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  <p:sldMasterId id="2147491120" r:id="rId4"/>
    <p:sldMasterId id="2147491354" r:id="rId5"/>
    <p:sldMasterId id="2147491462" r:id="rId6"/>
    <p:sldMasterId id="2147491592" r:id="rId7"/>
    <p:sldMasterId id="2147493564" r:id="rId8"/>
    <p:sldMasterId id="2147493576" r:id="rId9"/>
  </p:sldMasterIdLst>
  <p:notesMasterIdLst>
    <p:notesMasterId r:id="rId42"/>
  </p:notesMasterIdLst>
  <p:handoutMasterIdLst>
    <p:handoutMasterId r:id="rId43"/>
  </p:handoutMasterIdLst>
  <p:sldIdLst>
    <p:sldId id="256" r:id="rId10"/>
    <p:sldId id="920" r:id="rId11"/>
    <p:sldId id="979" r:id="rId12"/>
    <p:sldId id="980" r:id="rId13"/>
    <p:sldId id="778" r:id="rId14"/>
    <p:sldId id="1007" r:id="rId15"/>
    <p:sldId id="994" r:id="rId16"/>
    <p:sldId id="1039" r:id="rId17"/>
    <p:sldId id="1048" r:id="rId18"/>
    <p:sldId id="1013" r:id="rId19"/>
    <p:sldId id="1014" r:id="rId20"/>
    <p:sldId id="1015" r:id="rId21"/>
    <p:sldId id="1016" r:id="rId22"/>
    <p:sldId id="1017" r:id="rId23"/>
    <p:sldId id="1024" r:id="rId24"/>
    <p:sldId id="1037" r:id="rId25"/>
    <p:sldId id="1012" r:id="rId26"/>
    <p:sldId id="1049" r:id="rId27"/>
    <p:sldId id="1050" r:id="rId28"/>
    <p:sldId id="1063" r:id="rId29"/>
    <p:sldId id="1065" r:id="rId30"/>
    <p:sldId id="1062" r:id="rId31"/>
    <p:sldId id="1064" r:id="rId32"/>
    <p:sldId id="1022" r:id="rId33"/>
    <p:sldId id="1009" r:id="rId34"/>
    <p:sldId id="1061" r:id="rId35"/>
    <p:sldId id="1018" r:id="rId36"/>
    <p:sldId id="1020" r:id="rId37"/>
    <p:sldId id="1019" r:id="rId38"/>
    <p:sldId id="1021" r:id="rId39"/>
    <p:sldId id="1011" r:id="rId40"/>
    <p:sldId id="1038" r:id="rId4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S" initials="FI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FE454A"/>
    <a:srgbClr val="99CCFF"/>
    <a:srgbClr val="33CC33"/>
    <a:srgbClr val="00CC99"/>
    <a:srgbClr val="66FF66"/>
    <a:srgbClr val="E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89343" autoAdjust="0"/>
  </p:normalViewPr>
  <p:slideViewPr>
    <p:cSldViewPr snapToObjects="1">
      <p:cViewPr>
        <p:scale>
          <a:sx n="100" d="100"/>
          <a:sy n="100" d="100"/>
        </p:scale>
        <p:origin x="-666" y="372"/>
      </p:cViewPr>
      <p:guideLst>
        <p:guide orient="horz" pos="663"/>
        <p:guide orient="horz" pos="3566"/>
        <p:guide orient="horz" pos="2704"/>
        <p:guide orient="horz" pos="2069"/>
        <p:guide pos="385"/>
        <p:guide pos="36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1896" y="-102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648" cy="46513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138" y="1"/>
            <a:ext cx="3038647" cy="46513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409FB9-8082-4A9D-941D-5F3197161400}" type="datetimeFigureOut">
              <a:rPr lang="es-CL" smtClean="0"/>
              <a:t>26/07/2021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648" cy="465138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138" y="8829675"/>
            <a:ext cx="3038647" cy="465138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606607AA-959D-4C89-AAB2-BA6B105193D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98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648" cy="465138"/>
          </a:xfrm>
          <a:prstGeom prst="rect">
            <a:avLst/>
          </a:prstGeom>
        </p:spPr>
        <p:txBody>
          <a:bodyPr vert="horz" wrap="square" lIns="92511" tIns="46255" rIns="92511" bIns="4625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8" y="1"/>
            <a:ext cx="3038647" cy="465138"/>
          </a:xfrm>
          <a:prstGeom prst="rect">
            <a:avLst/>
          </a:prstGeom>
        </p:spPr>
        <p:txBody>
          <a:bodyPr vert="horz" wrap="square" lIns="92511" tIns="46255" rIns="92511" bIns="4625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E11CE8A-CA1C-4D5F-8C13-11D6C94653C9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511" tIns="46255" rIns="92511" bIns="4625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9" y="4416427"/>
            <a:ext cx="5608320" cy="4183063"/>
          </a:xfrm>
          <a:prstGeom prst="rect">
            <a:avLst/>
          </a:prstGeom>
        </p:spPr>
        <p:txBody>
          <a:bodyPr vert="horz" wrap="square" lIns="92511" tIns="46255" rIns="92511" bIns="4625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648" cy="465138"/>
          </a:xfrm>
          <a:prstGeom prst="rect">
            <a:avLst/>
          </a:prstGeom>
        </p:spPr>
        <p:txBody>
          <a:bodyPr vert="horz" wrap="square" lIns="92511" tIns="46255" rIns="92511" bIns="4625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8" y="8829675"/>
            <a:ext cx="3038647" cy="465138"/>
          </a:xfrm>
          <a:prstGeom prst="rect">
            <a:avLst/>
          </a:prstGeom>
        </p:spPr>
        <p:txBody>
          <a:bodyPr vert="horz" wrap="square" lIns="92511" tIns="46255" rIns="92511" bIns="4625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D94BF26-AB13-4E79-B9CD-25295EA8F7FC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2679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290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D3DDE37B-221F-4A02-9D18-E9B2892142B5}" type="slidenum">
              <a:rPr lang="en-US" altLang="es-CL"/>
              <a:pPr eaLnBrk="1" hangingPunct="1">
                <a:spcBef>
                  <a:spcPct val="0"/>
                </a:spcBef>
              </a:pPr>
              <a:t>1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520">
              <a:defRPr/>
            </a:pPr>
            <a:endParaRPr lang="es-MX" altLang="es-CL" b="0" u="none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F3E87005-DC36-48B3-9E63-D544BE89BC2B}" type="slidenum">
              <a:rPr lang="en-US" altLang="es-CL"/>
              <a:pPr eaLnBrk="1" hangingPunct="1">
                <a:spcBef>
                  <a:spcPct val="0"/>
                </a:spcBef>
              </a:pPr>
              <a:t>10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5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6E88CEAD-594B-4DF1-ADCA-B76B559185DD}" type="slidenum">
              <a:rPr lang="en-US" altLang="es-CL"/>
              <a:pPr eaLnBrk="1" hangingPunct="1">
                <a:spcBef>
                  <a:spcPct val="0"/>
                </a:spcBef>
              </a:pPr>
              <a:t>11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520">
              <a:defRPr/>
            </a:pPr>
            <a:endParaRPr lang="es-CL" altLang="es-CL" dirty="0">
              <a:solidFill>
                <a:schemeClr val="bg1"/>
              </a:solidFill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37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9BD0A73-EF73-4D6E-878B-B8E45382E300}" type="slidenum">
              <a:rPr lang="en-US" altLang="es-CL"/>
              <a:pPr eaLnBrk="1" hangingPunct="1">
                <a:spcBef>
                  <a:spcPct val="0"/>
                </a:spcBef>
              </a:pPr>
              <a:t>12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520">
              <a:defRPr/>
            </a:pPr>
            <a:endParaRPr lang="es-MX" altLang="es-CL" b="0" u="none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9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8EB55287-4038-42D9-BABF-5E60F49E0168}" type="slidenum">
              <a:rPr lang="en-US" altLang="es-CL"/>
              <a:pPr eaLnBrk="1" hangingPunct="1">
                <a:spcBef>
                  <a:spcPct val="0"/>
                </a:spcBef>
              </a:pPr>
              <a:t>13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41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81851813-78EB-4291-8F8A-140EE84E67DB}" type="slidenum">
              <a:rPr lang="en-US" altLang="es-CL"/>
              <a:pPr eaLnBrk="1" hangingPunct="1">
                <a:spcBef>
                  <a:spcPct val="0"/>
                </a:spcBef>
              </a:pPr>
              <a:t>14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15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16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17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5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6E88CEAD-594B-4DF1-ADCA-B76B559185DD}" type="slidenum">
              <a:rPr lang="en-US" altLang="es-CL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5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6E88CEAD-594B-4DF1-ADCA-B76B559185DD}" type="slidenum">
              <a:rPr lang="en-US" altLang="es-CL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36DD3E03-EB2B-4BC0-A649-0DDE2347364E}" type="slidenum">
              <a:rPr lang="en-US" altLang="es-CL"/>
              <a:pPr eaLnBrk="1" hangingPunct="1">
                <a:spcBef>
                  <a:spcPct val="0"/>
                </a:spcBef>
              </a:pPr>
              <a:t>2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5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6E88CEAD-594B-4DF1-ADCA-B76B559185DD}" type="slidenum">
              <a:rPr lang="en-US" altLang="es-CL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5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6E88CEAD-594B-4DF1-ADCA-B76B559185DD}" type="slidenum">
              <a:rPr lang="en-US" altLang="es-CL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5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6E88CEAD-594B-4DF1-ADCA-B76B559185DD}" type="slidenum">
              <a:rPr lang="en-US" altLang="es-CL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5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6E88CEAD-594B-4DF1-ADCA-B76B559185DD}" type="slidenum">
              <a:rPr lang="en-US" altLang="es-CL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24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25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26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27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28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29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3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30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31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BF26-AB13-4E79-B9CD-25295EA8F7FC}" type="slidenum">
              <a:rPr lang="en-US" altLang="es-CL" smtClean="0">
                <a:solidFill>
                  <a:prstClr val="black"/>
                </a:solidFill>
              </a:rPr>
              <a:pPr/>
              <a:t>32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9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4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2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9CA6DBDF-FEDA-4345-A736-68B14109CFAD}" type="slidenum">
              <a:rPr lang="en-US" altLang="es-CL"/>
              <a:pPr eaLnBrk="1" hangingPunct="1">
                <a:spcBef>
                  <a:spcPct val="0"/>
                </a:spcBef>
              </a:pPr>
              <a:t>5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E85F6DD1-17E2-4EC0-8887-EE704A8386B9}" type="slidenum">
              <a:rPr lang="en-US" altLang="es-CL"/>
              <a:pPr eaLnBrk="1" hangingPunct="1">
                <a:spcBef>
                  <a:spcPct val="0"/>
                </a:spcBef>
              </a:pPr>
              <a:t>6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2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9CA6DBDF-FEDA-4345-A736-68B14109CFAD}" type="slidenum">
              <a:rPr lang="en-US" altLang="es-CL"/>
              <a:pPr eaLnBrk="1" hangingPunct="1">
                <a:spcBef>
                  <a:spcPct val="0"/>
                </a:spcBef>
              </a:pPr>
              <a:t>7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2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9CA6DBDF-FEDA-4345-A736-68B14109CFAD}" type="slidenum">
              <a:rPr lang="en-US" altLang="es-CL"/>
              <a:pPr eaLnBrk="1" hangingPunct="1">
                <a:spcBef>
                  <a:spcPct val="0"/>
                </a:spcBef>
              </a:pPr>
              <a:t>8</a:t>
            </a:fld>
            <a:endParaRPr lang="en-US" altLang="es-C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L" dirty="0" smtClean="0">
              <a:ea typeface="ヒラギノ角ゴ Pro W3"/>
              <a:cs typeface="ヒラギノ角ゴ Pro W3"/>
            </a:endParaRPr>
          </a:p>
        </p:txBody>
      </p:sp>
      <p:sp>
        <p:nvSpPr>
          <p:cNvPr id="132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3470" indent="-285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80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132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8840" indent="-2287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636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388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3140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8920" indent="-228760" defTabSz="457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9CA6DBDF-FEDA-4345-A736-68B14109CFAD}" type="slidenum">
              <a:rPr lang="en-US" altLang="es-CL"/>
              <a:pPr eaLnBrk="1" hangingPunct="1">
                <a:spcBef>
                  <a:spcPct val="0"/>
                </a:spcBef>
              </a:pPr>
              <a:t>9</a:t>
            </a:fld>
            <a:endParaRPr lang="en-US" altLang="es-C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949A157-C0BD-48CC-A2EE-38DA6EAE1518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D9A645F-F7CF-4E8A-9688-3CE0ACD95614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13923614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CD6AC7-2745-40B1-B020-4F4C1EB20373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66504343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19050" y="885825"/>
            <a:ext cx="912495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79597C-F0F9-48FE-8778-2F0D5AEE3912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138593911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00A161-8B15-4A01-89BE-4E3AC743A40E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89210989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6731AC-6E4B-445B-ADF9-47497F55AB9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215503247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D8E738-77CE-4168-ADAF-B838B7C4735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671263003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20A7C1-E9BB-4D04-94FD-3279A35E1C0A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54690017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C6E39F5-0052-46A0-B47E-5BC55D597632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0059884-5B21-43FF-9D0A-FF21967ABA7D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124216279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492BD11-ED6F-4A73-B35C-EA6A4969E25F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4B174ED-D7D9-4271-A664-2BC7D4FF6BA6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666396209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633A860-9E10-4CFA-888B-9CD79C998C7E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4E49B7C-A419-4054-AE2F-0EC1C0E76D7A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443187563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9099C71-C7F1-41B9-AA95-F3E25FA123D7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7C301E9-FE73-464D-8C79-AEDB8AE548A3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39146715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40D648B-4DFE-4BD8-A047-C6236BA39426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D832EFF-4699-48E8-A770-ACAD8BD690F5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150866750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FB3B4C9-F9F5-45C9-9CC7-DDBC2B1BB3F4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ABC94B5-1AC1-4F2B-AB23-03D84C9051F8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705166167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EDD95B5-5A69-4808-B221-FF3201D981DC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64AF342-DED5-446F-B71E-B66153D1DDDD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391523501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3EA2615-7814-4DD1-AE94-F5E92FC28E15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6AEF169-359A-41A4-9369-6A7A8EA97249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683601621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EB0B027-F692-4B63-B74C-39448DF86156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9295E1D-7384-431F-9E6C-E6582CC791A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284309029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223EB34-62BA-487E-9279-634057C4BB75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A9E5CDD-5C21-453F-BAD9-FA96D55958CF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107525542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590F786-96E9-4929-8FC6-D813CF19289F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F75386B-CEED-4739-9B77-D5241866022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933505205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B233DE5-4756-418C-94CD-2BFEA4809152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0C8CE18-2892-49A0-90C6-45DE56D4F955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931500185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81E6A5D-B5F0-429D-A055-E727B596A127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4EAC0-912D-4D50-A789-167C8A85338D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085197418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505085-74F4-489B-B9E5-6E79C6FE345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061704085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9EA6111-5D66-4885-B38A-7560657C8F5E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C3A3D-581D-4702-A9FE-2E06E3089E44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14351718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A9BEFE8-F7EB-4E10-ACC8-08171A158400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ECFAF7B-A648-41E1-BF65-F44565B60DFF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293021513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152910C5-8099-4FC7-88E5-1B5D615C01DD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0E54B-EBEB-4058-8509-0CC139B75BFA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765697341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6D04B79-AA2A-4F14-A8F7-16ACE0B4005A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A7530-5C41-455B-94B0-5ABA94F93AE3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674432641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1F46C-B85D-442F-97EE-4272F05A2A3D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642258208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19050" y="885825"/>
            <a:ext cx="912495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0FDC89-7C68-4A9E-B2D3-B9C74FCAE55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32578111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AB96AC-F2D0-42B5-844F-682537069912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184539989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3F6234-9FFF-406B-BEC6-F16729A366D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512938575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99EFB4-5863-425A-AE6C-F9AEF3715D85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26349496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17CC07-5577-4DB8-B9A9-7076394153EA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81201191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7B8D208-5658-4088-8821-53E6A5093983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5188B-AC25-4A7A-9E8D-FB5109EB9D24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82044304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5EE6AC-A747-48E8-8ED0-0C8B740B6AF3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73397582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8133F3E-D18B-4692-A274-ACDC19D8B78D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4FDD56C-7595-4036-AD22-44F296984B30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05974934"/>
      </p:ext>
    </p:extLst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B5FAB37-6A5A-4F02-9FC1-7196D8590040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CB2C2-911B-4CFE-8CC8-B475A5E03E34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61208491"/>
      </p:ext>
    </p:extLst>
  </p:cSld>
  <p:clrMapOvr>
    <a:masterClrMapping/>
  </p:clrMapOvr>
  <p:transition spd="slow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1881735-7320-4CAE-BDEA-CEFA5600256B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9DABF-1837-481F-BD34-3432F3B19A23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631048307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A56F8229-30A1-4D13-BA50-9E8D46D3159F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0260D-0642-46B9-876E-459577C8D92C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607048816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C9858-1DF0-4E3B-A71A-4DE956929E53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831854594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19050" y="885825"/>
            <a:ext cx="912495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C4890-5CFD-4020-8213-3EA5ADC8630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236029798"/>
      </p:ext>
    </p:extLst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61817A-F74C-47AD-BE4A-E91540A5D79A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286973011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BCCAEE-6A03-4957-929D-9E38E557AC93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125429807"/>
      </p:ext>
    </p:extLst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E835BC-3CA1-4E2F-9CF6-01328F488FBF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844988549"/>
      </p:ext>
    </p:extLst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1CFA6A-7B63-4CC9-97DB-42A931838333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78459033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5785AD6-C8E9-4E83-8796-E6D2FC4932F6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62BCD-6D42-4556-AAA9-7A23AB8C891F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249232464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2BC4DEB-8751-4E67-9422-CE9A83B736A1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2A14E-A2DA-4CA8-8428-446BAE78FD66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263145048"/>
      </p:ext>
    </p:extLst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7B8D96-E0FD-40A9-8173-2C2A01D04F58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471586728"/>
      </p:ext>
    </p:extLst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BD2CEE8-6B36-47FC-B167-8EB4B8FD07C0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91638-A7E7-4091-82B9-E8A079CB02AD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009683340"/>
      </p:ext>
    </p:extLst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1726742-8101-4A74-BA4A-0A5FC5CF4620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6EC8-0619-44B0-802B-8674AA9109F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057249637"/>
      </p:ext>
    </p:extLst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56B639BD-6DE5-417E-8D35-549A73DD7AF1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EF190-85BB-4139-BCDD-590C146C7AED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194546259"/>
      </p:ext>
    </p:extLst>
  </p:cSld>
  <p:clrMapOvr>
    <a:masterClrMapping/>
  </p:clrMapOvr>
  <p:transition spd="slow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6A2B6C-F6FA-4848-B83F-56EACACFD737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969131693"/>
      </p:ext>
    </p:extLst>
  </p:cSld>
  <p:clrMapOvr>
    <a:masterClrMapping/>
  </p:clrMapOvr>
  <p:transition spd="slow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19050" y="885825"/>
            <a:ext cx="912495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5BF61C-B024-4828-BF5F-FEDE441CB5C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917859354"/>
      </p:ext>
    </p:extLst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852205-604B-48EF-AACF-FFB053F4F7A7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201696528"/>
      </p:ext>
    </p:extLst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DC7371-6AC4-43E9-A38D-E5BE63C327DC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684969215"/>
      </p:ext>
    </p:extLst>
  </p:cSld>
  <p:clrMapOvr>
    <a:masterClrMapping/>
  </p:clrMapOvr>
  <p:transition spd="slow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1A7371-0777-41D3-8BB3-1BCBCDB281F2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684057461"/>
      </p:ext>
    </p:extLst>
  </p:cSld>
  <p:clrMapOvr>
    <a:masterClrMapping/>
  </p:clrMapOvr>
  <p:transition spd="slow">
    <p:pu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CDB570-9DE8-4FEF-AABA-2EF1D3FADB7E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581338406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E08241-F753-433C-94E9-03C33B53FA7A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822937555"/>
      </p:ext>
    </p:extLst>
  </p:cSld>
  <p:clrMapOvr>
    <a:masterClrMapping/>
  </p:clrMapOvr>
  <p:transition spd="slow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3333813-4D27-4C7E-B483-C0D16DBCB1AA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84367-48A8-4906-80DD-78C8246D38CD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273510553"/>
      </p:ext>
    </p:extLst>
  </p:cSld>
  <p:clrMapOvr>
    <a:masterClrMapping/>
  </p:clrMapOvr>
  <p:transition spd="slow">
    <p:pu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547D8A-B4F7-4B6E-BC18-422C5EE7F3E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89648417"/>
      </p:ext>
    </p:extLst>
  </p:cSld>
  <p:clrMapOvr>
    <a:masterClrMapping/>
  </p:clrMapOvr>
  <p:transition spd="slow">
    <p:pu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E66CFC6-F0DC-4CEA-B9DF-ADB5B303DA00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0606-409D-47BB-A937-4E9A6BEB8D58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638786523"/>
      </p:ext>
    </p:extLst>
  </p:cSld>
  <p:clrMapOvr>
    <a:masterClrMapping/>
  </p:clrMapOvr>
  <p:transition spd="slow">
    <p:pu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0A64010-E8C1-426E-AD03-21B21074C16D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E36B-94B2-453E-9AE3-14CC5AE36774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939137081"/>
      </p:ext>
    </p:extLst>
  </p:cSld>
  <p:clrMapOvr>
    <a:masterClrMapping/>
  </p:clrMapOvr>
  <p:transition spd="slow"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5C2E860E-6EC2-4A8E-A0F6-983831C53559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B3C89-95FA-4E8E-A31C-AC9B1004B7DA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853802771"/>
      </p:ext>
    </p:extLst>
  </p:cSld>
  <p:clrMapOvr>
    <a:masterClrMapping/>
  </p:clrMapOvr>
  <p:transition spd="slow">
    <p:pu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1E2125-E4D8-468E-83ED-AE72D6E68532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768414852"/>
      </p:ext>
    </p:extLst>
  </p:cSld>
  <p:clrMapOvr>
    <a:masterClrMapping/>
  </p:clrMapOvr>
  <p:transition spd="slow">
    <p:pu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19050" y="885825"/>
            <a:ext cx="912495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E7CB04-2956-4CA4-AA5A-A34B19D23B1D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575378860"/>
      </p:ext>
    </p:extLst>
  </p:cSld>
  <p:clrMapOvr>
    <a:masterClrMapping/>
  </p:clrMapOvr>
  <p:transition spd="slow">
    <p:pu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3987F8-2961-411B-A19A-D679AC60B7C9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044141980"/>
      </p:ext>
    </p:extLst>
  </p:cSld>
  <p:clrMapOvr>
    <a:masterClrMapping/>
  </p:clrMapOvr>
  <p:transition spd="slow">
    <p:pu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BA1A38-6DEE-4CA4-AAB1-2CB86D75F76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222211673"/>
      </p:ext>
    </p:extLst>
  </p:cSld>
  <p:clrMapOvr>
    <a:masterClrMapping/>
  </p:clrMapOvr>
  <p:transition spd="slow">
    <p:pu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5D64B2-1A2B-44D4-B996-75FEF5023F2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0209997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54F92FA-DB8C-4B51-8440-698D9A33B221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ECB0F-63B2-4AD6-AD8F-CC52401A4FF8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091454232"/>
      </p:ext>
    </p:extLst>
  </p:cSld>
  <p:clrMapOvr>
    <a:masterClrMapping/>
  </p:clrMapOvr>
  <p:transition spd="slow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4C5261-77DD-40F9-9371-870D1D0A2307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209308154"/>
      </p:ext>
    </p:extLst>
  </p:cSld>
  <p:clrMapOvr>
    <a:masterClrMapping/>
  </p:clrMapOvr>
  <p:transition spd="slow">
    <p:pu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C6E39F5-0052-46A0-B47E-5BC55D597632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0059884-5B21-43FF-9D0A-FF21967ABA7D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12872"/>
      </p:ext>
    </p:extLst>
  </p:cSld>
  <p:clrMapOvr>
    <a:masterClrMapping/>
  </p:clrMapOvr>
  <p:transition spd="slow">
    <p:pu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492BD11-ED6F-4A73-B35C-EA6A4969E25F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4B174ED-D7D9-4271-A664-2BC7D4FF6BA6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09964"/>
      </p:ext>
    </p:extLst>
  </p:cSld>
  <p:clrMapOvr>
    <a:masterClrMapping/>
  </p:clrMapOvr>
  <p:transition spd="slow">
    <p:pu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633A860-9E10-4CFA-888B-9CD79C998C7E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4E49B7C-A419-4054-AE2F-0EC1C0E76D7A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83157"/>
      </p:ext>
    </p:extLst>
  </p:cSld>
  <p:clrMapOvr>
    <a:masterClrMapping/>
  </p:clrMapOvr>
  <p:transition spd="slow">
    <p:pu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9099C71-C7F1-41B9-AA95-F3E25FA123D7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7C301E9-FE73-464D-8C79-AEDB8AE548A3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2119"/>
      </p:ext>
    </p:extLst>
  </p:cSld>
  <p:clrMapOvr>
    <a:masterClrMapping/>
  </p:clrMapOvr>
  <p:transition spd="slow">
    <p:pu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FB3B4C9-F9F5-45C9-9CC7-DDBC2B1BB3F4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ABC94B5-1AC1-4F2B-AB23-03D84C9051F8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58927"/>
      </p:ext>
    </p:extLst>
  </p:cSld>
  <p:clrMapOvr>
    <a:masterClrMapping/>
  </p:clrMapOvr>
  <p:transition spd="slow">
    <p:pu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EDD95B5-5A69-4808-B221-FF3201D981DC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64AF342-DED5-446F-B71E-B66153D1DDDD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0951"/>
      </p:ext>
    </p:extLst>
  </p:cSld>
  <p:clrMapOvr>
    <a:masterClrMapping/>
  </p:clrMapOvr>
  <p:transition spd="slow">
    <p:pu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3EA2615-7814-4DD1-AE94-F5E92FC28E15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6AEF169-359A-41A4-9369-6A7A8EA97249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80325"/>
      </p:ext>
    </p:extLst>
  </p:cSld>
  <p:clrMapOvr>
    <a:masterClrMapping/>
  </p:clrMapOvr>
  <p:transition spd="slow">
    <p:pu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EB0B027-F692-4B63-B74C-39448DF86156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9295E1D-7384-431F-9E6C-E6582CC791AB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28219"/>
      </p:ext>
    </p:extLst>
  </p:cSld>
  <p:clrMapOvr>
    <a:masterClrMapping/>
  </p:clrMapOvr>
  <p:transition spd="slow">
    <p:pu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223EB34-62BA-487E-9279-634057C4BB75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A9E5CDD-5C21-453F-BAD9-FA96D55958CF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00448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BB6C78E-C343-4258-9340-5E23C0E9962E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38037-413F-4A0F-8FB5-5E638536230A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798045045"/>
      </p:ext>
    </p:extLst>
  </p:cSld>
  <p:clrMapOvr>
    <a:masterClrMapping/>
  </p:clrMapOvr>
  <p:transition spd="slow">
    <p:pu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590F786-96E9-4929-8FC6-D813CF19289F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F75386B-CEED-4739-9B77-D5241866022B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95908"/>
      </p:ext>
    </p:extLst>
  </p:cSld>
  <p:clrMapOvr>
    <a:masterClrMapping/>
  </p:clrMapOvr>
  <p:transition spd="slow">
    <p:pu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B233DE5-4756-418C-94CD-2BFEA4809152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s-ES" altLang="es-CL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0C8CE18-2892-49A0-90C6-45DE56D4F955}" type="slidenum">
              <a:rPr lang="en-US" altLang="es-CL">
                <a:solidFill>
                  <a:prstClr val="black"/>
                </a:solidFill>
              </a:rPr>
              <a:pPr/>
              <a:t>‹Nº›</a:t>
            </a:fld>
            <a:endParaRPr lang="en-US" alt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72179"/>
      </p:ext>
    </p:extLst>
  </p:cSld>
  <p:clrMapOvr>
    <a:masterClrMapping/>
  </p:clrMapOvr>
  <p:transition spd="slow">
    <p:pu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2BC4DEB-8751-4E67-9422-CE9A83B736A1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2A14E-A2DA-4CA8-8428-446BAE78FD66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340999669"/>
      </p:ext>
    </p:extLst>
  </p:cSld>
  <p:clrMapOvr>
    <a:masterClrMapping/>
  </p:clrMapOvr>
  <p:transition spd="slow">
    <p:push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E08241-F753-433C-94E9-03C33B53FA7A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187757374"/>
      </p:ext>
    </p:extLst>
  </p:cSld>
  <p:clrMapOvr>
    <a:masterClrMapping/>
  </p:clrMapOvr>
  <p:transition spd="slow">
    <p:push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54F92FA-DB8C-4B51-8440-698D9A33B221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ECB0F-63B2-4AD6-AD8F-CC52401A4FF8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39331026"/>
      </p:ext>
    </p:extLst>
  </p:cSld>
  <p:clrMapOvr>
    <a:masterClrMapping/>
  </p:clrMapOvr>
  <p:transition spd="slow">
    <p:push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BB6C78E-C343-4258-9340-5E23C0E9962E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38037-413F-4A0F-8FB5-5E638536230A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511505917"/>
      </p:ext>
    </p:extLst>
  </p:cSld>
  <p:clrMapOvr>
    <a:masterClrMapping/>
  </p:clrMapOvr>
  <p:transition spd="slow">
    <p:push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6107346-892C-4F96-AF41-996CD7BC56ED}" type="datetime1">
              <a:rPr lang="en-US" altLang="es-CL">
                <a:solidFill>
                  <a:prstClr val="black"/>
                </a:solidFill>
              </a:rPr>
              <a:pPr/>
              <a:t>7/26/2021</a:t>
            </a:fld>
            <a:endParaRPr lang="en-US" altLang="es-CL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739F0-90FF-4688-B148-1E438C398D99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7872142"/>
      </p:ext>
    </p:extLst>
  </p:cSld>
  <p:clrMapOvr>
    <a:masterClrMapping/>
  </p:clrMapOvr>
  <p:transition spd="slow">
    <p:push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CD6AC7-2745-40B1-B020-4F4C1EB20373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50492117"/>
      </p:ext>
    </p:extLst>
  </p:cSld>
  <p:clrMapOvr>
    <a:masterClrMapping/>
  </p:clrMapOvr>
  <p:transition spd="slow">
    <p:push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19050" y="885825"/>
            <a:ext cx="912495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79597C-F0F9-48FE-8778-2F0D5AEE3912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490025650"/>
      </p:ext>
    </p:extLst>
  </p:cSld>
  <p:clrMapOvr>
    <a:masterClrMapping/>
  </p:clrMapOvr>
  <p:transition spd="slow">
    <p:push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00A161-8B15-4A01-89BE-4E3AC743A40E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40256413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6107346-892C-4F96-AF41-996CD7BC56ED}" type="datetime1">
              <a:rPr lang="en-US" altLang="es-CL"/>
              <a:pPr/>
              <a:t>7/26/2021</a:t>
            </a:fld>
            <a:endParaRPr lang="en-US" alt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739F0-90FF-4688-B148-1E438C398D99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243862715"/>
      </p:ext>
    </p:extLst>
  </p:cSld>
  <p:clrMapOvr>
    <a:masterClrMapping/>
  </p:clrMapOvr>
  <p:transition spd="slow">
    <p:push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6731AC-6E4B-445B-ADF9-47497F55AB9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788760582"/>
      </p:ext>
    </p:extLst>
  </p:cSld>
  <p:clrMapOvr>
    <a:masterClrMapping/>
  </p:clrMapOvr>
  <p:transition spd="slow">
    <p:push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D8E738-77CE-4168-ADAF-B838B7C4735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924059402"/>
      </p:ext>
    </p:extLst>
  </p:cSld>
  <p:clrMapOvr>
    <a:masterClrMapping/>
  </p:clrMapOvr>
  <p:transition spd="slow">
    <p:push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20A7C1-E9BB-4D04-94FD-3279A35E1C0A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12335771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3494" r:id="rId1"/>
    <p:sldLayoutId id="2147493495" r:id="rId2"/>
    <p:sldLayoutId id="2147493496" r:id="rId3"/>
    <p:sldLayoutId id="2147493497" r:id="rId4"/>
  </p:sldLayoutIdLst>
  <p:transition spd="slow">
    <p:push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endParaRPr lang="es-ES_tradnl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99F91B19-58F2-441B-88B2-7C91933A1BDD}" type="slidenum">
              <a:rPr lang="en-US" altLang="es-CL"/>
              <a:pPr/>
              <a:t>‹Nº›</a:t>
            </a:fld>
            <a:endParaRPr lang="en-US" altLang="es-CL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  <p:sldLayoutId id="2147493505" r:id="rId8"/>
    <p:sldLayoutId id="2147493506" r:id="rId9"/>
    <p:sldLayoutId id="2147493507" r:id="rId10"/>
    <p:sldLayoutId id="2147493508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endParaRPr lang="es-ES" altLang="es-CL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endParaRPr lang="es-ES" altLang="es-CL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09" r:id="rId1"/>
    <p:sldLayoutId id="2147493510" r:id="rId2"/>
    <p:sldLayoutId id="2147493511" r:id="rId3"/>
    <p:sldLayoutId id="2147493512" r:id="rId4"/>
    <p:sldLayoutId id="2147493513" r:id="rId5"/>
    <p:sldLayoutId id="2147493514" r:id="rId6"/>
    <p:sldLayoutId id="2147493515" r:id="rId7"/>
    <p:sldLayoutId id="2147493516" r:id="rId8"/>
    <p:sldLayoutId id="2147493517" r:id="rId9"/>
    <p:sldLayoutId id="2147493518" r:id="rId10"/>
    <p:sldLayoutId id="2147493519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endParaRPr lang="es-ES_tradnl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F7C7560A-7621-494C-95E8-A19558AF2422}" type="slidenum">
              <a:rPr lang="en-US" altLang="es-CL"/>
              <a:pPr/>
              <a:t>‹Nº›</a:t>
            </a:fld>
            <a:endParaRPr lang="en-US" altLang="es-CL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20" r:id="rId1"/>
    <p:sldLayoutId id="2147493521" r:id="rId2"/>
    <p:sldLayoutId id="2147493522" r:id="rId3"/>
    <p:sldLayoutId id="2147493523" r:id="rId4"/>
    <p:sldLayoutId id="2147493524" r:id="rId5"/>
    <p:sldLayoutId id="2147493525" r:id="rId6"/>
    <p:sldLayoutId id="2147493526" r:id="rId7"/>
    <p:sldLayoutId id="2147493527" r:id="rId8"/>
    <p:sldLayoutId id="2147493528" r:id="rId9"/>
    <p:sldLayoutId id="2147493529" r:id="rId10"/>
    <p:sldLayoutId id="2147493530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endParaRPr lang="es-ES_tradnl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14515824-F880-479A-8EB0-BEBC0C67C5D6}" type="slidenum">
              <a:rPr lang="en-US" altLang="es-CL"/>
              <a:pPr/>
              <a:t>‹Nº›</a:t>
            </a:fld>
            <a:endParaRPr lang="en-US" altLang="es-CL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31" r:id="rId1"/>
    <p:sldLayoutId id="2147493532" r:id="rId2"/>
    <p:sldLayoutId id="2147493533" r:id="rId3"/>
    <p:sldLayoutId id="2147493534" r:id="rId4"/>
    <p:sldLayoutId id="2147493535" r:id="rId5"/>
    <p:sldLayoutId id="2147493536" r:id="rId6"/>
    <p:sldLayoutId id="2147493537" r:id="rId7"/>
    <p:sldLayoutId id="2147493538" r:id="rId8"/>
    <p:sldLayoutId id="2147493539" r:id="rId9"/>
    <p:sldLayoutId id="2147493540" r:id="rId10"/>
    <p:sldLayoutId id="2147493541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endParaRPr lang="es-ES_tradnl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C279FD73-59F6-4CDA-A4B3-7E436B3FDCF6}" type="slidenum">
              <a:rPr lang="en-US" altLang="es-CL"/>
              <a:pPr/>
              <a:t>‹Nº›</a:t>
            </a:fld>
            <a:endParaRPr lang="en-US" altLang="es-CL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42" r:id="rId1"/>
    <p:sldLayoutId id="2147493543" r:id="rId2"/>
    <p:sldLayoutId id="2147493544" r:id="rId3"/>
    <p:sldLayoutId id="2147493545" r:id="rId4"/>
    <p:sldLayoutId id="2147493546" r:id="rId5"/>
    <p:sldLayoutId id="2147493547" r:id="rId6"/>
    <p:sldLayoutId id="2147493548" r:id="rId7"/>
    <p:sldLayoutId id="2147493549" r:id="rId8"/>
    <p:sldLayoutId id="2147493550" r:id="rId9"/>
    <p:sldLayoutId id="2147493551" r:id="rId10"/>
    <p:sldLayoutId id="2147493552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endParaRPr lang="es-ES_tradnl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C84816AA-947E-48F5-9AF9-A6B1BFF72253}" type="slidenum">
              <a:rPr lang="en-US" altLang="es-CL"/>
              <a:pPr/>
              <a:t>‹Nº›</a:t>
            </a:fld>
            <a:endParaRPr lang="en-US" altLang="es-CL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53" r:id="rId1"/>
    <p:sldLayoutId id="2147493554" r:id="rId2"/>
    <p:sldLayoutId id="2147493555" r:id="rId3"/>
    <p:sldLayoutId id="2147493556" r:id="rId4"/>
    <p:sldLayoutId id="2147493557" r:id="rId5"/>
    <p:sldLayoutId id="2147493558" r:id="rId6"/>
    <p:sldLayoutId id="2147493559" r:id="rId7"/>
    <p:sldLayoutId id="2147493560" r:id="rId8"/>
    <p:sldLayoutId id="2147493561" r:id="rId9"/>
    <p:sldLayoutId id="2147493562" r:id="rId10"/>
    <p:sldLayoutId id="2147493563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endParaRPr lang="es-ES" altLang="es-CL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endParaRPr lang="es-ES" altLang="es-CL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433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5" r:id="rId1"/>
    <p:sldLayoutId id="2147493566" r:id="rId2"/>
    <p:sldLayoutId id="2147493567" r:id="rId3"/>
    <p:sldLayoutId id="2147493568" r:id="rId4"/>
    <p:sldLayoutId id="2147493569" r:id="rId5"/>
    <p:sldLayoutId id="2147493570" r:id="rId6"/>
    <p:sldLayoutId id="2147493571" r:id="rId7"/>
    <p:sldLayoutId id="2147493572" r:id="rId8"/>
    <p:sldLayoutId id="2147493573" r:id="rId9"/>
    <p:sldLayoutId id="2147493574" r:id="rId10"/>
    <p:sldLayoutId id="2147493575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endParaRPr lang="es-ES_tradnl" alt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99F91B19-58F2-441B-88B2-7C91933A1BDD}" type="slidenum">
              <a:rPr lang="en-US" altLang="es-CL"/>
              <a:pPr/>
              <a:t>‹Nº›</a:t>
            </a:fld>
            <a:endParaRPr lang="en-US" altLang="es-CL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5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7" r:id="rId1"/>
    <p:sldLayoutId id="2147493578" r:id="rId2"/>
    <p:sldLayoutId id="2147493579" r:id="rId3"/>
    <p:sldLayoutId id="2147493580" r:id="rId4"/>
    <p:sldLayoutId id="2147493581" r:id="rId5"/>
    <p:sldLayoutId id="2147493582" r:id="rId6"/>
    <p:sldLayoutId id="2147493583" r:id="rId7"/>
    <p:sldLayoutId id="2147493584" r:id="rId8"/>
    <p:sldLayoutId id="2147493585" r:id="rId9"/>
    <p:sldLayoutId id="2147493586" r:id="rId10"/>
    <p:sldLayoutId id="2147493587" r:id="rId11"/>
  </p:sldLayoutIdLst>
  <p:transition spd="slow">
    <p:push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hyperlink" Target="http://www.google.cl/url?sa=i&amp;rct=j&amp;q=&amp;esrc=s&amp;source=images&amp;cd=&amp;cad=rja&amp;uact=8&amp;ved=0CAcQjRw&amp;url=http://www.stel.cl/servicio-al-cliente/&amp;ei=iIaUVIvgCMOZNpiagtAN&amp;bvm=bv.82001339,d.eXY&amp;psig=AFQjCNFtXSkoUkASHRXG-cVwCxkY7XVvwA&amp;ust=141910630768472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ctrTitle"/>
          </p:nvPr>
        </p:nvSpPr>
        <p:spPr bwMode="auto">
          <a:xfrm>
            <a:off x="971550" y="1844675"/>
            <a:ext cx="7772400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s-ES_tradnl" altLang="es-CL" sz="3200" b="1" dirty="0" smtClean="0">
                <a:latin typeface="Tahoma" pitchFamily="34" charset="0"/>
                <a:ea typeface="ヒラギノ角ゴ Pro W3"/>
                <a:cs typeface="Tahoma" pitchFamily="34" charset="0"/>
                <a:sym typeface="Verdana Bold"/>
              </a:rPr>
              <a:t/>
            </a:r>
            <a:br>
              <a:rPr lang="es-ES_tradnl" altLang="es-CL" sz="3200" b="1" dirty="0" smtClean="0">
                <a:latin typeface="Tahoma" pitchFamily="34" charset="0"/>
                <a:ea typeface="ヒラギノ角ゴ Pro W3"/>
                <a:cs typeface="Tahoma" pitchFamily="34" charset="0"/>
                <a:sym typeface="Verdana Bold"/>
              </a:rPr>
            </a:br>
            <a:r>
              <a:rPr lang="es-ES_tradnl" altLang="es-CL" sz="3200" b="1" dirty="0" smtClean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Verdana Bold"/>
              </a:rPr>
              <a:t>RANKING DE CALIDAD</a:t>
            </a:r>
          </a:p>
        </p:txBody>
      </p:sp>
      <p:sp>
        <p:nvSpPr>
          <p:cNvPr id="79875" name="3 CuadroTexto"/>
          <p:cNvSpPr txBox="1">
            <a:spLocks noChangeArrowheads="1"/>
          </p:cNvSpPr>
          <p:nvPr/>
        </p:nvSpPr>
        <p:spPr bwMode="auto">
          <a:xfrm>
            <a:off x="3240863" y="4508500"/>
            <a:ext cx="54403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s-ES" alt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Ministerio de Transportes y Telecomunicaciones</a:t>
            </a:r>
          </a:p>
          <a:p>
            <a:pPr algn="ctr" eaLnBrk="1" hangingPunct="1"/>
            <a:r>
              <a:rPr lang="es-ES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Subsecretaría de Telecomunicaciones</a:t>
            </a:r>
          </a:p>
        </p:txBody>
      </p:sp>
      <p:sp>
        <p:nvSpPr>
          <p:cNvPr id="79876" name="4 CuadroTexto"/>
          <p:cNvSpPr txBox="1">
            <a:spLocks noChangeArrowheads="1"/>
          </p:cNvSpPr>
          <p:nvPr/>
        </p:nvSpPr>
        <p:spPr bwMode="auto">
          <a:xfrm>
            <a:off x="5508104" y="5517232"/>
            <a:ext cx="1047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ES" alt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Julio 2021</a:t>
            </a:r>
            <a:endParaRPr lang="es-CL" altLang="es-C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16416" y="6527801"/>
            <a:ext cx="432048" cy="1736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2E7E70-50EF-4C3D-A823-F5C110D07D6F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8" y="260648"/>
            <a:ext cx="9969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592882" y="4149080"/>
            <a:ext cx="809233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CL" sz="1600" dirty="0" smtClean="0"/>
              <a:t>Las empresas que </a:t>
            </a:r>
            <a:r>
              <a:rPr lang="es-CL" sz="1600" dirty="0"/>
              <a:t>componen </a:t>
            </a:r>
            <a:r>
              <a:rPr lang="es-CL" sz="1600" dirty="0" smtClean="0"/>
              <a:t>más del 99% </a:t>
            </a:r>
            <a:r>
              <a:rPr lang="es-CL" sz="1600" dirty="0"/>
              <a:t>de la industria de telefonía móvil </a:t>
            </a:r>
            <a:r>
              <a:rPr lang="es-CL" sz="1600" dirty="0" smtClean="0"/>
              <a:t>presentan en el mes de </a:t>
            </a:r>
            <a:r>
              <a:rPr lang="es-CL" sz="1600" b="1" dirty="0" smtClean="0"/>
              <a:t>junio 2021 una tasa global de 1 reclamo por cada 10.000 abonados disminución del 50% respecto junio 2020</a:t>
            </a:r>
            <a:r>
              <a:rPr lang="es-CL" sz="1600" dirty="0" smtClean="0"/>
              <a:t>. </a:t>
            </a:r>
          </a:p>
          <a:p>
            <a:r>
              <a:rPr lang="es-CL" sz="1600" b="1" dirty="0" smtClean="0"/>
              <a:t>VTR</a:t>
            </a:r>
            <a:r>
              <a:rPr lang="es-CL" sz="1600" dirty="0" smtClean="0"/>
              <a:t> se mantiene en todo el periodo de análisis con la tasa más alta, pero disminuye en forma significativa llegando en junio 2021 al 1,8 lo que corresponde a una mejora del 73%. </a:t>
            </a:r>
            <a:endParaRPr lang="es-CL" sz="16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52340" y="307034"/>
            <a:ext cx="5627972" cy="3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TELEFONÍA MÓVIL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92882" y="5661795"/>
            <a:ext cx="361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s-MX" sz="1200" dirty="0" smtClean="0"/>
              <a:t>A diferencia de los otros operadores, VTR tiene una base pequeña y con un 97% de postpago, clientes más propensos a reclamar.</a:t>
            </a:r>
          </a:p>
          <a:p>
            <a:endParaRPr lang="es-CL" sz="1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7" y="917020"/>
            <a:ext cx="5518919" cy="302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88" y="1340768"/>
            <a:ext cx="2637993" cy="11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68" y="5687742"/>
            <a:ext cx="1262261" cy="101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710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527800"/>
            <a:ext cx="1233488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2EA5FF-8F11-4380-A083-91A1786790C5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6019" name="3 Rectángulo"/>
          <p:cNvSpPr>
            <a:spLocks noChangeArrowheads="1"/>
          </p:cNvSpPr>
          <p:nvPr/>
        </p:nvSpPr>
        <p:spPr bwMode="auto">
          <a:xfrm>
            <a:off x="5580063" y="6604000"/>
            <a:ext cx="225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000" b="1" i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altLang="es-CL" sz="1000" b="1" i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8" y="307034"/>
            <a:ext cx="9969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395908" y="4437112"/>
            <a:ext cx="809233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CL" sz="1600" dirty="0" smtClean="0"/>
              <a:t>Las empresas que </a:t>
            </a:r>
            <a:r>
              <a:rPr lang="es-CL" sz="1600" dirty="0"/>
              <a:t>componen </a:t>
            </a:r>
            <a:r>
              <a:rPr lang="es-CL" sz="1600" dirty="0" smtClean="0"/>
              <a:t>más del 99% </a:t>
            </a:r>
            <a:r>
              <a:rPr lang="es-CL" sz="1600" dirty="0"/>
              <a:t>de la industria de </a:t>
            </a:r>
            <a:r>
              <a:rPr lang="es-CL" sz="1600" dirty="0" smtClean="0"/>
              <a:t>internet </a:t>
            </a:r>
            <a:r>
              <a:rPr lang="es-CL" sz="1600" dirty="0"/>
              <a:t>móvil </a:t>
            </a:r>
            <a:r>
              <a:rPr lang="es-CL" sz="1600" dirty="0" smtClean="0"/>
              <a:t>presentan en el mes de </a:t>
            </a:r>
            <a:r>
              <a:rPr lang="es-CL" sz="1600" b="1" dirty="0" smtClean="0"/>
              <a:t>junio 2021 una tasa global de 0,6% reclamos por cada 10.000 conexiones  lo que corresponde a una disminución del 58% respecto a junio del 2020 (1,3).</a:t>
            </a:r>
            <a:r>
              <a:rPr lang="es-CL" sz="1600" dirty="0" smtClean="0"/>
              <a:t> </a:t>
            </a:r>
          </a:p>
          <a:p>
            <a:r>
              <a:rPr lang="es-CL" sz="1600" b="1" dirty="0" smtClean="0"/>
              <a:t>VTR</a:t>
            </a:r>
            <a:r>
              <a:rPr lang="es-CL" sz="1600" dirty="0" smtClean="0"/>
              <a:t> </a:t>
            </a:r>
            <a:r>
              <a:rPr lang="es-CL" sz="1600" dirty="0"/>
              <a:t>se mantiene en todo el periodo de análisis con la tasa más </a:t>
            </a:r>
            <a:r>
              <a:rPr lang="es-CL" sz="1600" dirty="0" smtClean="0"/>
              <a:t>alta, mejorando en junio del 2021 un 73%. </a:t>
            </a:r>
            <a:endParaRPr lang="es-CL" sz="16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52340" y="307034"/>
            <a:ext cx="5627972" cy="3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MÓVIL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30" y="1340768"/>
            <a:ext cx="31337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9" y="1340768"/>
            <a:ext cx="4825200" cy="270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2308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395536" y="4581128"/>
            <a:ext cx="809233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CL" sz="1600" dirty="0" smtClean="0"/>
              <a:t>Las empresas que componen el 99% de la industria de telefonía local, presentan en el mes de </a:t>
            </a:r>
            <a:r>
              <a:rPr lang="es-CL" sz="1600" b="1" dirty="0" smtClean="0"/>
              <a:t>junio 2021 una tasa de 8,2 reclamos por cada 10.000 líneas, una disminución del 60% respecto a junio 2020</a:t>
            </a:r>
            <a:r>
              <a:rPr lang="es-CL" sz="1600" dirty="0" smtClean="0"/>
              <a:t>. </a:t>
            </a:r>
            <a:r>
              <a:rPr lang="es-CL" sz="1600" b="1" dirty="0" smtClean="0"/>
              <a:t>Movistar</a:t>
            </a:r>
            <a:r>
              <a:rPr lang="es-CL" sz="1600" dirty="0" smtClean="0"/>
              <a:t> es la empresa con la tasa más alta en todo el periodo y si bien disminuyó un 45% se mantiene por sobre la tasa total. </a:t>
            </a:r>
            <a:r>
              <a:rPr lang="es-CL" sz="1600" b="1" dirty="0" smtClean="0"/>
              <a:t>VTR ha mejorado en forma significativa </a:t>
            </a:r>
            <a:r>
              <a:rPr lang="es-CL" sz="1600" dirty="0" smtClean="0"/>
              <a:t>su indicador, disminuye un 76%, de 24,6 en jun 2020 a 6 en jun 2021.</a:t>
            </a:r>
            <a:endParaRPr lang="es-CL" sz="1600" dirty="0"/>
          </a:p>
        </p:txBody>
      </p:sp>
      <p:sp>
        <p:nvSpPr>
          <p:cNvPr id="88066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027988" y="6527800"/>
            <a:ext cx="657225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4F5655-67BF-497C-8F8C-EB3E724C6ECB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8067" name="3 Rectángulo"/>
          <p:cNvSpPr>
            <a:spLocks noChangeArrowheads="1"/>
          </p:cNvSpPr>
          <p:nvPr/>
        </p:nvSpPr>
        <p:spPr bwMode="auto">
          <a:xfrm>
            <a:off x="5580063" y="6604000"/>
            <a:ext cx="225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000" b="1" i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altLang="es-CL" sz="1000" b="1" i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969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data:image/jpeg;base64,/9j/4AAQSkZJRgABAQAAAQABAAD/2wCEAAkGBwgSEhUUEhQSFRUVFBYXGRcUGSMaHhYcHx0iHBYWGR8gHSksHx4lHB8cIjEjJSkvLi46Fx8zODMsNygxLiwBCgoKDQ0OGhAQGjclHCQuLzQtNTc3Nyw3NzUsMC0sLDQsNC83NTcsLCwsLCw0LTA0NC00NCwsLyw3NywrLCwsLP/AABEIAGAARwMBIgACEQEDEQH/xAAaAAACAwEBAAAAAAAAAAAAAAAEBQABAwYC/8QAPBAAAgAEAgYHBQYGAwAAAAAAAQIAAwQRBSESMTNRgbETFEFSYXKRBhUicZIyQlPB0eEjQ2KhovAkNXP/xAAaAQADAQEBAQAAAAAAAAAAAAAAAwQFAQYC/8QAKxEAAgEDAQYEBwAAAAAAAAAAAAEDAgQREhMUQVGBsQUhMWEjMlJxoeHw/9oADAMBAAIRAxEAPwBp7Q45WzpzfGyqrEKoNgAIV9aqO+/1GJWbR/O3OF9fXLLsANJjqHhvO4QNpLLE1VKlZYw61Ud9/UxOtVHff1Mc8cSrN6D5L+8V7xrN6/T+8I3qLmTb7Bz7nRdaqO+/qYnWqjvv6mOd941m9fp/eJ7xrN6/T+8G9Rcw36Dn3Oi61Ud9/qMTrVR339TCCXidUDnokbrW/OG0iarqGH++EMomor+VjY7iOTypY3wz2mraQ6ekzp95GORvkD4EG0VCPEtm3DmIuGD0HVe0fztzjm66YnSPc53A4AZfn6x0lZtH87c4UdChd2IH29fARJe1Yj6kV6sxdRYDMOpTxi+in+Agx6inGQOkf6ReKDzjqlPxyjK1PkZGkE6GfvETo5+4GC/+V+F/kIhmsPtS3HC8GpndIFp2+0pEOMFKlXsdWieYjCVMp2yBF9xyhhQU6KJhAtfR5mH21fxUh9rTiVGWJbNuHMRcViWzbhzEXGyzcQdV7R/O3OF0rDVmM7MWI0zZdQ1DMwxq9o/nbnA1Gte+msoBV0zeY2fYMlHaYh8RbUPk+JLdLNBp0EiWPuqPHKB2r6LsYt5VJ/KGUnAqYG73mNvc39BqgtpchNZRfnYRgbSn7kGzYh69T7pn0GPcusomyDgHc3w84bipoz/Ml/UP1j29HIcZqrDgYHJTxTDQKp2HU7jNQfEfqIlLRPLV/iLKdGwOsZntghsEZc5DtLPdPxKeBiCdPKskxCjjROWasM81P5RXY15mpw/L9DYKcSLIuxLZtw5iLisS2bcOYi49EzUQdWbR/O3ON8NrKeVLbTuSZpCqubMSAQFEYVe0fztzi6KcsuYJmiCbWz128D2RJfQOaLSvX1FSUupYQwWjxKdnMboU7kvNj5m7PkI2lYBhy/ywx3vdz/leNJ+MytH+HYtue4A8TYGBA8l9tUzD/TKBlqPTM8THnd0u/paXt/dyfZe2Q5sJozrlS/pH6QK/s/R65elKbfLYj+2r+0Z9DgvY88HeJky/OJ1x5Z/hz+lXuTgb8HA5gwK0uuCZzZPjSU02ukbYdLL/ABEFmXxdRrHiI1xN5RkhlIIYixHbBnveitmTfcBfhCComyjkiBEuSFG8/aPzP5Rd4fZy7VSSU6cfnoNjjaqzwF+JbNuHMRcViWzbhzEXG+ylB1ZtH87c48S0diFUFmJsABcn5CPdXtH87c4ceyFXSS5z9K2hpymRZncJtmD2ZdsBwX1mD4lKXTmynRd5GQ+dtUe/ceLfgTvpMHYtg2KypRbpemkEg6SOWW+oFgdR9YI9la2rPWbzJptSzCLuTYjURc5HxgO4Ek3C69WVGlTAz30VK5tbXb5Rr7ixb8Cd9Jg32TqJ71tPpu72ZrabFrfAdVzBNbQYiGciuk20nNusPe1zla2vstAGDnUkTSpcKSqkAtbIE6gTGcPcO/6+q/8AaVyEIoDgLiWzbhzEXFYls24cxFwM6g6s2j+ducEYTLw5nIqHdF0TYoL/ABdhbwEevaGim0851mjRBYlWOQYX1gwr6xI7y+ogOHSPWUFPTzZMma85p5XSJXQVANwJPxHf4DdAvs/XyJXT6ZI6SnmS1sL/ABHVCXrEjvL6iJ1iR3l9RAGRt7OVcmTUypj3CoTewv8AdI1fMwZOpfZ1mZuszhpMTbotVze0c71iR3l9RE6xI7y+ogA6LB6rDRTz5M6Y6dJMVlZV0slHaOEAYjIw1dHoJrzL3vppo23W3ws6xI7y+oidYkd5fUQAZYls24cxFw0wjBKiubo5dwn35tvhW2YF+0k2yHziQM+kj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547688"/>
            <a:ext cx="8477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52340" y="307034"/>
            <a:ext cx="5627972" cy="3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TELEFONÍA LOCAL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1" y="1126282"/>
            <a:ext cx="5421337" cy="315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63" y="1133153"/>
            <a:ext cx="2749531" cy="193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0850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1 Marcador de número de diapositiva"/>
          <p:cNvSpPr txBox="1">
            <a:spLocks/>
          </p:cNvSpPr>
          <p:nvPr/>
        </p:nvSpPr>
        <p:spPr bwMode="auto">
          <a:xfrm>
            <a:off x="6588125" y="6526213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3B00A1A-4826-406F-B12D-D2B9383CE6B6}" type="slidenum">
              <a:rPr lang="en-US" altLang="es-CL" sz="1000" b="1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s-CL" sz="1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0116" name="1 Marcador de número de diapositiva"/>
          <p:cNvSpPr txBox="1">
            <a:spLocks/>
          </p:cNvSpPr>
          <p:nvPr/>
        </p:nvSpPr>
        <p:spPr bwMode="auto">
          <a:xfrm>
            <a:off x="8244407" y="6526213"/>
            <a:ext cx="47731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2C2D795-F1A5-4815-9B9E-82A940269AB3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60648"/>
            <a:ext cx="9969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501651" y="4437112"/>
            <a:ext cx="809233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/>
              <a:t>Las empresas que componen el 99% </a:t>
            </a:r>
            <a:r>
              <a:rPr lang="es-CL" sz="1600" dirty="0"/>
              <a:t>de la industria </a:t>
            </a:r>
            <a:r>
              <a:rPr lang="es-CL" sz="1600" dirty="0" smtClean="0"/>
              <a:t>de internet fija, presentan </a:t>
            </a:r>
            <a:r>
              <a:rPr lang="es-CL" sz="1600" dirty="0"/>
              <a:t>una tasa </a:t>
            </a:r>
            <a:r>
              <a:rPr lang="es-CL" sz="1600" dirty="0" smtClean="0"/>
              <a:t>de </a:t>
            </a:r>
            <a:r>
              <a:rPr lang="es-CL" sz="1600" b="1" dirty="0" smtClean="0"/>
              <a:t>5,2</a:t>
            </a:r>
            <a:r>
              <a:rPr lang="es-CL" sz="1600" dirty="0" smtClean="0"/>
              <a:t> </a:t>
            </a:r>
            <a:r>
              <a:rPr lang="es-CL" sz="1600" b="1" dirty="0"/>
              <a:t>reclamos por cada 10.000 </a:t>
            </a:r>
            <a:r>
              <a:rPr lang="es-CL" sz="1600" b="1" dirty="0" smtClean="0"/>
              <a:t>conexiones en junio 2021 </a:t>
            </a:r>
            <a:r>
              <a:rPr lang="es-CL" sz="1600" b="1" dirty="0"/>
              <a:t>lo que corresponde a una disminución del </a:t>
            </a:r>
            <a:r>
              <a:rPr lang="es-CL" sz="1600" b="1" dirty="0" smtClean="0"/>
              <a:t>73% </a:t>
            </a:r>
            <a:r>
              <a:rPr lang="es-CL" sz="1600" b="1" dirty="0"/>
              <a:t>respecto a junio del 2020 </a:t>
            </a:r>
            <a:r>
              <a:rPr lang="es-CL" sz="1600" b="1" dirty="0" smtClean="0"/>
              <a:t>(19,4)</a:t>
            </a:r>
            <a:r>
              <a:rPr lang="es-CL" sz="1600" dirty="0" smtClean="0"/>
              <a:t>. VTR, Movistar, Entel y Mundo disminuyen el indicador en forma significativa.</a:t>
            </a:r>
            <a:endParaRPr lang="es-CL" sz="16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52340" y="307034"/>
            <a:ext cx="5627972" cy="3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FIJA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64" y="1196752"/>
            <a:ext cx="2708895" cy="180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5231964" cy="27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153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956375" y="6526213"/>
            <a:ext cx="765349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DAD011-DE38-4903-AB3C-6C7B1F67E151}" type="slidenum">
              <a:rPr lang="en-US" altLang="es-CL" sz="1000" b="1">
                <a:solidFill>
                  <a:schemeClr val="tx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s-CL" sz="1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2163" name="1 Marcador de número de diapositiva"/>
          <p:cNvSpPr txBox="1">
            <a:spLocks/>
          </p:cNvSpPr>
          <p:nvPr/>
        </p:nvSpPr>
        <p:spPr bwMode="auto">
          <a:xfrm>
            <a:off x="6588125" y="6526213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DF06740-80E4-4BB6-B9BE-E8F32443AFB6}" type="slidenum">
              <a:rPr lang="en-US" altLang="es-CL" sz="1000" b="1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s-CL" sz="1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2164" name="1 Marcador de número de diapositiva"/>
          <p:cNvSpPr txBox="1">
            <a:spLocks/>
          </p:cNvSpPr>
          <p:nvPr/>
        </p:nvSpPr>
        <p:spPr bwMode="auto">
          <a:xfrm>
            <a:off x="6588125" y="6526213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D8C8ECC-225C-4343-8C02-C8CB7F61A8AD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7" y="332656"/>
            <a:ext cx="9969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455564" y="4797152"/>
            <a:ext cx="809233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/>
              <a:t>Las empresas que componen el 96% </a:t>
            </a:r>
            <a:r>
              <a:rPr lang="es-CL" sz="1600" dirty="0"/>
              <a:t>de la industria </a:t>
            </a:r>
            <a:r>
              <a:rPr lang="es-CL" sz="1600" dirty="0" smtClean="0"/>
              <a:t>de televisión de pago, presentan </a:t>
            </a:r>
            <a:r>
              <a:rPr lang="es-CL" sz="1600" dirty="0"/>
              <a:t>una tasa </a:t>
            </a:r>
            <a:r>
              <a:rPr lang="es-CL" sz="1600" dirty="0" smtClean="0"/>
              <a:t>de </a:t>
            </a:r>
            <a:r>
              <a:rPr lang="es-CL" sz="1600" b="1" dirty="0" smtClean="0"/>
              <a:t>3 </a:t>
            </a:r>
            <a:r>
              <a:rPr lang="es-CL" sz="1600" b="1" dirty="0"/>
              <a:t>reclamos por cada 10.000 </a:t>
            </a:r>
            <a:r>
              <a:rPr lang="es-CL" sz="1600" b="1" dirty="0" smtClean="0"/>
              <a:t>suscriptores en junio 2021, una disminución del 68% respecto a junio 2020</a:t>
            </a:r>
            <a:r>
              <a:rPr lang="es-CL" sz="1600" dirty="0" smtClean="0"/>
              <a:t>. </a:t>
            </a:r>
            <a:r>
              <a:rPr lang="es-CL" sz="1600" b="1" dirty="0" smtClean="0"/>
              <a:t>Movistar, Entel VTR y Mundo</a:t>
            </a:r>
            <a:r>
              <a:rPr lang="es-CL" sz="1600" dirty="0" smtClean="0"/>
              <a:t> disminuyen en forma significativa este indicador.</a:t>
            </a:r>
            <a:endParaRPr lang="es-CL" sz="1600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52340" y="363465"/>
            <a:ext cx="5627972" cy="3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TELEVISIÓN DE PAGO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1625"/>
            <a:ext cx="5945411" cy="30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04" y="1340768"/>
            <a:ext cx="2593842" cy="18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2426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16416" y="6523038"/>
            <a:ext cx="432297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35560"/>
            <a:ext cx="2876430" cy="17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3444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16416" y="6523038"/>
            <a:ext cx="432297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0" y="152385"/>
            <a:ext cx="1436270" cy="85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2340" y="332656"/>
            <a:ext cx="5695950" cy="6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CALIDAD RED MOVIL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(Voz - STI)</a:t>
            </a:r>
            <a:endParaRPr lang="es-ES" altLang="es-CL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4149" y="4077072"/>
            <a:ext cx="8092331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b="1" dirty="0" smtClean="0"/>
              <a:t>PPEE: </a:t>
            </a:r>
            <a:r>
              <a:rPr lang="es-CL" sz="1400" dirty="0" smtClean="0"/>
              <a:t>En el </a:t>
            </a:r>
            <a:r>
              <a:rPr lang="es-CL" sz="1400" i="1" dirty="0" smtClean="0"/>
              <a:t>porcentaje de estaciones urbanas bajo el 97% de llamadas iniciadas con éxito</a:t>
            </a:r>
            <a:r>
              <a:rPr lang="es-CL" sz="1400" dirty="0" smtClean="0"/>
              <a:t>, </a:t>
            </a:r>
            <a:r>
              <a:rPr lang="es-CL" sz="1400" dirty="0"/>
              <a:t>l</a:t>
            </a:r>
            <a:r>
              <a:rPr lang="es-CL" sz="1400" dirty="0" smtClean="0"/>
              <a:t>as empresas se comportan dentro de normativa con un promedio inferior al 1% en el periodo de análisis, con excepción de Entel que durante los últimos 4 meses presentó el indicador sobre el 2% que igualmente cumple la Normativa. </a:t>
            </a:r>
          </a:p>
          <a:p>
            <a:r>
              <a:rPr lang="es-CL" sz="1400" b="1" dirty="0" smtClean="0"/>
              <a:t>PPFE: Entel se mantienen en incumplimiento </a:t>
            </a:r>
            <a:r>
              <a:rPr lang="es-CL" sz="1400" dirty="0" smtClean="0"/>
              <a:t>a la normativa con un alto nivel de </a:t>
            </a:r>
            <a:r>
              <a:rPr lang="es-CL" sz="1400" i="1" dirty="0" smtClean="0"/>
              <a:t>estaciones base urbanas con menos del 97% de llamadas finalizadas con éxito,</a:t>
            </a:r>
            <a:r>
              <a:rPr lang="es-CL" sz="1400" u="sng" dirty="0" smtClean="0"/>
              <a:t> situación que se presenta desde marzo de 2019. </a:t>
            </a:r>
            <a:r>
              <a:rPr lang="es-CL" sz="1400" b="1" dirty="0" smtClean="0"/>
              <a:t>Movistar, </a:t>
            </a:r>
            <a:r>
              <a:rPr lang="es-CL" sz="1400" dirty="0" smtClean="0"/>
              <a:t>que desde agosto del 2020 se había adecuado a la normativa, </a:t>
            </a:r>
            <a:r>
              <a:rPr lang="es-CL" sz="1400" u="sng" dirty="0" smtClean="0"/>
              <a:t>en abril y mayo 2021 vuelve a superar 5%</a:t>
            </a:r>
            <a:r>
              <a:rPr lang="es-CL" sz="1400" dirty="0" smtClean="0"/>
              <a:t>. Ambas empresas se encuentras con cargos en curso por las situaciones señaladas anteriormente.</a:t>
            </a:r>
            <a:endParaRPr lang="es-CL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0" y="1616956"/>
            <a:ext cx="4284245" cy="202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21" y="1616955"/>
            <a:ext cx="4289775" cy="202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25833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16416" y="6523038"/>
            <a:ext cx="432297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88224"/>
            <a:ext cx="3312367" cy="198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47464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527800"/>
            <a:ext cx="1233488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2EA5FF-8F11-4380-A083-91A1786790C5}" type="slidenum">
              <a:rPr lang="en-US" altLang="es-CL" sz="1000" b="1">
                <a:solidFill>
                  <a:prstClr val="white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s-CL" sz="1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86019" name="3 Rectángulo"/>
          <p:cNvSpPr>
            <a:spLocks noChangeArrowheads="1"/>
          </p:cNvSpPr>
          <p:nvPr/>
        </p:nvSpPr>
        <p:spPr bwMode="auto">
          <a:xfrm>
            <a:off x="5580063" y="6604000"/>
            <a:ext cx="225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000" b="1" i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altLang="es-CL" sz="1000" b="1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188640"/>
            <a:ext cx="7992888" cy="6195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b="1" dirty="0">
                <a:solidFill>
                  <a:prstClr val="white"/>
                </a:solidFill>
              </a:rPr>
              <a:t>Antecedentes:</a:t>
            </a:r>
          </a:p>
          <a:p>
            <a:endParaRPr lang="es-CL" sz="2000" dirty="0">
              <a:solidFill>
                <a:prstClr val="white"/>
              </a:solidFill>
            </a:endParaRPr>
          </a:p>
          <a:p>
            <a:r>
              <a:rPr lang="es-CL" sz="2000" dirty="0">
                <a:solidFill>
                  <a:prstClr val="white"/>
                </a:solidFill>
              </a:rPr>
              <a:t>El siguiente análisis se realiza sobre los indicadores de </a:t>
            </a:r>
            <a:r>
              <a:rPr lang="es-CL" sz="2000" b="1" dirty="0">
                <a:solidFill>
                  <a:prstClr val="white"/>
                </a:solidFill>
              </a:rPr>
              <a:t>Atención Telefónica de Reclamos, </a:t>
            </a:r>
            <a:r>
              <a:rPr lang="es-CL" sz="2000" b="1" dirty="0" smtClean="0">
                <a:solidFill>
                  <a:prstClr val="white"/>
                </a:solidFill>
              </a:rPr>
              <a:t>1) Porcentaje </a:t>
            </a:r>
            <a:r>
              <a:rPr lang="es-CL" sz="2000" b="1" dirty="0">
                <a:solidFill>
                  <a:prstClr val="white"/>
                </a:solidFill>
              </a:rPr>
              <a:t>de Llamadas Atendidas y </a:t>
            </a:r>
            <a:r>
              <a:rPr lang="es-CL" sz="2000" b="1" dirty="0" smtClean="0">
                <a:solidFill>
                  <a:prstClr val="white"/>
                </a:solidFill>
              </a:rPr>
              <a:t>2) Tiempos promedio de </a:t>
            </a:r>
            <a:r>
              <a:rPr lang="es-CL" sz="2000" b="1" dirty="0">
                <a:solidFill>
                  <a:prstClr val="white"/>
                </a:solidFill>
              </a:rPr>
              <a:t>Espera,</a:t>
            </a:r>
            <a:r>
              <a:rPr lang="es-CL" sz="2000" dirty="0">
                <a:solidFill>
                  <a:prstClr val="white"/>
                </a:solidFill>
              </a:rPr>
              <a:t> en los distintos niveles de atención que tienen implementados las empresas. Se utiliza la información entregada por las Concesionarias  al STI correspondiente al anexo </a:t>
            </a:r>
            <a:r>
              <a:rPr lang="es-CL" sz="2000" dirty="0" smtClean="0">
                <a:solidFill>
                  <a:prstClr val="white"/>
                </a:solidFill>
              </a:rPr>
              <a:t>16, </a:t>
            </a:r>
            <a:r>
              <a:rPr lang="es-CL" sz="2000" dirty="0">
                <a:solidFill>
                  <a:prstClr val="white"/>
                </a:solidFill>
              </a:rPr>
              <a:t>entre </a:t>
            </a:r>
            <a:r>
              <a:rPr lang="es-CL" sz="2000" b="1" dirty="0" smtClean="0">
                <a:solidFill>
                  <a:prstClr val="white"/>
                </a:solidFill>
              </a:rPr>
              <a:t>noviembre 2020 y junio 2021</a:t>
            </a:r>
            <a:r>
              <a:rPr lang="es-CL" sz="2000" dirty="0" smtClean="0">
                <a:solidFill>
                  <a:prstClr val="white"/>
                </a:solidFill>
              </a:rPr>
              <a:t>. </a:t>
            </a:r>
            <a:endParaRPr lang="es-CL" sz="2000" dirty="0">
              <a:solidFill>
                <a:prstClr val="white"/>
              </a:solidFill>
            </a:endParaRPr>
          </a:p>
          <a:p>
            <a:endParaRPr lang="es-CL" sz="2000" dirty="0">
              <a:solidFill>
                <a:prstClr val="white"/>
              </a:solidFill>
            </a:endParaRPr>
          </a:p>
          <a:p>
            <a:r>
              <a:rPr lang="es-CL" sz="2000" dirty="0">
                <a:solidFill>
                  <a:prstClr val="white"/>
                </a:solidFill>
              </a:rPr>
              <a:t>Las empresas que participan de estos resultados son:</a:t>
            </a:r>
          </a:p>
          <a:p>
            <a:endParaRPr lang="es-CL" sz="2000" dirty="0">
              <a:solidFill>
                <a:prstClr val="whit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2000" dirty="0">
                <a:solidFill>
                  <a:prstClr val="white"/>
                </a:solidFill>
              </a:rPr>
              <a:t>Movistar (servicios móviles y fijos)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2000" dirty="0">
                <a:solidFill>
                  <a:prstClr val="white"/>
                </a:solidFill>
              </a:rPr>
              <a:t>Entel (servicios móviles y fijos)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2000" dirty="0">
                <a:solidFill>
                  <a:prstClr val="white"/>
                </a:solidFill>
              </a:rPr>
              <a:t>Claro (servicios móviles y fijos)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2000" dirty="0">
                <a:solidFill>
                  <a:prstClr val="white"/>
                </a:solidFill>
              </a:rPr>
              <a:t>Wom (servicios móviles</a:t>
            </a:r>
            <a:r>
              <a:rPr lang="es-CL" sz="2000" dirty="0" smtClean="0">
                <a:solidFill>
                  <a:prstClr val="white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2000" dirty="0" smtClean="0">
                <a:solidFill>
                  <a:prstClr val="white"/>
                </a:solidFill>
              </a:rPr>
              <a:t>Virgin (servicios móviles)</a:t>
            </a:r>
            <a:endParaRPr lang="es-CL" sz="2000" dirty="0">
              <a:solidFill>
                <a:prstClr val="whit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2000" dirty="0">
                <a:solidFill>
                  <a:prstClr val="white"/>
                </a:solidFill>
              </a:rPr>
              <a:t>VTR (servicios fijos)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2000" dirty="0">
                <a:solidFill>
                  <a:prstClr val="white"/>
                </a:solidFill>
              </a:rPr>
              <a:t>GTD (servicios fijos</a:t>
            </a:r>
            <a:r>
              <a:rPr lang="es-CL" sz="2000" dirty="0" smtClean="0">
                <a:solidFill>
                  <a:prstClr val="white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2000" dirty="0" smtClean="0">
                <a:solidFill>
                  <a:prstClr val="white"/>
                </a:solidFill>
              </a:rPr>
              <a:t>Mundo </a:t>
            </a:r>
            <a:r>
              <a:rPr lang="es-CL" sz="2000" dirty="0">
                <a:solidFill>
                  <a:prstClr val="white"/>
                </a:solidFill>
              </a:rPr>
              <a:t>(servicios fijos</a:t>
            </a:r>
            <a:r>
              <a:rPr lang="es-CL" sz="2000" dirty="0" smtClean="0">
                <a:solidFill>
                  <a:prstClr val="white"/>
                </a:solidFill>
              </a:rPr>
              <a:t>)</a:t>
            </a:r>
            <a:endParaRPr lang="es-CL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527800"/>
            <a:ext cx="1233488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2EA5FF-8F11-4380-A083-91A1786790C5}" type="slidenum">
              <a:rPr lang="en-US" altLang="es-CL" sz="1000" b="1">
                <a:solidFill>
                  <a:prstClr val="white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s-CL" sz="1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86019" name="3 Rectángulo"/>
          <p:cNvSpPr>
            <a:spLocks noChangeArrowheads="1"/>
          </p:cNvSpPr>
          <p:nvPr/>
        </p:nvSpPr>
        <p:spPr bwMode="auto">
          <a:xfrm>
            <a:off x="5580063" y="6604000"/>
            <a:ext cx="225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000" b="1" i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altLang="es-CL" sz="1000" b="1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2703" y="404664"/>
            <a:ext cx="7848872" cy="54006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prstClr val="white"/>
                </a:solidFill>
              </a:rPr>
              <a:t>     Conclusiones Generales</a:t>
            </a:r>
          </a:p>
          <a:p>
            <a:r>
              <a:rPr lang="es-CL" sz="1600" b="1" u="sng" dirty="0" smtClean="0">
                <a:solidFill>
                  <a:prstClr val="white"/>
                </a:solidFill>
              </a:rPr>
              <a:t>SERVICIOS FIJOS</a:t>
            </a:r>
            <a:endParaRPr lang="es-CL" sz="1600" b="1" u="sng" dirty="0">
              <a:solidFill>
                <a:prstClr val="white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L" sz="1600" dirty="0">
                <a:solidFill>
                  <a:prstClr val="white"/>
                </a:solidFill>
              </a:rPr>
              <a:t>En junio 2021 el </a:t>
            </a:r>
            <a:r>
              <a:rPr lang="es-CL" sz="1600" u="sng" dirty="0">
                <a:solidFill>
                  <a:prstClr val="white"/>
                </a:solidFill>
              </a:rPr>
              <a:t>porcentaje de llamadas </a:t>
            </a:r>
            <a:r>
              <a:rPr lang="es-CL" sz="1600" u="sng" dirty="0" smtClean="0">
                <a:solidFill>
                  <a:prstClr val="white"/>
                </a:solidFill>
              </a:rPr>
              <a:t>atendidas </a:t>
            </a:r>
            <a:r>
              <a:rPr lang="es-CL" sz="1600" dirty="0" smtClean="0">
                <a:solidFill>
                  <a:prstClr val="white"/>
                </a:solidFill>
              </a:rPr>
              <a:t>(PPA) es </a:t>
            </a:r>
            <a:r>
              <a:rPr lang="es-CL" sz="1600" dirty="0">
                <a:solidFill>
                  <a:prstClr val="white"/>
                </a:solidFill>
              </a:rPr>
              <a:t>del </a:t>
            </a:r>
            <a:r>
              <a:rPr lang="es-CL" sz="1600" b="1" dirty="0" smtClean="0">
                <a:solidFill>
                  <a:prstClr val="white"/>
                </a:solidFill>
              </a:rPr>
              <a:t>90%</a:t>
            </a:r>
            <a:r>
              <a:rPr lang="es-CL" sz="1600" dirty="0" smtClean="0">
                <a:solidFill>
                  <a:prstClr val="white"/>
                </a:solidFill>
              </a:rPr>
              <a:t>, </a:t>
            </a:r>
            <a:r>
              <a:rPr lang="es-CL" sz="1600" dirty="0">
                <a:solidFill>
                  <a:prstClr val="white"/>
                </a:solidFill>
              </a:rPr>
              <a:t>mejora en </a:t>
            </a:r>
            <a:r>
              <a:rPr lang="es-CL" sz="1600" dirty="0" smtClean="0">
                <a:solidFill>
                  <a:prstClr val="white"/>
                </a:solidFill>
              </a:rPr>
              <a:t>1 punto porcentual </a:t>
            </a:r>
            <a:r>
              <a:rPr lang="es-CL" sz="1600" dirty="0">
                <a:solidFill>
                  <a:prstClr val="white"/>
                </a:solidFill>
              </a:rPr>
              <a:t>respecto de noviembre 2020 (89</a:t>
            </a:r>
            <a:r>
              <a:rPr lang="es-CL" sz="1600" dirty="0" smtClean="0">
                <a:solidFill>
                  <a:prstClr val="white"/>
                </a:solidFill>
              </a:rPr>
              <a:t>%). Respecto al  </a:t>
            </a:r>
            <a:r>
              <a:rPr lang="es-CL" sz="1600" u="sng" dirty="0" smtClean="0">
                <a:solidFill>
                  <a:prstClr val="white"/>
                </a:solidFill>
              </a:rPr>
              <a:t>Tiempo promedio de espera</a:t>
            </a:r>
            <a:r>
              <a:rPr lang="es-CL" sz="1600" dirty="0" smtClean="0">
                <a:solidFill>
                  <a:prstClr val="white"/>
                </a:solidFill>
              </a:rPr>
              <a:t> en junio 2021 es de </a:t>
            </a:r>
            <a:r>
              <a:rPr lang="es-CL" sz="1600" b="1" dirty="0" smtClean="0">
                <a:solidFill>
                  <a:prstClr val="white"/>
                </a:solidFill>
              </a:rPr>
              <a:t>84 segundos</a:t>
            </a:r>
            <a:r>
              <a:rPr lang="es-CL" sz="1600" dirty="0" smtClean="0">
                <a:solidFill>
                  <a:prstClr val="white"/>
                </a:solidFill>
              </a:rPr>
              <a:t>, un 100% más que en noviembre del 2020 (42)</a:t>
            </a:r>
            <a:endParaRPr lang="es-CL" sz="1600" dirty="0">
              <a:solidFill>
                <a:prstClr val="white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L" sz="1600" b="1" u="sng" dirty="0">
                <a:solidFill>
                  <a:prstClr val="white"/>
                </a:solidFill>
              </a:rPr>
              <a:t>Mundo</a:t>
            </a:r>
            <a:r>
              <a:rPr lang="es-CL" sz="1600" b="1" dirty="0">
                <a:solidFill>
                  <a:prstClr val="white"/>
                </a:solidFill>
              </a:rPr>
              <a:t> </a:t>
            </a:r>
            <a:r>
              <a:rPr lang="es-CL" sz="1600" dirty="0">
                <a:solidFill>
                  <a:prstClr val="white"/>
                </a:solidFill>
              </a:rPr>
              <a:t> mantiene </a:t>
            </a:r>
            <a:r>
              <a:rPr lang="es-CL" sz="1600" b="1" dirty="0">
                <a:solidFill>
                  <a:prstClr val="white"/>
                </a:solidFill>
              </a:rPr>
              <a:t>un bajo nivel  en llamadas atendidas </a:t>
            </a:r>
            <a:r>
              <a:rPr lang="es-CL" sz="1600" dirty="0">
                <a:solidFill>
                  <a:prstClr val="white"/>
                </a:solidFill>
              </a:rPr>
              <a:t>en todo el </a:t>
            </a:r>
            <a:r>
              <a:rPr lang="es-CL" sz="1600" dirty="0" smtClean="0">
                <a:solidFill>
                  <a:prstClr val="white"/>
                </a:solidFill>
              </a:rPr>
              <a:t>periodo y el </a:t>
            </a:r>
            <a:r>
              <a:rPr lang="es-CL" sz="1600" b="1" dirty="0" smtClean="0">
                <a:solidFill>
                  <a:prstClr val="white"/>
                </a:solidFill>
              </a:rPr>
              <a:t>tiempo promedio de espera siempre más alto </a:t>
            </a:r>
            <a:r>
              <a:rPr lang="es-CL" sz="1600" dirty="0" smtClean="0">
                <a:solidFill>
                  <a:prstClr val="white"/>
                </a:solidFill>
              </a:rPr>
              <a:t>que el indicador general. Marzo y abril los meses más bajos,  </a:t>
            </a:r>
            <a:r>
              <a:rPr lang="es-CL" sz="1600" dirty="0">
                <a:solidFill>
                  <a:prstClr val="white"/>
                </a:solidFill>
              </a:rPr>
              <a:t>71% de llamadas atendidas </a:t>
            </a:r>
            <a:r>
              <a:rPr lang="es-CL" sz="1600" dirty="0" smtClean="0">
                <a:solidFill>
                  <a:prstClr val="white"/>
                </a:solidFill>
              </a:rPr>
              <a:t>en abril y un tiempo promedio de atención en marzo de 232 segundos.</a:t>
            </a:r>
          </a:p>
          <a:p>
            <a:pPr marL="285750" indent="-285750">
              <a:buFont typeface="Wingdings" pitchFamily="2" charset="2"/>
              <a:buChar char="ü"/>
            </a:pPr>
            <a:endParaRPr lang="es-CL" sz="1600" dirty="0">
              <a:solidFill>
                <a:prstClr val="white"/>
              </a:solidFill>
            </a:endParaRPr>
          </a:p>
          <a:p>
            <a:r>
              <a:rPr lang="es-CL" sz="1600" b="1" u="sng" dirty="0" smtClean="0">
                <a:solidFill>
                  <a:prstClr val="white"/>
                </a:solidFill>
              </a:rPr>
              <a:t>SERVICIOS MÓVILES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600" dirty="0">
                <a:solidFill>
                  <a:prstClr val="white"/>
                </a:solidFill>
              </a:rPr>
              <a:t>En junio 2021 el </a:t>
            </a:r>
            <a:r>
              <a:rPr lang="es-CL" sz="1600" u="sng" dirty="0">
                <a:solidFill>
                  <a:prstClr val="white"/>
                </a:solidFill>
              </a:rPr>
              <a:t>porcentaje de llamadas atendidas </a:t>
            </a:r>
            <a:r>
              <a:rPr lang="es-CL" sz="1600" dirty="0">
                <a:solidFill>
                  <a:prstClr val="white"/>
                </a:solidFill>
              </a:rPr>
              <a:t>(PPA) es del </a:t>
            </a:r>
            <a:r>
              <a:rPr lang="es-CL" sz="1600" b="1" dirty="0" smtClean="0">
                <a:solidFill>
                  <a:prstClr val="white"/>
                </a:solidFill>
              </a:rPr>
              <a:t>90%</a:t>
            </a:r>
            <a:r>
              <a:rPr lang="es-CL" sz="1600" dirty="0" smtClean="0">
                <a:solidFill>
                  <a:prstClr val="white"/>
                </a:solidFill>
              </a:rPr>
              <a:t>, cae en 3 puntos </a:t>
            </a:r>
            <a:r>
              <a:rPr lang="es-CL" sz="1600" dirty="0">
                <a:solidFill>
                  <a:prstClr val="white"/>
                </a:solidFill>
              </a:rPr>
              <a:t>porcentuales respecto de noviembre 2020 </a:t>
            </a:r>
            <a:r>
              <a:rPr lang="es-CL" sz="1600" dirty="0" smtClean="0">
                <a:solidFill>
                  <a:prstClr val="white"/>
                </a:solidFill>
              </a:rPr>
              <a:t>(93%). </a:t>
            </a:r>
            <a:r>
              <a:rPr lang="es-CL" sz="1600" dirty="0">
                <a:solidFill>
                  <a:prstClr val="white"/>
                </a:solidFill>
              </a:rPr>
              <a:t>Respecto al  </a:t>
            </a:r>
            <a:r>
              <a:rPr lang="es-CL" sz="1600" u="sng" dirty="0">
                <a:solidFill>
                  <a:prstClr val="white"/>
                </a:solidFill>
              </a:rPr>
              <a:t>Tiempo promedio de espera</a:t>
            </a:r>
            <a:r>
              <a:rPr lang="es-CL" sz="1600" dirty="0">
                <a:solidFill>
                  <a:prstClr val="white"/>
                </a:solidFill>
              </a:rPr>
              <a:t> en junio 2021 es de </a:t>
            </a:r>
            <a:r>
              <a:rPr lang="es-CL" sz="1600" b="1" dirty="0" smtClean="0">
                <a:solidFill>
                  <a:prstClr val="white"/>
                </a:solidFill>
              </a:rPr>
              <a:t>18 </a:t>
            </a:r>
            <a:r>
              <a:rPr lang="es-CL" sz="1600" b="1" dirty="0">
                <a:solidFill>
                  <a:prstClr val="white"/>
                </a:solidFill>
              </a:rPr>
              <a:t>segundos</a:t>
            </a:r>
            <a:r>
              <a:rPr lang="es-CL" sz="1600" dirty="0">
                <a:solidFill>
                  <a:prstClr val="white"/>
                </a:solidFill>
              </a:rPr>
              <a:t>, un </a:t>
            </a:r>
            <a:r>
              <a:rPr lang="es-CL" sz="1600" dirty="0" smtClean="0">
                <a:solidFill>
                  <a:prstClr val="white"/>
                </a:solidFill>
              </a:rPr>
              <a:t>21% </a:t>
            </a:r>
            <a:r>
              <a:rPr lang="es-CL" sz="1600" dirty="0">
                <a:solidFill>
                  <a:prstClr val="white"/>
                </a:solidFill>
              </a:rPr>
              <a:t>más </a:t>
            </a:r>
            <a:r>
              <a:rPr lang="es-CL" sz="1600" dirty="0" smtClean="0">
                <a:solidFill>
                  <a:prstClr val="white"/>
                </a:solidFill>
              </a:rPr>
              <a:t>bajo que </a:t>
            </a:r>
            <a:r>
              <a:rPr lang="es-CL" sz="1600" dirty="0">
                <a:solidFill>
                  <a:prstClr val="white"/>
                </a:solidFill>
              </a:rPr>
              <a:t>en </a:t>
            </a:r>
            <a:r>
              <a:rPr lang="es-CL" sz="1600" dirty="0" smtClean="0">
                <a:solidFill>
                  <a:prstClr val="white"/>
                </a:solidFill>
              </a:rPr>
              <a:t>noviembre </a:t>
            </a:r>
            <a:r>
              <a:rPr lang="es-CL" sz="1600" dirty="0">
                <a:solidFill>
                  <a:prstClr val="white"/>
                </a:solidFill>
              </a:rPr>
              <a:t>del 2020 </a:t>
            </a:r>
            <a:r>
              <a:rPr lang="es-CL" sz="1600" dirty="0" smtClean="0">
                <a:solidFill>
                  <a:prstClr val="white"/>
                </a:solidFill>
              </a:rPr>
              <a:t>(22</a:t>
            </a:r>
            <a:r>
              <a:rPr lang="es-CL" sz="1600" dirty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600" b="1" u="sng" dirty="0" smtClean="0">
                <a:solidFill>
                  <a:prstClr val="white"/>
                </a:solidFill>
              </a:rPr>
              <a:t>Virgin</a:t>
            </a:r>
            <a:r>
              <a:rPr lang="es-CL" sz="1600" b="1" dirty="0" smtClean="0">
                <a:solidFill>
                  <a:prstClr val="white"/>
                </a:solidFill>
              </a:rPr>
              <a:t> </a:t>
            </a:r>
            <a:r>
              <a:rPr lang="es-CL" sz="1600" dirty="0" smtClean="0">
                <a:solidFill>
                  <a:prstClr val="white"/>
                </a:solidFill>
              </a:rPr>
              <a:t> </a:t>
            </a:r>
            <a:r>
              <a:rPr lang="es-CL" sz="1600" dirty="0">
                <a:solidFill>
                  <a:prstClr val="white"/>
                </a:solidFill>
              </a:rPr>
              <a:t>mantiene </a:t>
            </a:r>
            <a:r>
              <a:rPr lang="es-CL" sz="1600" b="1" dirty="0">
                <a:solidFill>
                  <a:prstClr val="white"/>
                </a:solidFill>
              </a:rPr>
              <a:t>un bajo nivel  en llamadas atendidas </a:t>
            </a:r>
            <a:r>
              <a:rPr lang="es-CL" sz="1600" dirty="0">
                <a:solidFill>
                  <a:prstClr val="white"/>
                </a:solidFill>
              </a:rPr>
              <a:t>en todo el </a:t>
            </a:r>
            <a:r>
              <a:rPr lang="es-CL" sz="1600" dirty="0" smtClean="0">
                <a:solidFill>
                  <a:prstClr val="white"/>
                </a:solidFill>
              </a:rPr>
              <a:t>periodo, y </a:t>
            </a:r>
            <a:r>
              <a:rPr lang="es-CL" sz="1600" b="1" dirty="0">
                <a:solidFill>
                  <a:prstClr val="white"/>
                </a:solidFill>
              </a:rPr>
              <a:t>tiempo promedio de espera </a:t>
            </a:r>
            <a:r>
              <a:rPr lang="es-CL" sz="1600" b="1" dirty="0" smtClean="0">
                <a:solidFill>
                  <a:prstClr val="white"/>
                </a:solidFill>
              </a:rPr>
              <a:t>más </a:t>
            </a:r>
            <a:r>
              <a:rPr lang="es-CL" sz="1600" b="1" dirty="0">
                <a:solidFill>
                  <a:prstClr val="white"/>
                </a:solidFill>
              </a:rPr>
              <a:t>alto </a:t>
            </a:r>
            <a:r>
              <a:rPr lang="es-CL" sz="1600" dirty="0">
                <a:solidFill>
                  <a:prstClr val="white"/>
                </a:solidFill>
              </a:rPr>
              <a:t>que el indicador </a:t>
            </a:r>
            <a:r>
              <a:rPr lang="es-CL" sz="1600" dirty="0" smtClean="0">
                <a:solidFill>
                  <a:prstClr val="white"/>
                </a:solidFill>
              </a:rPr>
              <a:t>general. </a:t>
            </a:r>
            <a:r>
              <a:rPr lang="es-CL" sz="1600" u="sng" dirty="0" smtClean="0">
                <a:solidFill>
                  <a:prstClr val="white"/>
                </a:solidFill>
              </a:rPr>
              <a:t>En junio 74% y 35 segundos respectivamente.</a:t>
            </a:r>
          </a:p>
          <a:p>
            <a:endParaRPr lang="es-CL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5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 bwMode="auto">
          <a:xfrm>
            <a:off x="832992" y="1133535"/>
            <a:ext cx="7555432" cy="4495700"/>
          </a:xfrm>
          <a:prstGeom prst="roundRect">
            <a:avLst>
              <a:gd name="adj" fmla="val 48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CL" sz="1800" dirty="0">
              <a:solidFill>
                <a:srgbClr val="FFFFFF"/>
              </a:solidFill>
            </a:endParaRPr>
          </a:p>
        </p:txBody>
      </p:sp>
      <p:sp>
        <p:nvSpPr>
          <p:cNvPr id="8089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9113" y="6527800"/>
            <a:ext cx="5461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E32FF0-2485-4E16-B483-80BB18FC1241}" type="slidenum">
              <a:rPr lang="en-US" altLang="es-CL" sz="1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s-CL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05000" y="1125899"/>
            <a:ext cx="7483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tx2"/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es-E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N° </a:t>
            </a:r>
            <a:r>
              <a:rPr lang="es-E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s-E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Industria, Ranking </a:t>
            </a:r>
            <a:r>
              <a:rPr lang="es-E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Calidad</a:t>
            </a:r>
            <a:r>
              <a:rPr lang="es-E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 </a:t>
            </a:r>
            <a:r>
              <a:rPr lang="es-E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N°1</a:t>
            </a:r>
            <a:r>
              <a:rPr lang="es-E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E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s-E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Ranking de Calidad 1er sem. </a:t>
            </a:r>
            <a:r>
              <a:rPr lang="es-C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s-C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 INFORME</a:t>
            </a:r>
            <a:r>
              <a:rPr lang="es-E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E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s-E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Julio 2021</a:t>
            </a:r>
            <a:endParaRPr lang="es-C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INFORME TÉCNICO 		: N° 34.862</a:t>
            </a:r>
          </a:p>
          <a:p>
            <a:endParaRPr lang="es-E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PREPARADO </a:t>
            </a:r>
            <a:r>
              <a:rPr lang="es-E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	</a:t>
            </a:r>
            <a:r>
              <a:rPr lang="es-E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s-E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Vivian Awad Bahna</a:t>
            </a:r>
          </a:p>
          <a:p>
            <a:endParaRPr lang="es-C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REVISADO </a:t>
            </a:r>
            <a:r>
              <a:rPr lang="es-E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	</a:t>
            </a:r>
            <a:r>
              <a:rPr lang="es-E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</a:t>
            </a:r>
            <a:r>
              <a:rPr lang="es-E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Bernardo Reyes Torres</a:t>
            </a:r>
            <a:endParaRPr lang="es-C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FECHA DE EMISIÓN		</a:t>
            </a:r>
            <a:r>
              <a:rPr lang="es-E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de Julio de 2021</a:t>
            </a:r>
          </a:p>
          <a:p>
            <a:endParaRPr lang="es-C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89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527800"/>
            <a:ext cx="1233488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2EA5FF-8F11-4380-A083-91A1786790C5}" type="slidenum">
              <a:rPr lang="en-US" altLang="es-CL" sz="1000" b="1">
                <a:solidFill>
                  <a:prstClr val="white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s-CL" sz="1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86019" name="3 Rectángulo"/>
          <p:cNvSpPr>
            <a:spLocks noChangeArrowheads="1"/>
          </p:cNvSpPr>
          <p:nvPr/>
        </p:nvSpPr>
        <p:spPr bwMode="auto">
          <a:xfrm>
            <a:off x="5580063" y="6604000"/>
            <a:ext cx="225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000" b="1" i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altLang="es-CL" sz="1000" b="1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9041" y="188640"/>
            <a:ext cx="406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>
                <a:solidFill>
                  <a:prstClr val="black"/>
                </a:solidFill>
              </a:rPr>
              <a:t>Llamadas Atendidas </a:t>
            </a:r>
            <a:r>
              <a:rPr lang="es-CL" b="1" dirty="0" smtClean="0">
                <a:solidFill>
                  <a:prstClr val="black"/>
                </a:solidFill>
              </a:rPr>
              <a:t> - Servicio Fijo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8349" y="3861048"/>
            <a:ext cx="7776864" cy="24482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s-CL" sz="1400" b="1" dirty="0" smtClean="0">
                <a:solidFill>
                  <a:prstClr val="white"/>
                </a:solidFill>
              </a:rPr>
              <a:t>El Porcentaje de llamadas Promedio Atendidas de la industria en junio 2021 es de 90%, 3 puntos menos respecto de noviembre del 2020.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Claro</a:t>
            </a:r>
            <a:r>
              <a:rPr lang="es-CL" sz="1400" dirty="0" smtClean="0">
                <a:solidFill>
                  <a:prstClr val="white"/>
                </a:solidFill>
              </a:rPr>
              <a:t> Presenta el indicador  </a:t>
            </a:r>
            <a:r>
              <a:rPr lang="es-CL" sz="1400" u="sng" dirty="0" smtClean="0">
                <a:solidFill>
                  <a:prstClr val="white"/>
                </a:solidFill>
              </a:rPr>
              <a:t>más alto y estable </a:t>
            </a:r>
            <a:r>
              <a:rPr lang="es-CL" sz="1400" dirty="0" smtClean="0">
                <a:solidFill>
                  <a:prstClr val="white"/>
                </a:solidFill>
              </a:rPr>
              <a:t>en el periodo analizado, con un 99% de llamadas respondidas en junio 2021.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Entel</a:t>
            </a:r>
            <a:r>
              <a:rPr lang="es-CL" sz="1400" u="sng" dirty="0" smtClean="0">
                <a:solidFill>
                  <a:prstClr val="white"/>
                </a:solidFill>
              </a:rPr>
              <a:t> </a:t>
            </a:r>
            <a:r>
              <a:rPr lang="es-CL" sz="1400" dirty="0" smtClean="0">
                <a:solidFill>
                  <a:prstClr val="white"/>
                </a:solidFill>
              </a:rPr>
              <a:t>tiene un deterioro del servicio en febrero, marzo y especialmente en abril con un 77% de llamadas atendidas, pero se recupera en los últimos </a:t>
            </a:r>
            <a:r>
              <a:rPr lang="es-CL" sz="1400" dirty="0">
                <a:solidFill>
                  <a:prstClr val="white"/>
                </a:solidFill>
              </a:rPr>
              <a:t>dos meses y presenta un </a:t>
            </a:r>
            <a:r>
              <a:rPr lang="es-CL" sz="1400" dirty="0" smtClean="0">
                <a:solidFill>
                  <a:prstClr val="white"/>
                </a:solidFill>
              </a:rPr>
              <a:t>92% </a:t>
            </a:r>
            <a:r>
              <a:rPr lang="es-CL" sz="1400" dirty="0">
                <a:solidFill>
                  <a:prstClr val="white"/>
                </a:solidFill>
              </a:rPr>
              <a:t>en junio 2021.</a:t>
            </a:r>
            <a:endParaRPr lang="es-CL" sz="1400" dirty="0" smtClean="0">
              <a:solidFill>
                <a:prstClr val="white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GTD</a:t>
            </a:r>
            <a:r>
              <a:rPr lang="es-CL" sz="1400" u="sng" dirty="0" smtClean="0">
                <a:solidFill>
                  <a:prstClr val="white"/>
                </a:solidFill>
              </a:rPr>
              <a:t> </a:t>
            </a:r>
            <a:r>
              <a:rPr lang="es-CL" sz="1400" dirty="0" smtClean="0">
                <a:solidFill>
                  <a:prstClr val="white"/>
                </a:solidFill>
              </a:rPr>
              <a:t>presenta una caída del indicador en  marzo abril y mayo recuperando en los últimos dos meses y presenta un 93% en junio 2021.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Mundo</a:t>
            </a:r>
            <a:r>
              <a:rPr lang="es-CL" sz="1400" b="1" dirty="0" smtClean="0">
                <a:solidFill>
                  <a:prstClr val="white"/>
                </a:solidFill>
              </a:rPr>
              <a:t> </a:t>
            </a:r>
            <a:r>
              <a:rPr lang="es-CL" sz="1400" dirty="0" smtClean="0">
                <a:solidFill>
                  <a:prstClr val="white"/>
                </a:solidFill>
              </a:rPr>
              <a:t> mantiene un bajo nivel  en llamadas atendidas en todo el periodo. Su peor mes fue abril con solo un 71% de llamadas atendidas y en junio se recupera levemente con un 81% , lo que corresponde a un </a:t>
            </a:r>
            <a:r>
              <a:rPr lang="es-CL" sz="1400" b="1" dirty="0" smtClean="0">
                <a:solidFill>
                  <a:prstClr val="white"/>
                </a:solidFill>
              </a:rPr>
              <a:t>9% de disminución </a:t>
            </a:r>
            <a:r>
              <a:rPr lang="es-CL" sz="1400" dirty="0" smtClean="0">
                <a:solidFill>
                  <a:prstClr val="white"/>
                </a:solidFill>
              </a:rPr>
              <a:t>respecto de noviembre 2020.</a:t>
            </a:r>
            <a:endParaRPr lang="es-CL" sz="1400" dirty="0">
              <a:solidFill>
                <a:prstClr val="white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69269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271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527800"/>
            <a:ext cx="1233488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2EA5FF-8F11-4380-A083-91A1786790C5}" type="slidenum">
              <a:rPr lang="en-US" altLang="es-CL" sz="1000" b="1">
                <a:solidFill>
                  <a:prstClr val="white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s-CL" sz="1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86019" name="3 Rectángulo"/>
          <p:cNvSpPr>
            <a:spLocks noChangeArrowheads="1"/>
          </p:cNvSpPr>
          <p:nvPr/>
        </p:nvSpPr>
        <p:spPr bwMode="auto">
          <a:xfrm>
            <a:off x="5580063" y="6604000"/>
            <a:ext cx="225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000" b="1" i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altLang="es-CL" sz="1000" b="1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7130" y="188640"/>
            <a:ext cx="374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Tiempo de Espera - Servicio Fijo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8349" y="3861048"/>
            <a:ext cx="7776864" cy="24482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s-CL" sz="1400" b="1" dirty="0" smtClean="0">
                <a:solidFill>
                  <a:prstClr val="white"/>
                </a:solidFill>
              </a:rPr>
              <a:t>El Tiempo Promedio de Espera en la interposición de reclamos en la industria en  junio 2021 es de 84 segundos, </a:t>
            </a:r>
            <a:r>
              <a:rPr lang="es-CL" sz="1400" b="1" u="sng" dirty="0" smtClean="0">
                <a:solidFill>
                  <a:prstClr val="white"/>
                </a:solidFill>
              </a:rPr>
              <a:t>el doble que en noviembre 2020.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Mundo</a:t>
            </a:r>
            <a:r>
              <a:rPr lang="es-CL" sz="1400" dirty="0" smtClean="0">
                <a:solidFill>
                  <a:prstClr val="white"/>
                </a:solidFill>
              </a:rPr>
              <a:t> </a:t>
            </a:r>
            <a:r>
              <a:rPr lang="es-CL" sz="1400" dirty="0">
                <a:solidFill>
                  <a:prstClr val="white"/>
                </a:solidFill>
              </a:rPr>
              <a:t>p</a:t>
            </a:r>
            <a:r>
              <a:rPr lang="es-CL" sz="1400" dirty="0" smtClean="0">
                <a:solidFill>
                  <a:prstClr val="white"/>
                </a:solidFill>
              </a:rPr>
              <a:t>resenta el indicador  </a:t>
            </a:r>
            <a:r>
              <a:rPr lang="es-CL" sz="1400" u="sng" dirty="0" smtClean="0">
                <a:solidFill>
                  <a:prstClr val="white"/>
                </a:solidFill>
              </a:rPr>
              <a:t>más alto </a:t>
            </a:r>
            <a:r>
              <a:rPr lang="es-CL" sz="1400" dirty="0" smtClean="0">
                <a:solidFill>
                  <a:prstClr val="white"/>
                </a:solidFill>
              </a:rPr>
              <a:t>en todo el periodo analizado, con 193 segundos en junio 2021.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GTD</a:t>
            </a:r>
            <a:r>
              <a:rPr lang="es-CL" sz="1400" u="sng" dirty="0" smtClean="0">
                <a:solidFill>
                  <a:prstClr val="white"/>
                </a:solidFill>
              </a:rPr>
              <a:t> </a:t>
            </a:r>
            <a:r>
              <a:rPr lang="es-CL" sz="1400" dirty="0" smtClean="0">
                <a:solidFill>
                  <a:prstClr val="white"/>
                </a:solidFill>
              </a:rPr>
              <a:t>presenta un aumento significativo del indicador en  marzo recuperando en los últimos tres meses y llegando a 66 segundos  en junio 2021.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Entel</a:t>
            </a:r>
            <a:r>
              <a:rPr lang="es-CL" sz="1400" b="1" dirty="0" smtClean="0">
                <a:solidFill>
                  <a:prstClr val="white"/>
                </a:solidFill>
              </a:rPr>
              <a:t> </a:t>
            </a:r>
            <a:r>
              <a:rPr lang="es-CL" sz="1400" dirty="0" smtClean="0">
                <a:solidFill>
                  <a:prstClr val="white"/>
                </a:solidFill>
              </a:rPr>
              <a:t> mantiene un bajo  tiempo promedio de respuesta, pero en abril se observa un deterioro en el servicio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76470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6439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527800"/>
            <a:ext cx="1233488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2EA5FF-8F11-4380-A083-91A1786790C5}" type="slidenum">
              <a:rPr lang="en-US" altLang="es-CL" sz="1000" b="1">
                <a:solidFill>
                  <a:prstClr val="white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s-CL" sz="1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86019" name="3 Rectángulo"/>
          <p:cNvSpPr>
            <a:spLocks noChangeArrowheads="1"/>
          </p:cNvSpPr>
          <p:nvPr/>
        </p:nvSpPr>
        <p:spPr bwMode="auto">
          <a:xfrm>
            <a:off x="5580063" y="6604000"/>
            <a:ext cx="225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000" b="1" i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altLang="es-CL" sz="1000" b="1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298" y="3861048"/>
            <a:ext cx="7776864" cy="24482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s-CL" sz="1400" b="1" dirty="0" smtClean="0">
                <a:solidFill>
                  <a:prstClr val="white"/>
                </a:solidFill>
              </a:rPr>
              <a:t>El Porcentaje de llamadas Promedio Atendidas de la industria en junio 2021 es de 91%, mejorando 3 puntos respecto de noviembre del 2020.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Claro</a:t>
            </a:r>
            <a:r>
              <a:rPr lang="es-CL" sz="1400" dirty="0" smtClean="0">
                <a:solidFill>
                  <a:prstClr val="white"/>
                </a:solidFill>
              </a:rPr>
              <a:t> Presenta el indicador  </a:t>
            </a:r>
            <a:r>
              <a:rPr lang="es-CL" sz="1400" u="sng" dirty="0" smtClean="0">
                <a:solidFill>
                  <a:prstClr val="white"/>
                </a:solidFill>
              </a:rPr>
              <a:t>más alto y estable </a:t>
            </a:r>
            <a:r>
              <a:rPr lang="es-CL" sz="1400" dirty="0" smtClean="0">
                <a:solidFill>
                  <a:prstClr val="white"/>
                </a:solidFill>
              </a:rPr>
              <a:t>en el periodo analizado, con un 98% de llamadas respondidas en junio 2021.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Entel</a:t>
            </a:r>
            <a:r>
              <a:rPr lang="es-CL" sz="1400" u="sng" dirty="0" smtClean="0">
                <a:solidFill>
                  <a:prstClr val="white"/>
                </a:solidFill>
              </a:rPr>
              <a:t> </a:t>
            </a:r>
            <a:r>
              <a:rPr lang="es-CL" sz="1400" dirty="0" smtClean="0">
                <a:solidFill>
                  <a:prstClr val="white"/>
                </a:solidFill>
              </a:rPr>
              <a:t>tiene un deterioro del servicio en enero, febrero y marzo, pero se recupera en los últimos meses y presenta un 95% en junio 2021.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Movistar</a:t>
            </a:r>
            <a:r>
              <a:rPr lang="es-CL" sz="1400" u="sng" dirty="0" smtClean="0">
                <a:solidFill>
                  <a:prstClr val="white"/>
                </a:solidFill>
              </a:rPr>
              <a:t> </a:t>
            </a:r>
            <a:r>
              <a:rPr lang="es-CL" sz="1400" dirty="0" smtClean="0">
                <a:solidFill>
                  <a:prstClr val="white"/>
                </a:solidFill>
              </a:rPr>
              <a:t>presenta una fuerte caída del indicador en abril con sólo un  63% de llamadas atendidas. Se recupera en los meses siguientes y presenta un 88% en junio 2021.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Virgin</a:t>
            </a:r>
            <a:r>
              <a:rPr lang="es-CL" sz="1400" b="1" dirty="0" smtClean="0">
                <a:solidFill>
                  <a:prstClr val="white"/>
                </a:solidFill>
              </a:rPr>
              <a:t> </a:t>
            </a:r>
            <a:r>
              <a:rPr lang="es-CL" sz="1400" dirty="0" smtClean="0">
                <a:solidFill>
                  <a:prstClr val="white"/>
                </a:solidFill>
              </a:rPr>
              <a:t> mantiene un bajo nivel  en llamadas atendidas en todo el periodo, con un 74% en junio 2021</a:t>
            </a:r>
            <a:endParaRPr lang="es-CL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1337" y="188640"/>
            <a:ext cx="417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Llamadas Atendidas - Servicio Móvil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8135"/>
            <a:ext cx="5400600" cy="317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030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451725" y="6527800"/>
            <a:ext cx="1233488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2EA5FF-8F11-4380-A083-91A1786790C5}" type="slidenum">
              <a:rPr lang="en-US" altLang="es-CL" sz="1000" b="1">
                <a:solidFill>
                  <a:prstClr val="white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s-CL" sz="1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86019" name="3 Rectángulo"/>
          <p:cNvSpPr>
            <a:spLocks noChangeArrowheads="1"/>
          </p:cNvSpPr>
          <p:nvPr/>
        </p:nvSpPr>
        <p:spPr bwMode="auto">
          <a:xfrm>
            <a:off x="5580063" y="6604000"/>
            <a:ext cx="225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000" b="1" i="1" dirty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altLang="es-CL" sz="1000" b="1" i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7362" y="188640"/>
            <a:ext cx="392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Tiempo de Espera - Servicio Móvil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0474" y="4261842"/>
            <a:ext cx="7776864" cy="1800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s-CL" sz="1400" b="1" dirty="0">
                <a:solidFill>
                  <a:prstClr val="white"/>
                </a:solidFill>
              </a:rPr>
              <a:t>El Tiempo Promedio de Espera en la interposición de reclamos en la industria en  junio 2021 es de </a:t>
            </a:r>
            <a:r>
              <a:rPr lang="es-CL" sz="1400" b="1" dirty="0" smtClean="0">
                <a:solidFill>
                  <a:prstClr val="white"/>
                </a:solidFill>
              </a:rPr>
              <a:t>18 </a:t>
            </a:r>
            <a:r>
              <a:rPr lang="es-CL" sz="1400" b="1" dirty="0">
                <a:solidFill>
                  <a:prstClr val="white"/>
                </a:solidFill>
              </a:rPr>
              <a:t>segundos, </a:t>
            </a:r>
            <a:r>
              <a:rPr lang="es-CL" sz="1400" b="1" u="sng" dirty="0" smtClean="0">
                <a:solidFill>
                  <a:prstClr val="white"/>
                </a:solidFill>
              </a:rPr>
              <a:t>mejora 4 segundos respecto de  </a:t>
            </a:r>
            <a:r>
              <a:rPr lang="es-CL" sz="1400" b="1" u="sng" dirty="0">
                <a:solidFill>
                  <a:prstClr val="white"/>
                </a:solidFill>
              </a:rPr>
              <a:t>noviembre 2020</a:t>
            </a:r>
            <a:r>
              <a:rPr lang="es-CL" sz="1400" b="1" u="sng" dirty="0" smtClean="0">
                <a:solidFill>
                  <a:prstClr val="white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Virgin </a:t>
            </a:r>
            <a:r>
              <a:rPr lang="es-CL" sz="1400" dirty="0" smtClean="0">
                <a:solidFill>
                  <a:prstClr val="white"/>
                </a:solidFill>
              </a:rPr>
              <a:t>se mantiene casi todo el periodo con tiempos de espera mayor al indicador general con 35 segundos en junio 2021</a:t>
            </a:r>
            <a:endParaRPr lang="es-CL" sz="1400" dirty="0">
              <a:solidFill>
                <a:prstClr val="white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Movistar</a:t>
            </a:r>
            <a:r>
              <a:rPr lang="es-CL" sz="1400" dirty="0" smtClean="0">
                <a:solidFill>
                  <a:prstClr val="white"/>
                </a:solidFill>
              </a:rPr>
              <a:t> </a:t>
            </a:r>
            <a:r>
              <a:rPr lang="es-CL" sz="1400" dirty="0">
                <a:solidFill>
                  <a:prstClr val="white"/>
                </a:solidFill>
              </a:rPr>
              <a:t>presenta </a:t>
            </a:r>
            <a:r>
              <a:rPr lang="es-CL" sz="1400" dirty="0" smtClean="0">
                <a:solidFill>
                  <a:prstClr val="white"/>
                </a:solidFill>
              </a:rPr>
              <a:t>un aumento significativo en los meses de marzo y abril pero luego baja al nivel general de 18 segundos.</a:t>
            </a:r>
            <a:endParaRPr lang="es-CL" sz="1400" dirty="0">
              <a:solidFill>
                <a:prstClr val="white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b="1" u="sng" dirty="0" smtClean="0">
                <a:solidFill>
                  <a:prstClr val="white"/>
                </a:solidFill>
              </a:rPr>
              <a:t>Entel</a:t>
            </a:r>
            <a:r>
              <a:rPr lang="es-CL" sz="1400" b="1" dirty="0" smtClean="0">
                <a:solidFill>
                  <a:prstClr val="white"/>
                </a:solidFill>
              </a:rPr>
              <a:t> </a:t>
            </a:r>
            <a:r>
              <a:rPr lang="es-CL" sz="1400" dirty="0" smtClean="0">
                <a:solidFill>
                  <a:prstClr val="white"/>
                </a:solidFill>
              </a:rPr>
              <a:t> </a:t>
            </a:r>
            <a:r>
              <a:rPr lang="es-CL" sz="1400" dirty="0">
                <a:solidFill>
                  <a:prstClr val="white"/>
                </a:solidFill>
              </a:rPr>
              <a:t>presenta un aumento significativo en los meses de </a:t>
            </a:r>
            <a:r>
              <a:rPr lang="es-CL" sz="1400" dirty="0" smtClean="0">
                <a:solidFill>
                  <a:prstClr val="white"/>
                </a:solidFill>
              </a:rPr>
              <a:t>febrero y marzo pero </a:t>
            </a:r>
            <a:r>
              <a:rPr lang="es-CL" sz="1400" dirty="0">
                <a:solidFill>
                  <a:prstClr val="white"/>
                </a:solidFill>
              </a:rPr>
              <a:t>luego baja </a:t>
            </a:r>
            <a:r>
              <a:rPr lang="es-CL" sz="1400" dirty="0" smtClean="0">
                <a:solidFill>
                  <a:prstClr val="white"/>
                </a:solidFill>
              </a:rPr>
              <a:t>al nivel </a:t>
            </a:r>
            <a:r>
              <a:rPr lang="es-CL" sz="1400" dirty="0">
                <a:solidFill>
                  <a:prstClr val="white"/>
                </a:solidFill>
              </a:rPr>
              <a:t>general de 18 segundos.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74" y="836711"/>
            <a:ext cx="5218521" cy="313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3353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16416" y="6523038"/>
            <a:ext cx="432297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3925979" cy="229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0707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16416" y="6523038"/>
            <a:ext cx="432297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58268" y="404664"/>
            <a:ext cx="5695950" cy="6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CARGOS DE SERVICIOS PÚBLICOS</a:t>
            </a:r>
            <a:endParaRPr lang="es-ES" altLang="es-CL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9" y="116632"/>
            <a:ext cx="1386086" cy="8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1176404" y="4365104"/>
            <a:ext cx="6859677" cy="11899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El gráfico muestra el total de cargos entre enero y junio entre los años 2018 y 2021. Los cargos del </a:t>
            </a:r>
            <a:r>
              <a:rPr lang="es-CL" sz="1600" b="1" dirty="0"/>
              <a:t>1er sem. </a:t>
            </a:r>
            <a:r>
              <a:rPr lang="es-CL" sz="1600" b="1" dirty="0" smtClean="0"/>
              <a:t>2020, 58 caen a 49 en el 1er sem. del 2021, lo que representa una disminución del  </a:t>
            </a:r>
            <a:r>
              <a:rPr lang="es-CL" sz="1600" b="1" dirty="0"/>
              <a:t>16</a:t>
            </a:r>
            <a:r>
              <a:rPr lang="es-CL" sz="1600" b="1" dirty="0" smtClean="0"/>
              <a:t>%.</a:t>
            </a:r>
            <a:endParaRPr lang="es-CL" sz="1600" b="1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93" y="112040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37784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16416" y="6523038"/>
            <a:ext cx="432297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58268" y="404664"/>
            <a:ext cx="5695950" cy="6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CARGOS DE SERVICIOS PÚBLICOS</a:t>
            </a:r>
            <a:endParaRPr lang="es-ES" altLang="es-CL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9" y="116632"/>
            <a:ext cx="1386086" cy="8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1353665" y="5085184"/>
            <a:ext cx="6859677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El total de cargos en el 1er semestre del 2021 es de 49, lo que da un  </a:t>
            </a:r>
            <a:r>
              <a:rPr lang="es-CL" dirty="0"/>
              <a:t>promedio </a:t>
            </a:r>
            <a:r>
              <a:rPr lang="es-CL" dirty="0" smtClean="0"/>
              <a:t>mensual de 8,2 cargos, esto equivale a una disminución del 28% respecto de los 11,4 cargos mensuales del</a:t>
            </a:r>
            <a:r>
              <a:rPr lang="es-CL" dirty="0"/>
              <a:t> </a:t>
            </a:r>
            <a:r>
              <a:rPr lang="es-CL" dirty="0" smtClean="0"/>
              <a:t>2020.</a:t>
            </a:r>
            <a:endParaRPr lang="es-C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82" y="905770"/>
            <a:ext cx="4034444" cy="331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02" y="4221088"/>
            <a:ext cx="3486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96773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16416" y="6523038"/>
            <a:ext cx="432297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84362" y="312887"/>
            <a:ext cx="5695950" cy="6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CARGOS DE SERVICIOS PÚBLICOS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s-ES" altLang="es-CL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Participación por Empresa</a:t>
            </a:r>
            <a:endParaRPr lang="es-ES" altLang="es-CL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9" y="116632"/>
            <a:ext cx="1386086" cy="8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9" y="1556792"/>
            <a:ext cx="8505775" cy="259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2 Rectángulo redondeado"/>
          <p:cNvSpPr/>
          <p:nvPr/>
        </p:nvSpPr>
        <p:spPr>
          <a:xfrm>
            <a:off x="1303410" y="4543300"/>
            <a:ext cx="6859677" cy="14779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Respecto al análisis por empresa, Entel y Movistar durante el primer semestre 2021 han presentado una disminución de su participación en el total de los cargos respecto al 2020 en 7 y 10 puntos porcentuales respectivamente, mientras que Wom </a:t>
            </a:r>
            <a:r>
              <a:rPr lang="es-CL" dirty="0" smtClean="0"/>
              <a:t>aumenta esta participación en </a:t>
            </a:r>
            <a:r>
              <a:rPr lang="es-CL" dirty="0"/>
              <a:t>5 puntos.</a:t>
            </a:r>
          </a:p>
        </p:txBody>
      </p:sp>
    </p:spTree>
    <p:extLst>
      <p:ext uri="{BB962C8B-B14F-4D97-AF65-F5344CB8AC3E}">
        <p14:creationId xmlns:p14="http://schemas.microsoft.com/office/powerpoint/2010/main" val="185685496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16416" y="6523038"/>
            <a:ext cx="432297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348880"/>
            <a:ext cx="252903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5630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2 Rectángulo redondeado"/>
          <p:cNvSpPr/>
          <p:nvPr/>
        </p:nvSpPr>
        <p:spPr>
          <a:xfrm>
            <a:off x="968616" y="4359150"/>
            <a:ext cx="7127441" cy="21638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16416" y="6523038"/>
            <a:ext cx="432297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84362" y="312887"/>
            <a:ext cx="5695950" cy="6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VARIACIÓN ABONADOS MÓVILES 2020-2021 </a:t>
            </a:r>
            <a:endParaRPr lang="es-ES" altLang="es-CL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" y="166278"/>
            <a:ext cx="1658229" cy="99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1957" y="4460419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Todas las empresas con excepción de VTR aumentan sus bases de clientes postpago entre mayo 2020 y mayo 2021.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aumentos de base pueden provenir de: 1) </a:t>
            </a: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neto de portabilidad positivo </a:t>
            </a: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buena estrategia de ventas para los que ingresan al mercado</a:t>
            </a: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3) </a:t>
            </a: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políticas de fidelización de clientes.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lo anterior, podemos definir un indicador que incluya tanto las </a:t>
            </a:r>
            <a:r>
              <a:rPr lang="es-MX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diferencias de base como la portabilidad</a:t>
            </a: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modo de poder visualizar de mejor manera la variación neta global de base de abonados.</a:t>
            </a:r>
            <a:endParaRPr lang="es-C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542109" cy="100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1"/>
            <a:ext cx="5055738" cy="30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09576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 redondeado"/>
          <p:cNvSpPr/>
          <p:nvPr/>
        </p:nvSpPr>
        <p:spPr bwMode="auto">
          <a:xfrm>
            <a:off x="555575" y="692696"/>
            <a:ext cx="8193137" cy="3049682"/>
          </a:xfrm>
          <a:prstGeom prst="roundRect">
            <a:avLst>
              <a:gd name="adj" fmla="val 48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CL" sz="1800" dirty="0">
              <a:solidFill>
                <a:srgbClr val="FFFFFF"/>
              </a:solidFill>
            </a:endParaRPr>
          </a:p>
        </p:txBody>
      </p:sp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1379538" y="260350"/>
            <a:ext cx="56959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s-ES" altLang="es-CL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Antecedentes Generales</a:t>
            </a:r>
            <a:endParaRPr lang="es-ES" altLang="es-CL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466138" y="6523038"/>
            <a:ext cx="282575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2121" y="695390"/>
            <a:ext cx="78340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CALIDAD </a:t>
            </a:r>
            <a:r>
              <a:rPr lang="es-CL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LOS SERVICIOS que entregan las compañías de </a:t>
            </a:r>
            <a:r>
              <a:rPr 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telecomunicaciones, debe ser fiscalizada de modo de asegurar que se cumpla la NORMATIVA y los derechos de los USUARIOS. </a:t>
            </a:r>
          </a:p>
          <a:p>
            <a:pPr algn="just"/>
            <a:endParaRPr lang="es-CL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ello se calculan INDICADORES cuyo análisis y seguimiento permitirá el desarrollo permanente y la implementación de proyectos </a:t>
            </a:r>
            <a:r>
              <a:rPr lang="es-CL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mejora continua. </a:t>
            </a:r>
            <a:endParaRPr lang="es-CL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L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L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específico de este trabajo es lograr  </a:t>
            </a:r>
            <a:r>
              <a:rPr lang="es-CL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estos proyectos conlleven un impacto positivo en </a:t>
            </a:r>
            <a:r>
              <a:rPr lang="es-CL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experiencia de uso y satisfacción </a:t>
            </a:r>
            <a:r>
              <a:rPr lang="es-CL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usuarios de telecomunicaciones.</a:t>
            </a:r>
          </a:p>
          <a:p>
            <a:pPr algn="just"/>
            <a:endParaRPr lang="es-CL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 Ranking de Calidad considerará los siguientes temas de </a:t>
            </a:r>
            <a:r>
              <a:rPr 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análisis:</a:t>
            </a:r>
            <a:endParaRPr lang="es-CL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6 Grupo"/>
          <p:cNvGrpSpPr>
            <a:grpSpLocks/>
          </p:cNvGrpSpPr>
          <p:nvPr/>
        </p:nvGrpSpPr>
        <p:grpSpPr bwMode="auto">
          <a:xfrm>
            <a:off x="5947867" y="3949909"/>
            <a:ext cx="2035543" cy="1165188"/>
            <a:chOff x="1020157" y="3973513"/>
            <a:chExt cx="3156359" cy="1928130"/>
          </a:xfrm>
        </p:grpSpPr>
        <p:sp>
          <p:nvSpPr>
            <p:cNvPr id="15" name="14 Rectángulo redondeado"/>
            <p:cNvSpPr/>
            <p:nvPr/>
          </p:nvSpPr>
          <p:spPr>
            <a:xfrm>
              <a:off x="1020157" y="3973513"/>
              <a:ext cx="3156359" cy="1928130"/>
            </a:xfrm>
            <a:prstGeom prst="roundRect">
              <a:avLst>
                <a:gd name="adj" fmla="val 98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0" rIns="108000" bIns="36000"/>
            <a:lstStyle/>
            <a:p>
              <a:pPr algn="ctr">
                <a:defRPr/>
              </a:pPr>
              <a:r>
                <a:rPr lang="es-CL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Comportamiento de </a:t>
              </a:r>
              <a:r>
                <a:rPr lang="es-C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Red Móvil</a:t>
              </a:r>
            </a:p>
            <a:p>
              <a:pPr algn="ctr">
                <a:defRPr/>
              </a:pPr>
              <a:endParaRPr lang="es-CL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Picture 15" descr="C:\Users\vreginato\Desktop\connection-vecto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392" y="4715751"/>
              <a:ext cx="1185891" cy="1185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7 Grupo"/>
          <p:cNvGrpSpPr>
            <a:grpSpLocks/>
          </p:cNvGrpSpPr>
          <p:nvPr/>
        </p:nvGrpSpPr>
        <p:grpSpPr bwMode="auto">
          <a:xfrm>
            <a:off x="3602901" y="5331387"/>
            <a:ext cx="2076253" cy="1193957"/>
            <a:chOff x="4669260" y="3973513"/>
            <a:chExt cx="3156359" cy="1975767"/>
          </a:xfrm>
        </p:grpSpPr>
        <p:sp>
          <p:nvSpPr>
            <p:cNvPr id="18" name="17 Rectángulo redondeado"/>
            <p:cNvSpPr/>
            <p:nvPr/>
          </p:nvSpPr>
          <p:spPr>
            <a:xfrm>
              <a:off x="4669260" y="3973513"/>
              <a:ext cx="3156359" cy="1928158"/>
            </a:xfrm>
            <a:prstGeom prst="roundRect">
              <a:avLst>
                <a:gd name="adj" fmla="val 98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0" rIns="108000" bIns="36000"/>
            <a:lstStyle/>
            <a:p>
              <a:pPr algn="ctr">
                <a:defRPr/>
              </a:pPr>
              <a:r>
                <a:rPr lang="es-CL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Cargos Cursados </a:t>
              </a:r>
            </a:p>
          </p:txBody>
        </p:sp>
        <p:pic>
          <p:nvPicPr>
            <p:cNvPr id="19" name="Picture 19" descr="C:\Users\vreginato\Desktop\fav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591" y="4365280"/>
              <a:ext cx="1584000" cy="15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4 Grupo"/>
          <p:cNvGrpSpPr>
            <a:grpSpLocks/>
          </p:cNvGrpSpPr>
          <p:nvPr/>
        </p:nvGrpSpPr>
        <p:grpSpPr bwMode="auto">
          <a:xfrm>
            <a:off x="1221975" y="3816337"/>
            <a:ext cx="2075210" cy="1164228"/>
            <a:chOff x="1042988" y="1312410"/>
            <a:chExt cx="3156359" cy="1928130"/>
          </a:xfrm>
        </p:grpSpPr>
        <p:sp>
          <p:nvSpPr>
            <p:cNvPr id="22" name="21 Rectángulo redondeado"/>
            <p:cNvSpPr/>
            <p:nvPr/>
          </p:nvSpPr>
          <p:spPr>
            <a:xfrm>
              <a:off x="1042988" y="1312410"/>
              <a:ext cx="3156359" cy="1928130"/>
            </a:xfrm>
            <a:prstGeom prst="roundRect">
              <a:avLst>
                <a:gd name="adj" fmla="val 98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0" rIns="108000" bIns="36000"/>
            <a:lstStyle/>
            <a:p>
              <a:pPr algn="ctr">
                <a:defRPr/>
              </a:pPr>
              <a:r>
                <a:rPr lang="es-C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Reclamos </a:t>
              </a:r>
              <a:endParaRPr lang="es-C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5" descr="C:\Users\vreginato\Desktop\sad-150x150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43217" y="1879188"/>
              <a:ext cx="1355902" cy="13563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24 Rectángulo redondeado"/>
          <p:cNvSpPr/>
          <p:nvPr/>
        </p:nvSpPr>
        <p:spPr bwMode="auto">
          <a:xfrm>
            <a:off x="1267347" y="5331853"/>
            <a:ext cx="2035543" cy="1165188"/>
          </a:xfrm>
          <a:prstGeom prst="roundRect">
            <a:avLst>
              <a:gd name="adj" fmla="val 98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108000" bIns="36000"/>
          <a:lstStyle/>
          <a:p>
            <a:pPr algn="ctr">
              <a:defRPr/>
            </a:pPr>
            <a:r>
              <a:rPr lang="es-C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Atención Reclamos</a:t>
            </a:r>
          </a:p>
          <a:p>
            <a:pPr algn="ctr">
              <a:defRPr/>
            </a:pPr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 bwMode="auto">
          <a:xfrm>
            <a:off x="6064849" y="5294134"/>
            <a:ext cx="2035543" cy="1165188"/>
          </a:xfrm>
          <a:prstGeom prst="roundRect">
            <a:avLst>
              <a:gd name="adj" fmla="val 98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108000" bIns="36000"/>
          <a:lstStyle/>
          <a:p>
            <a:pPr algn="ctr">
              <a:defRPr/>
            </a:pPr>
            <a:r>
              <a:rPr lang="es-C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Variación Abonados  Móviles</a:t>
            </a:r>
          </a:p>
          <a:p>
            <a:pPr algn="ctr">
              <a:defRPr/>
            </a:pPr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43" y="5602072"/>
            <a:ext cx="971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07" y="5758483"/>
            <a:ext cx="722313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039435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 Rectángulo redondeado"/>
          <p:cNvSpPr/>
          <p:nvPr/>
        </p:nvSpPr>
        <p:spPr>
          <a:xfrm>
            <a:off x="829605" y="4509120"/>
            <a:ext cx="7342795" cy="21980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400" dirty="0">
              <a:solidFill>
                <a:schemeClr val="bg1"/>
              </a:solidFill>
            </a:endParaRPr>
          </a:p>
        </p:txBody>
      </p:sp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16416" y="6523038"/>
            <a:ext cx="432297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0386" y="188640"/>
            <a:ext cx="5695950" cy="41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VARIACIÓN ABONADOS MÓVILES 2020-2021</a:t>
            </a:r>
            <a:endParaRPr lang="es-ES" altLang="es-CL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" y="166279"/>
            <a:ext cx="1465794" cy="87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684362" y="548680"/>
            <a:ext cx="627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VARIACIÓN </a:t>
            </a:r>
            <a:r>
              <a:rPr lang="es-C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NETA </a:t>
            </a:r>
            <a:r>
              <a:rPr lang="es-C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s-CL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CL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ABONADOS MES (N) - ABONADOS MES (N-1) + NETO PORTABILIDAD MES (N</a:t>
            </a:r>
            <a:r>
              <a:rPr lang="es-CL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s-MX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ABONADOS MES (N-1)</a:t>
            </a:r>
            <a:endParaRPr lang="es-C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043608" y="4581128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Claro: </a:t>
            </a: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diciembre 2020 presenta disminución de base. En enero 2020 aumenta su base y se mantiene hasta mayo aumentando en forma acelerada (cada vez en mayor proporción)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WOM: </a:t>
            </a: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aumento de base hasta enero 2021. En febrero su base disminuye y de marzo en adelante aumenta en forma irregular.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Entel y Movistar</a:t>
            </a: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con aumento de base en todo el periodo de análisis. </a:t>
            </a: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Movistar</a:t>
            </a: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aceleración positiva en febrero y marzo.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VTR</a:t>
            </a:r>
            <a:r>
              <a:rPr lang="es-MX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 el periodo de análisis se mantiene con un decrecimiento de su base, solo en el último mes aumenta en un 2%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C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450482" cy="333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09873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16416" y="6523038"/>
            <a:ext cx="432297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1106563" y="1018555"/>
            <a:ext cx="7344816" cy="5688633"/>
          </a:xfrm>
          <a:prstGeom prst="roundRect">
            <a:avLst>
              <a:gd name="adj" fmla="val 98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108000" bIns="36000"/>
          <a:lstStyle/>
          <a:p>
            <a:pPr algn="ctr">
              <a:defRPr/>
            </a:pPr>
            <a:r>
              <a:rPr lang="es-MX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DE ACCIÓN</a:t>
            </a:r>
          </a:p>
          <a:p>
            <a:pPr algn="ctr">
              <a:defRPr/>
            </a:pPr>
            <a:endParaRPr lang="es-CL" sz="16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MX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Reclamos</a:t>
            </a:r>
            <a:r>
              <a:rPr lang="es-MX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Disminución de Reclamos a nivel global y de cada una de las Concesionarias. No hay acciones nuevas que realizar.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MX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Calidad de Red Móvil</a:t>
            </a:r>
            <a:r>
              <a:rPr lang="es-MX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Se envía </a:t>
            </a:r>
            <a:r>
              <a:rPr lang="es-MX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antecedentes a </a:t>
            </a:r>
            <a:r>
              <a:rPr lang="es-MX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División Jurídica respecto de los incumplimientos que persisten del PPEF de Movistar y Entel para </a:t>
            </a:r>
            <a:r>
              <a:rPr lang="es-MX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agregar a cargos en </a:t>
            </a:r>
            <a:r>
              <a:rPr lang="es-MX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curso</a:t>
            </a:r>
            <a:r>
              <a:rPr lang="es-MX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MX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CL" u="sng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Canales de </a:t>
            </a:r>
            <a:r>
              <a:rPr lang="es-CL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Atención de interposición de reclamos: </a:t>
            </a:r>
            <a:r>
              <a:rPr lang="es-CL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Oficiar a Movistar, Virgin y Mundo para que expliquen los bajos niveles del indicador de atención de llamadas y altos tiempos de espera en la atención de reclamos telefónicos.</a:t>
            </a:r>
            <a:endParaRPr lang="es-MX" sz="14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endParaRPr lang="es-MX" sz="14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CL" sz="1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6279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6 Marcador de contenido"/>
              <p:cNvSpPr>
                <a:spLocks noGrp="1"/>
              </p:cNvSpPr>
              <p:nvPr>
                <p:ph/>
              </p:nvPr>
            </p:nvSpPr>
            <p:spPr>
              <a:xfrm>
                <a:off x="286976" y="332656"/>
                <a:ext cx="8278169" cy="624814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s-CL" sz="1800" b="1" u="sng" dirty="0" smtClean="0">
                    <a:solidFill>
                      <a:srgbClr val="002060"/>
                    </a:solidFill>
                    <a:latin typeface="Arial" charset="0"/>
                    <a:ea typeface="ヒラギノ角ゴ Pro W3"/>
                    <a:cs typeface="Arial" pitchFamily="34" charset="0"/>
                  </a:rPr>
                  <a:t>Anexo:</a:t>
                </a:r>
                <a:r>
                  <a:rPr lang="es-CL" sz="1800" b="1" dirty="0" smtClean="0">
                    <a:solidFill>
                      <a:srgbClr val="002060"/>
                    </a:solidFill>
                    <a:latin typeface="Arial" charset="0"/>
                    <a:ea typeface="ヒラギノ角ゴ Pro W3"/>
                    <a:cs typeface="Arial" pitchFamily="34" charset="0"/>
                  </a:rPr>
                  <a:t> Tasa de Reclamos en Telecomunicaciones</a:t>
                </a:r>
              </a:p>
              <a:p>
                <a:pPr algn="just"/>
                <a:endParaRPr lang="es-CL" altLang="es-CL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buFontTx/>
                  <a:buNone/>
                </a:pPr>
                <a:endParaRPr lang="es-CL" altLang="es-CL" sz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buFontTx/>
                  <a:buNone/>
                </a:pPr>
                <a:r>
                  <a:rPr lang="es-CL" alt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continuación se presentan los parámetros metodológicos con los que se construyó el ranking de telecomunicaciones:</a:t>
                </a:r>
              </a:p>
              <a:p>
                <a:pPr algn="just"/>
                <a:endParaRPr lang="es-CL" altLang="es-CL" sz="12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85725" indent="-85725" algn="just">
                  <a:defRPr/>
                </a:pPr>
                <a:endParaRPr lang="es-CL" sz="12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Este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ranking se construyó sobre la base de los reclamos presentados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 SUBTEL en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los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distintos canales que esta institución tiene disponible para los usuarios,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respecto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al servicio que prestan 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las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distintas empresas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del mercado de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Telecomunicaciones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para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los periodos de análisis.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os resultados se muestran por periodo y por empresa.</a:t>
                </a: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85725" indent="-85725" algn="just">
                  <a:defRPr/>
                </a:pPr>
                <a:endParaRPr lang="es-CL" sz="12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Fórmula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Tasa de Reclamos:</a:t>
                </a:r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200" b="1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𝑻𝒂𝒔𝒂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𝒅𝒆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𝒓𝒆𝒄𝒍𝒂𝒎𝒐𝒔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𝒋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𝒕</m:t>
                          </m:r>
                        </m:sub>
                      </m:sSub>
                      <m:r>
                        <a:rPr lang="es-CL" sz="12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200" b="1" i="1">
                              <a:solidFill>
                                <a:schemeClr val="accent1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sz="1200" b="1" i="1">
                                  <a:solidFill>
                                    <a:schemeClr val="accent1"/>
                                  </a:solidFill>
                                  <a:latin typeface="Cambria Math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CL" sz="1200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𝑹</m:t>
                                  </m:r>
                                  <m:r>
                                    <a:rPr lang="es-MX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𝒆</m:t>
                                  </m:r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𝒄𝒍𝒂𝒎𝒐𝒔</m:t>
                                  </m:r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 (</m:t>
                                  </m:r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𝑺𝒖𝒃𝒕𝒆𝒍</m:t>
                                  </m:r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s-CL" sz="1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𝒋𝒕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CL" sz="1200" b="1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𝑼</m:t>
                                  </m:r>
                                  <m:r>
                                    <a:rPr lang="es-CL" sz="1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𝒔𝒖𝒂𝒓𝒊𝒐𝒔</m:t>
                                  </m:r>
                                </m:e>
                                <m:sub>
                                  <m:r>
                                    <a:rPr lang="es-CL" sz="1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𝒋𝒕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CL" sz="12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∗</m:t>
                      </m:r>
                      <m:r>
                        <a:rPr lang="es-CL" sz="12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𝟏𝟎</m:t>
                      </m:r>
                      <m:r>
                        <a:rPr lang="es-CL" sz="12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.</m:t>
                      </m:r>
                      <m:r>
                        <a:rPr lang="es-CL" sz="12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𝟎𝟎𝟎</m:t>
                      </m:r>
                    </m:oMath>
                  </m:oMathPara>
                </a14:m>
                <a:endParaRPr lang="es-CL" sz="12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Donde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“j”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indica la empresa y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“t”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el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mes.  </a:t>
                </a: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asa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Reclamos de la  Empresa j en el periodo t</a:t>
                </a:r>
                <a:r>
                  <a:rPr lang="es-CL" sz="12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incluye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los reclamos de la empresa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“j” durante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el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periodo “t”.</a:t>
                </a:r>
              </a:p>
              <a:p>
                <a:pPr algn="just">
                  <a:defRPr/>
                </a:pPr>
                <a:endParaRPr lang="es-CL" sz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s-MX" sz="1200" u="sng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 cantidad de reclamos</a:t>
                </a:r>
                <a:r>
                  <a:rPr lang="es-MX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de cada servicio considera los reclamos de los multiservicios que lo incluyen.</a:t>
                </a: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defRPr/>
                </a:pPr>
                <a:endParaRPr lang="es-CL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s-CL" sz="1200" u="sng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 cantidad de usuarios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cada servicio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que se utiliza para el cálculo de la tasa de reclamos se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obtuvo de  la información que las propias Empresas informan a Subtel mes a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mes para usuarios </a:t>
                </a:r>
                <a:r>
                  <a:rPr lang="es-CL" sz="12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 COMERCIALES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estas son:</a:t>
                </a:r>
              </a:p>
              <a:p>
                <a:pPr algn="just">
                  <a:defRPr/>
                </a:pP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628650" lvl="1" indent="-171450" algn="just">
                  <a:buFont typeface="Wingdings" panose="05000000000000000000" pitchFamily="2" charset="2"/>
                  <a:buChar char="ü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Telefonía Móvil: Número de abonados móviles.</a:t>
                </a:r>
              </a:p>
              <a:p>
                <a:pPr marL="628650" lvl="1" indent="-171450" algn="just">
                  <a:buFont typeface="Wingdings" panose="05000000000000000000" pitchFamily="2" charset="2"/>
                  <a:buChar char="ü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Internet Móviles: Número de conexiones a internet 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móvil.</a:t>
                </a:r>
              </a:p>
              <a:p>
                <a:pPr marL="628650" lvl="1" indent="-171450" algn="just">
                  <a:buFont typeface="Wingdings" panose="05000000000000000000" pitchFamily="2" charset="2"/>
                  <a:buChar char="ü"/>
                  <a:defRPr/>
                </a:pP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Telefonía </a:t>
                </a: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Fija: Número de líneas telefónicas locales.</a:t>
                </a:r>
              </a:p>
              <a:p>
                <a:pPr marL="628650" lvl="1" indent="-171450" algn="just">
                  <a:buFont typeface="Wingdings" panose="05000000000000000000" pitchFamily="2" charset="2"/>
                  <a:buChar char="ü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Internet Fija: Número de conexiones fijas a internet.</a:t>
                </a:r>
              </a:p>
              <a:p>
                <a:pPr marL="628650" lvl="1" indent="-171450" algn="just">
                  <a:buFont typeface="Wingdings" panose="05000000000000000000" pitchFamily="2" charset="2"/>
                  <a:buChar char="ü"/>
                  <a:defRPr/>
                </a:pPr>
                <a:r>
                  <a:rPr lang="es-CL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TV Cable y Satelital: Número suscriptores</a:t>
                </a:r>
                <a:r>
                  <a:rPr lang="es-CL" sz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</a:p>
              <a:p>
                <a:pPr marL="457200" lvl="1" algn="just">
                  <a:defRPr/>
                </a:pPr>
                <a:endParaRPr lang="es-CL" sz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542925" lvl="1" indent="-85725" algn="just">
                  <a:buFont typeface="Arial" pitchFamily="34" charset="0"/>
                  <a:buChar char="•"/>
                  <a:defRPr/>
                </a:pPr>
                <a:endParaRPr lang="es-CL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6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286976" y="332656"/>
                <a:ext cx="8278169" cy="6248143"/>
              </a:xfrm>
              <a:blipFill rotWithShape="1">
                <a:blip r:embed="rId3"/>
                <a:stretch>
                  <a:fillRect t="-488" r="-7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2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244408" y="6523038"/>
            <a:ext cx="504056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81927" name="4 Grupo"/>
          <p:cNvGrpSpPr>
            <a:grpSpLocks/>
          </p:cNvGrpSpPr>
          <p:nvPr/>
        </p:nvGrpSpPr>
        <p:grpSpPr bwMode="auto">
          <a:xfrm>
            <a:off x="2123728" y="1556792"/>
            <a:ext cx="5112568" cy="2808312"/>
            <a:chOff x="1042988" y="1312410"/>
            <a:chExt cx="3156359" cy="1928130"/>
          </a:xfrm>
        </p:grpSpPr>
        <p:sp>
          <p:nvSpPr>
            <p:cNvPr id="4" name="3 Rectángulo redondeado"/>
            <p:cNvSpPr/>
            <p:nvPr/>
          </p:nvSpPr>
          <p:spPr>
            <a:xfrm>
              <a:off x="1042988" y="1312410"/>
              <a:ext cx="3156359" cy="1928130"/>
            </a:xfrm>
            <a:prstGeom prst="roundRect">
              <a:avLst>
                <a:gd name="adj" fmla="val 98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0" rIns="108000" bIns="36000"/>
            <a:lstStyle/>
            <a:p>
              <a:pPr algn="ctr">
                <a:defRPr/>
              </a:pPr>
              <a:r>
                <a:rPr lang="es-C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Reclamos  </a:t>
              </a:r>
              <a:endParaRPr lang="es-C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7877" name="Picture 5" descr="C:\Users\vreginato\Desktop\sad-150x15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43217" y="1707924"/>
              <a:ext cx="1355902" cy="13563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257389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 bwMode="auto">
          <a:xfrm>
            <a:off x="767555" y="3140968"/>
            <a:ext cx="7503046" cy="3382070"/>
          </a:xfrm>
          <a:prstGeom prst="roundRect">
            <a:avLst>
              <a:gd name="adj" fmla="val 48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s-CL" altLang="es-CL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Criterios </a:t>
            </a:r>
            <a:r>
              <a:rPr lang="es-CL" altLang="es-CL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Generales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None/>
            </a:pPr>
            <a:endParaRPr lang="es-CL" altLang="es-CL" sz="16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CL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El análisis considera todos los reclamos recibidos por SUBTEL </a:t>
            </a:r>
            <a:r>
              <a:rPr lang="es-CL" alt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entre </a:t>
            </a:r>
            <a:r>
              <a:rPr lang="es-CL" altLang="es-CL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junio 2020 y junio 2021</a:t>
            </a:r>
            <a:r>
              <a:rPr lang="es-CL" alt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para </a:t>
            </a:r>
            <a:r>
              <a:rPr lang="es-CL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cada </a:t>
            </a:r>
            <a:r>
              <a:rPr lang="es-CL" alt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uno de los servicios listados anteriormente.</a:t>
            </a:r>
            <a:endParaRPr lang="es-CL" altLang="es-CL" sz="16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CL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CL" alt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Los indicadores están ponderados </a:t>
            </a:r>
            <a:r>
              <a:rPr lang="es-CL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por cantidad de usuarios (sólo residenciales) para </a:t>
            </a:r>
            <a:r>
              <a:rPr lang="es-CL" alt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permitir la comparación entre empresa</a:t>
            </a:r>
            <a:r>
              <a:rPr lang="es-CL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s-CL" alt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por </a:t>
            </a:r>
            <a:r>
              <a:rPr lang="es-CL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cada 10.000 usuarios.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CL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Tasa de Reclamos = (cantidad de </a:t>
            </a:r>
            <a:r>
              <a:rPr lang="es-CL" alt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reclamos/cantidad </a:t>
            </a:r>
            <a:r>
              <a:rPr lang="es-CL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usuarios</a:t>
            </a:r>
            <a:r>
              <a:rPr lang="es-CL" alt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x </a:t>
            </a:r>
            <a:r>
              <a:rPr lang="es-CL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10.000 (ver Anexo).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CL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Se consideran las empresas más representativas del mercado.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Los reclamos de multiservicios son considerados en cada uno de los servicios </a:t>
            </a:r>
            <a:r>
              <a:rPr lang="es-MX" alt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individuales que lo componen.</a:t>
            </a:r>
            <a:endParaRPr lang="es-CL" altLang="es-CL" sz="16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1379538" y="331788"/>
            <a:ext cx="56959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RECLAMOS</a:t>
            </a:r>
          </a:p>
        </p:txBody>
      </p:sp>
      <p:sp>
        <p:nvSpPr>
          <p:cNvPr id="82947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24850" y="6521451"/>
            <a:ext cx="423614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0E9C25-64D0-49A9-B10F-54CA3A010256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715169" y="1124745"/>
            <a:ext cx="7555432" cy="1960611"/>
          </a:xfrm>
          <a:prstGeom prst="roundRect">
            <a:avLst>
              <a:gd name="adj" fmla="val 48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CL" sz="1600" dirty="0">
              <a:solidFill>
                <a:srgbClr val="FFFFFF"/>
              </a:solidFill>
            </a:endParaRPr>
          </a:p>
        </p:txBody>
      </p:sp>
      <p:pic>
        <p:nvPicPr>
          <p:cNvPr id="829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1638"/>
            <a:ext cx="996950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715169" y="1146364"/>
            <a:ext cx="45105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ES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Universo de Reclamos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ES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Reclamos Telefonía Móvil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ES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Reclamos Internet en Redes Móviles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ES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Reclamos Telefonía Fija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ES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Reclamos Internet Fija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ES" altLang="es-CL" sz="16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Reclamos Televisión de Pago</a:t>
            </a:r>
          </a:p>
        </p:txBody>
      </p:sp>
    </p:spTree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24850" y="6519565"/>
            <a:ext cx="423614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04AC27-FAFE-4757-9D24-C3C5C87648E4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 bwMode="auto">
          <a:xfrm>
            <a:off x="539552" y="260648"/>
            <a:ext cx="7638554" cy="6446540"/>
          </a:xfrm>
          <a:prstGeom prst="roundRect">
            <a:avLst>
              <a:gd name="adj" fmla="val 98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108000" bIns="36000"/>
          <a:lstStyle/>
          <a:p>
            <a:pPr algn="ctr">
              <a:defRPr/>
            </a:pPr>
            <a:r>
              <a:rPr lang="es-CL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Resumen Ejecutivo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Reclamos DGR</a:t>
            </a:r>
            <a:endParaRPr lang="es-CL" b="1" dirty="0" smtClean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s-MX" sz="1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sz="14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Proporcionalidad Reclamos Fijos/Móviles:</a:t>
            </a:r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CL" sz="1400" dirty="0">
                <a:solidFill>
                  <a:schemeClr val="tx2"/>
                </a:solidFill>
              </a:rPr>
              <a:t>La proporcionalidad de los reclamos entre servicios fijos y  móviles cambia en forma </a:t>
            </a:r>
            <a:r>
              <a:rPr lang="es-CL" sz="1400" dirty="0" smtClean="0">
                <a:solidFill>
                  <a:schemeClr val="tx2"/>
                </a:solidFill>
              </a:rPr>
              <a:t>poco significativa</a:t>
            </a:r>
            <a:r>
              <a:rPr lang="es-CL" sz="1400" dirty="0">
                <a:solidFill>
                  <a:schemeClr val="tx2"/>
                </a:solidFill>
              </a:rPr>
              <a:t>.  </a:t>
            </a:r>
            <a:r>
              <a:rPr lang="es-CL" sz="1400" b="1" dirty="0">
                <a:solidFill>
                  <a:schemeClr val="tx2"/>
                </a:solidFill>
              </a:rPr>
              <a:t>Junio </a:t>
            </a:r>
            <a:r>
              <a:rPr lang="es-CL" sz="1400" b="1" dirty="0" smtClean="0">
                <a:solidFill>
                  <a:schemeClr val="tx2"/>
                </a:solidFill>
              </a:rPr>
              <a:t>2020</a:t>
            </a:r>
            <a:r>
              <a:rPr lang="es-CL" sz="1400" dirty="0" smtClean="0">
                <a:solidFill>
                  <a:schemeClr val="tx2"/>
                </a:solidFill>
              </a:rPr>
              <a:t>, </a:t>
            </a:r>
            <a:r>
              <a:rPr lang="es-CL" sz="1400" dirty="0">
                <a:solidFill>
                  <a:schemeClr val="tx2"/>
                </a:solidFill>
              </a:rPr>
              <a:t>59% servicios fijos y 41% servicios móviles;  </a:t>
            </a:r>
            <a:r>
              <a:rPr lang="es-CL" sz="1400" b="1" dirty="0">
                <a:solidFill>
                  <a:schemeClr val="tx2"/>
                </a:solidFill>
              </a:rPr>
              <a:t>Junio </a:t>
            </a:r>
            <a:r>
              <a:rPr lang="es-CL" sz="1400" b="1" dirty="0" smtClean="0">
                <a:solidFill>
                  <a:schemeClr val="tx2"/>
                </a:solidFill>
              </a:rPr>
              <a:t>2021, </a:t>
            </a:r>
            <a:r>
              <a:rPr lang="es-CL" sz="1400" dirty="0" smtClean="0">
                <a:solidFill>
                  <a:schemeClr val="tx2"/>
                </a:solidFill>
              </a:rPr>
              <a:t>50</a:t>
            </a:r>
            <a:r>
              <a:rPr lang="es-CL" sz="1400" dirty="0">
                <a:solidFill>
                  <a:schemeClr val="tx2"/>
                </a:solidFill>
              </a:rPr>
              <a:t>% servicios fijos y 50% servicios </a:t>
            </a:r>
            <a:r>
              <a:rPr lang="es-CL" sz="1400" dirty="0" smtClean="0">
                <a:solidFill>
                  <a:schemeClr val="tx2"/>
                </a:solidFill>
              </a:rPr>
              <a:t>móviles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u="sng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Los reclamos totales disminuyen un 61</a:t>
            </a:r>
            <a:r>
              <a:rPr lang="es-CL" sz="14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%:</a:t>
            </a:r>
            <a:r>
              <a:rPr lang="es-CL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12.212 </a:t>
            </a:r>
            <a:r>
              <a:rPr lang="es-CL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reclamos en junio 2020  a   4.798 en junio </a:t>
            </a:r>
            <a:r>
              <a:rPr lang="es-CL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2021. </a:t>
            </a:r>
            <a:r>
              <a:rPr lang="es-CL" sz="1400" dirty="0" smtClean="0">
                <a:solidFill>
                  <a:schemeClr val="tx2"/>
                </a:solidFill>
              </a:rPr>
              <a:t>Reclamos </a:t>
            </a:r>
            <a:r>
              <a:rPr lang="es-CL" sz="1400" b="1" dirty="0">
                <a:solidFill>
                  <a:schemeClr val="tx2"/>
                </a:solidFill>
              </a:rPr>
              <a:t>Servicios Fijos caen en un 66% </a:t>
            </a:r>
            <a:r>
              <a:rPr lang="es-CL" sz="1400" dirty="0">
                <a:solidFill>
                  <a:schemeClr val="tx2"/>
                </a:solidFill>
              </a:rPr>
              <a:t>(7.169 </a:t>
            </a:r>
            <a:r>
              <a:rPr lang="es-CL" sz="1400" dirty="0" smtClean="0">
                <a:solidFill>
                  <a:schemeClr val="tx2"/>
                </a:solidFill>
              </a:rPr>
              <a:t>a 2.444</a:t>
            </a:r>
            <a:r>
              <a:rPr lang="es-CL" sz="1400" dirty="0">
                <a:solidFill>
                  <a:schemeClr val="tx2"/>
                </a:solidFill>
              </a:rPr>
              <a:t>) y </a:t>
            </a:r>
            <a:r>
              <a:rPr lang="es-CL" sz="1400" b="1" dirty="0">
                <a:solidFill>
                  <a:schemeClr val="tx2"/>
                </a:solidFill>
              </a:rPr>
              <a:t>Reclamos móviles en un 53% </a:t>
            </a:r>
            <a:r>
              <a:rPr lang="es-CL" sz="1400" dirty="0">
                <a:solidFill>
                  <a:schemeClr val="tx2"/>
                </a:solidFill>
              </a:rPr>
              <a:t>(5.043 a 2.354</a:t>
            </a:r>
            <a:r>
              <a:rPr lang="es-CL" sz="1400" dirty="0" smtClean="0">
                <a:solidFill>
                  <a:schemeClr val="tx2"/>
                </a:solidFill>
              </a:rPr>
              <a:t>)</a:t>
            </a:r>
            <a:endParaRPr lang="es-CL" sz="14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MX" sz="14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Tasa </a:t>
            </a:r>
            <a:r>
              <a:rPr lang="es-MX" sz="1400" u="sng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</a:t>
            </a:r>
            <a:r>
              <a:rPr lang="es-MX" sz="14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Reclamos Servicios Móviles</a:t>
            </a:r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</a:t>
            </a:r>
            <a:r>
              <a:rPr lang="es-MX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Telefonía 1,0 e Internet 0,6 reclamos por cada 10.000 usuarios en junio 2021.</a:t>
            </a:r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VTR</a:t>
            </a:r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presenta la tasa más alta de reclamos, en telefonía 1,8 </a:t>
            </a:r>
            <a:r>
              <a:rPr lang="es-MX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 </a:t>
            </a:r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internet 1,0, </a:t>
            </a:r>
            <a:r>
              <a:rPr lang="es-MX" sz="14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 ambos casos muy por encima de la tasa global pero muy mejorada respecto a junio 2020.</a:t>
            </a:r>
            <a:endParaRPr lang="es-MX" sz="1400" b="1" i="1" dirty="0" smtClean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MX" sz="14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Tasa </a:t>
            </a:r>
            <a:r>
              <a:rPr lang="es-MX" sz="1400" u="sng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Reclamos Servicios Fijos:</a:t>
            </a:r>
            <a:r>
              <a:rPr lang="es-MX" sz="14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Telefonía 8,2, Internet 5,2 y TV 3,0 reclamos por cada 10.000 usuarios en junio 2021. Todos los indicadores mejoran en forma significativa respecto a junio 2020. Movistar  y  Mundo  </a:t>
            </a:r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presentan los indicadores más altos. </a:t>
            </a:r>
          </a:p>
          <a:p>
            <a:pPr algn="just">
              <a:defRPr/>
            </a:pPr>
            <a:endParaRPr lang="es-MX" sz="1400" dirty="0" smtClean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MX" sz="14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Evolución de Reclamos por servicio</a:t>
            </a:r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s-MX" sz="14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endParaRPr lang="es-MX" sz="14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CL" sz="1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25" y="4724132"/>
            <a:ext cx="2892404" cy="158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32" y="4733650"/>
            <a:ext cx="2862725" cy="157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97614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1752340" y="498475"/>
            <a:ext cx="5695950" cy="6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UNIVERSO DE RECLAMOS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(recibidos en Subtel, agrupados en servicios móviles y fijos)) </a:t>
            </a:r>
          </a:p>
        </p:txBody>
      </p:sp>
      <p:sp>
        <p:nvSpPr>
          <p:cNvPr id="82947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24850" y="6523038"/>
            <a:ext cx="423614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0E9C25-64D0-49A9-B10F-54CA3A010256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829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1638"/>
            <a:ext cx="996950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945097" y="4509120"/>
            <a:ext cx="7310436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CL" sz="1400" dirty="0" smtClean="0"/>
              <a:t>La </a:t>
            </a:r>
            <a:r>
              <a:rPr lang="es-CL" sz="1400" dirty="0"/>
              <a:t>proporcionalidad de los </a:t>
            </a:r>
            <a:r>
              <a:rPr lang="es-CL" sz="1400" b="1" dirty="0"/>
              <a:t>reclamos entre servicios </a:t>
            </a:r>
            <a:r>
              <a:rPr lang="es-CL" sz="1400" b="1" dirty="0" smtClean="0"/>
              <a:t> fijos </a:t>
            </a:r>
            <a:r>
              <a:rPr lang="es-CL" sz="1400" b="1" dirty="0"/>
              <a:t>y  móviles</a:t>
            </a:r>
            <a:r>
              <a:rPr lang="es-CL" sz="1400" dirty="0"/>
              <a:t> cambia </a:t>
            </a:r>
            <a:r>
              <a:rPr lang="es-CL" sz="1400" dirty="0" smtClean="0"/>
              <a:t>en forma poco significativa.</a:t>
            </a:r>
            <a:r>
              <a:rPr lang="es-CL" sz="1400" dirty="0"/>
              <a:t>  </a:t>
            </a:r>
            <a:r>
              <a:rPr lang="es-CL" sz="1400" dirty="0" smtClean="0"/>
              <a:t>Junio 2020 , 59% servicios fijos y 41% servicios móviles;  </a:t>
            </a:r>
            <a:r>
              <a:rPr lang="es-CL" sz="1400" dirty="0"/>
              <a:t>J</a:t>
            </a:r>
            <a:r>
              <a:rPr lang="es-CL" sz="1400" dirty="0" smtClean="0"/>
              <a:t>unio 2021, 50% </a:t>
            </a:r>
            <a:r>
              <a:rPr lang="es-CL" sz="1400" dirty="0"/>
              <a:t>servicios fijos y </a:t>
            </a:r>
            <a:r>
              <a:rPr lang="es-CL" sz="1400" dirty="0" smtClean="0"/>
              <a:t>50% </a:t>
            </a:r>
            <a:r>
              <a:rPr lang="es-CL" sz="1400" dirty="0"/>
              <a:t>servicios móviles</a:t>
            </a:r>
            <a:endParaRPr lang="es-CL" sz="1400" dirty="0" smtClean="0"/>
          </a:p>
          <a:p>
            <a:pPr marL="285750" indent="-285750">
              <a:buFont typeface="Wingdings" pitchFamily="2" charset="2"/>
              <a:buChar char="ü"/>
            </a:pPr>
            <a:endParaRPr lang="es-CL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s-CL" sz="1400" u="sng" dirty="0" smtClean="0"/>
              <a:t>Los </a:t>
            </a:r>
            <a:r>
              <a:rPr lang="es-CL" sz="1400" u="sng" dirty="0"/>
              <a:t>reclamos totales disminuyen un </a:t>
            </a:r>
            <a:r>
              <a:rPr lang="es-CL" sz="1400" u="sng" dirty="0" smtClean="0"/>
              <a:t>61%: </a:t>
            </a:r>
            <a:r>
              <a:rPr lang="es-CL" sz="1400" dirty="0" smtClean="0"/>
              <a:t>12.212 reclamos en </a:t>
            </a:r>
            <a:r>
              <a:rPr lang="es-CL" sz="1400" dirty="0"/>
              <a:t>junio 2020  a  </a:t>
            </a:r>
            <a:r>
              <a:rPr lang="es-CL" sz="1400" dirty="0" smtClean="0"/>
              <a:t> </a:t>
            </a:r>
            <a:r>
              <a:rPr lang="es-CL" sz="1400" dirty="0"/>
              <a:t>4.798 en junio </a:t>
            </a:r>
            <a:r>
              <a:rPr lang="es-CL" sz="1400" dirty="0" smtClean="0"/>
              <a:t>2021: Reclamos Servicios Fijos caen en un 66% (7.169  a  2.444) y Reclamos móviles en un 53% (5.043  a  2.354)</a:t>
            </a:r>
            <a:endParaRPr lang="es-CL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7"/>
            <a:ext cx="6485811" cy="289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0631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1907704" y="330422"/>
            <a:ext cx="5695950" cy="6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UNIVERSO DE RECLAMOS POR SERVICIO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(recibidos en Subtel) </a:t>
            </a:r>
          </a:p>
        </p:txBody>
      </p:sp>
      <p:sp>
        <p:nvSpPr>
          <p:cNvPr id="82947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62454" y="6519565"/>
            <a:ext cx="386010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0E9C25-64D0-49A9-B10F-54CA3A010256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829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1638"/>
            <a:ext cx="996950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CuadroTexto"/>
          <p:cNvSpPr txBox="1"/>
          <p:nvPr/>
        </p:nvSpPr>
        <p:spPr>
          <a:xfrm>
            <a:off x="827584" y="5357783"/>
            <a:ext cx="7488832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itchFamily="2" charset="2"/>
              <a:buChar char="ü"/>
            </a:pPr>
            <a:r>
              <a:rPr lang="es-MX" sz="1400" b="1" dirty="0" smtClean="0"/>
              <a:t>PROMEDIO MENSUAL  DE RECLAMOS: Disminución del 36% en  el 2021 </a:t>
            </a:r>
            <a:r>
              <a:rPr lang="es-MX" sz="1400" dirty="0" smtClean="0"/>
              <a:t>(8.464 2do sem. 2020 - 5.423 1er sem. 2021)</a:t>
            </a:r>
            <a:r>
              <a:rPr lang="es-MX" sz="1400" b="1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1400" u="sng" dirty="0" smtClean="0"/>
              <a:t>Fuerte  disminución de los reclamos en servicios fijos</a:t>
            </a:r>
            <a:r>
              <a:rPr lang="es-MX" sz="1400" dirty="0" smtClean="0"/>
              <a:t>. </a:t>
            </a:r>
            <a:r>
              <a:rPr lang="es-MX" sz="1400" b="1" dirty="0" smtClean="0"/>
              <a:t>Internet fija </a:t>
            </a:r>
            <a:r>
              <a:rPr lang="es-MX" sz="1400" dirty="0" smtClean="0"/>
              <a:t>presenta sólo 842 reclamos en junio 2021, esto es una disminución del </a:t>
            </a:r>
            <a:r>
              <a:rPr lang="es-MX" sz="1400" b="1" dirty="0" smtClean="0"/>
              <a:t>72%</a:t>
            </a:r>
            <a:r>
              <a:rPr lang="es-MX" sz="1400" dirty="0" smtClean="0"/>
              <a:t> respecto a junio 2020 (2.959). </a:t>
            </a:r>
            <a:r>
              <a:rPr lang="es-MX" sz="1400" b="1" dirty="0" smtClean="0"/>
              <a:t>Multiservicios fijos </a:t>
            </a:r>
            <a:r>
              <a:rPr lang="es-MX" sz="1400" dirty="0" smtClean="0"/>
              <a:t>con 1.122 reclamos en junio 2021, esto es una disminución del </a:t>
            </a:r>
            <a:r>
              <a:rPr lang="es-MX" sz="1400" b="1" dirty="0" smtClean="0"/>
              <a:t>68%</a:t>
            </a:r>
            <a:r>
              <a:rPr lang="es-MX" sz="1400" dirty="0" smtClean="0"/>
              <a:t> (3.460 en junio 2020)</a:t>
            </a:r>
            <a:endParaRPr lang="es-CL" sz="1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00" y="2523668"/>
            <a:ext cx="5229202" cy="238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00" y="1176521"/>
            <a:ext cx="5229202" cy="119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6" y="3045738"/>
            <a:ext cx="2928516" cy="176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6" y="1988456"/>
            <a:ext cx="2928516" cy="86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45817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1770224" y="327149"/>
            <a:ext cx="5695950" cy="41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s-ES" altLang="es-CL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 DE RECLAMOS POR SERVICIO</a:t>
            </a:r>
          </a:p>
        </p:txBody>
      </p:sp>
      <p:sp>
        <p:nvSpPr>
          <p:cNvPr id="82947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58386" y="6553473"/>
            <a:ext cx="390078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0E9C25-64D0-49A9-B10F-54CA3A010256}" type="slidenum">
              <a:rPr lang="en-US" altLang="es-CL" sz="1000" b="1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s-CL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829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1638"/>
            <a:ext cx="996950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51768" y="5085184"/>
            <a:ext cx="7764834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MX" sz="1400" dirty="0"/>
              <a:t>Para generar </a:t>
            </a:r>
            <a:r>
              <a:rPr lang="es-MX" sz="1400" dirty="0" smtClean="0"/>
              <a:t>la </a:t>
            </a:r>
            <a:r>
              <a:rPr lang="es-MX" sz="1400" dirty="0"/>
              <a:t>tasa de reclamo por </a:t>
            </a:r>
            <a:r>
              <a:rPr lang="es-MX" sz="1400" dirty="0" smtClean="0"/>
              <a:t>servicio y así tener un indicador comparable, </a:t>
            </a:r>
            <a:r>
              <a:rPr lang="es-MX" sz="1400" u="sng" dirty="0" smtClean="0"/>
              <a:t>los </a:t>
            </a:r>
            <a:r>
              <a:rPr lang="es-MX" sz="1400" u="sng" dirty="0"/>
              <a:t>reclamos multiservicio se suman a cada uno de  los </a:t>
            </a:r>
            <a:r>
              <a:rPr lang="es-MX" sz="1400" u="sng" dirty="0" smtClean="0"/>
              <a:t>servicios individuales que lo contienen</a:t>
            </a:r>
            <a:r>
              <a:rPr lang="es-MX" sz="1400" dirty="0" smtClean="0"/>
              <a:t> y se dividen por la cantidad de usuarios. </a:t>
            </a:r>
            <a:r>
              <a:rPr lang="es-MX" sz="1400" b="1" i="1" dirty="0"/>
              <a:t>Los </a:t>
            </a:r>
            <a:r>
              <a:rPr lang="es-MX" sz="1400" b="1" i="1" u="sng" dirty="0"/>
              <a:t>servicios fijos </a:t>
            </a:r>
            <a:r>
              <a:rPr lang="es-MX" sz="1400" b="1" i="1" dirty="0"/>
              <a:t>son los que presentan las tasas de reclamos más </a:t>
            </a:r>
            <a:r>
              <a:rPr lang="es-MX" sz="1400" b="1" i="1" dirty="0" smtClean="0"/>
              <a:t>altas. Los tres servicios fijos presentan una disminución significativa en la tasa de reclamos respecto a junio 2020. Telefonía -59%,  Internet -73%  y Televisión -68%</a:t>
            </a:r>
            <a:endParaRPr lang="es-CL" sz="1400" b="1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63" y="3903012"/>
            <a:ext cx="6526882" cy="98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98" y="737394"/>
            <a:ext cx="5895975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45225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157237</TotalTime>
  <Words>2611</Words>
  <Application>Microsoft Office PowerPoint</Application>
  <PresentationFormat>Presentación en pantalla (4:3)</PresentationFormat>
  <Paragraphs>248</Paragraphs>
  <Slides>32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3_Office Theme</vt:lpstr>
      <vt:lpstr>8_Office Theme</vt:lpstr>
      <vt:lpstr> RANKING DE CALIDAD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Eduardo-Galvez</cp:lastModifiedBy>
  <cp:revision>2606</cp:revision>
  <cp:lastPrinted>2018-12-17T20:17:29Z</cp:lastPrinted>
  <dcterms:created xsi:type="dcterms:W3CDTF">2010-11-27T19:44:20Z</dcterms:created>
  <dcterms:modified xsi:type="dcterms:W3CDTF">2021-07-26T18:55:58Z</dcterms:modified>
</cp:coreProperties>
</file>