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50" r:id="rId2"/>
    <p:sldId id="448" r:id="rId3"/>
    <p:sldId id="455" r:id="rId4"/>
    <p:sldId id="454" r:id="rId5"/>
    <p:sldId id="453" r:id="rId6"/>
    <p:sldId id="452" r:id="rId7"/>
  </p:sldIdLst>
  <p:sldSz cx="12192000" cy="6858000"/>
  <p:notesSz cx="6858000" cy="9144000"/>
  <p:custDataLst>
    <p:tags r:id="rId9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752"/>
    <a:srgbClr val="4675B6"/>
    <a:srgbClr val="892361"/>
    <a:srgbClr val="D9642A"/>
    <a:srgbClr val="8D1C2C"/>
    <a:srgbClr val="366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44" y="184"/>
      </p:cViewPr>
      <p:guideLst>
        <p:guide orient="horz" pos="2160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3-5A49-9189-21A92D3FF544}"/>
              </c:ext>
            </c:extLst>
          </c:dPt>
          <c:cat>
            <c:strRef>
              <c:f>Hoja1!$A$2:$A$8</c:f>
              <c:strCache>
                <c:ptCount val="7"/>
                <c:pt idx="0">
                  <c:v>Whatsapp</c:v>
                </c:pt>
                <c:pt idx="1">
                  <c:v>Instagram</c:v>
                </c:pt>
                <c:pt idx="2">
                  <c:v>No usa RRSS</c:v>
                </c:pt>
                <c:pt idx="3">
                  <c:v>Facebook</c:v>
                </c:pt>
                <c:pt idx="4">
                  <c:v>Snapchat</c:v>
                </c:pt>
                <c:pt idx="5">
                  <c:v>tiktok</c:v>
                </c:pt>
                <c:pt idx="6">
                  <c:v>Spotify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0.85</c:v>
                </c:pt>
                <c:pt idx="1">
                  <c:v>0.54</c:v>
                </c:pt>
                <c:pt idx="2">
                  <c:v>0.05</c:v>
                </c:pt>
                <c:pt idx="3">
                  <c:v>0.16</c:v>
                </c:pt>
                <c:pt idx="4">
                  <c:v>0.26</c:v>
                </c:pt>
                <c:pt idx="5">
                  <c:v>0.36</c:v>
                </c:pt>
                <c:pt idx="6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73-5A49-9189-21A92D3FF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927608"/>
        <c:axId val="286751976"/>
      </c:barChart>
      <c:catAx>
        <c:axId val="28592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86751976"/>
        <c:crosses val="autoZero"/>
        <c:auto val="1"/>
        <c:lblAlgn val="ctr"/>
        <c:lblOffset val="100"/>
        <c:noMultiLvlLbl val="0"/>
      </c:catAx>
      <c:valAx>
        <c:axId val="2867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8592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03681048651128"/>
          <c:y val="0.18259750861582474"/>
          <c:w val="0.48351755790715006"/>
          <c:h val="0.6463503889352838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736-7046-8509-DC7D159317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736-7046-8509-DC7D159317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736-7046-8509-DC7D159317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736-7046-8509-DC7D159317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736-7046-8509-DC7D159317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A16F-6244-A576-EAE2DDF4629E}"/>
              </c:ext>
            </c:extLst>
          </c:dPt>
          <c:dLbls>
            <c:dLbl>
              <c:idx val="0"/>
              <c:layout>
                <c:manualLayout>
                  <c:x val="-8.7205375918499542E-2"/>
                  <c:y val="7.12318543350675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36-7046-8509-DC7D159317CC}"/>
                </c:ext>
              </c:extLst>
            </c:dLbl>
            <c:dLbl>
              <c:idx val="1"/>
              <c:layout>
                <c:manualLayout>
                  <c:x val="-0.10628256270829989"/>
                  <c:y val="-6.36073597305790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36-7046-8509-DC7D159317CC}"/>
                </c:ext>
              </c:extLst>
            </c:dLbl>
            <c:dLbl>
              <c:idx val="2"/>
              <c:layout>
                <c:manualLayout>
                  <c:x val="-4.586307435682254E-2"/>
                  <c:y val="-0.18639161225922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6-7046-8509-DC7D159317CC}"/>
                </c:ext>
              </c:extLst>
            </c:dLbl>
            <c:dLbl>
              <c:idx val="3"/>
              <c:layout>
                <c:manualLayout>
                  <c:x val="0.12624739787485845"/>
                  <c:y val="-6.81288055652359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36-7046-8509-DC7D159317CC}"/>
                </c:ext>
              </c:extLst>
            </c:dLbl>
            <c:dLbl>
              <c:idx val="4"/>
              <c:layout>
                <c:manualLayout>
                  <c:x val="7.6291496042338897E-2"/>
                  <c:y val="7.6424590826242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36-7046-8509-DC7D15931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5"/>
                <c:pt idx="0">
                  <c:v>Ve películas o series</c:v>
                </c:pt>
                <c:pt idx="1">
                  <c:v>Escucha música</c:v>
                </c:pt>
                <c:pt idx="2">
                  <c:v>Juega online</c:v>
                </c:pt>
                <c:pt idx="3">
                  <c:v>Ve videos</c:v>
                </c:pt>
                <c:pt idx="4">
                  <c:v>Redes Sociales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0.4</c:v>
                </c:pt>
                <c:pt idx="1">
                  <c:v>0.32</c:v>
                </c:pt>
                <c:pt idx="2">
                  <c:v>0.49</c:v>
                </c:pt>
                <c:pt idx="3">
                  <c:v>0.47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36-7046-8509-DC7D15931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8.6406923657338708E-2"/>
          <c:y val="0.73752175526572517"/>
          <c:w val="0.6404624161875071"/>
          <c:h val="0.2331028534478947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876F-05EC-C54C-B3B5-01D9D67C1C8A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A376F-A393-294D-A04C-22F00B73EC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60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96888" y="4415790"/>
            <a:ext cx="5378792" cy="4183380"/>
          </a:xfrm>
        </p:spPr>
        <p:txBody>
          <a:bodyPr lIns="91435" tIns="45717" rIns="91435" bIns="45717"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CC45CC55-0991-47F4-AECF-F1886CF3421C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574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454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1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11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577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1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35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68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5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028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978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167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2A39-121B-4835-B2CA-1DCA50E607D0}" type="datetimeFigureOut">
              <a:rPr lang="es-CL" smtClean="0"/>
              <a:t>11-02-20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B520-64B8-4A6F-BAC2-8E3CCA8E9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37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4FE7C08-E82A-2443-A426-D9EC563C0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62EA87DF-026F-AE4C-AB98-1A773D6F8085}"/>
              </a:ext>
            </a:extLst>
          </p:cNvPr>
          <p:cNvSpPr/>
          <p:nvPr/>
        </p:nvSpPr>
        <p:spPr>
          <a:xfrm>
            <a:off x="1688592" y="3142449"/>
            <a:ext cx="8814816" cy="1261872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A3C40F-57D5-3643-91C7-B8EB051E4DC8}"/>
              </a:ext>
            </a:extLst>
          </p:cNvPr>
          <p:cNvSpPr txBox="1"/>
          <p:nvPr/>
        </p:nvSpPr>
        <p:spPr>
          <a:xfrm>
            <a:off x="3205216" y="3429000"/>
            <a:ext cx="5781569" cy="6360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393" tIns="25393" rIns="25393" bIns="25393" numCol="1" spcCol="38100" rtlCol="0" anchor="ctr">
            <a:spAutoFit/>
          </a:bodyPr>
          <a:lstStyle/>
          <a:p>
            <a:pPr defTabSz="412673"/>
            <a:r>
              <a:rPr lang="es-CL" sz="3800" b="1" dirty="0">
                <a:solidFill>
                  <a:schemeClr val="bg1"/>
                </a:solidFill>
                <a:cs typeface="Calibri Light" panose="020F0302020204030204" pitchFamily="34" charset="0"/>
              </a:rPr>
              <a:t>Radiografía Digital VTR 2019</a:t>
            </a:r>
            <a:endParaRPr lang="es-CL" sz="3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56C63A-E515-6546-B252-2D4BF663A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0"/>
            <a:ext cx="4200729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BB287D2-DCBC-054E-8437-611DFBA2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8396E3-326A-9645-BC49-A3B8E8A6B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4" y="0"/>
            <a:ext cx="1504951" cy="198563"/>
          </a:xfrm>
          <a:prstGeom prst="rect">
            <a:avLst/>
          </a:prstGeom>
        </p:spPr>
      </p:pic>
      <p:sp>
        <p:nvSpPr>
          <p:cNvPr id="8" name="10 CuadroTexto">
            <a:extLst>
              <a:ext uri="{FF2B5EF4-FFF2-40B4-BE49-F238E27FC236}">
                <a16:creationId xmlns:a16="http://schemas.microsoft.com/office/drawing/2014/main" id="{AB229665-741A-7A4D-8231-B0102E82BD96}"/>
              </a:ext>
            </a:extLst>
          </p:cNvPr>
          <p:cNvSpPr txBox="1"/>
          <p:nvPr/>
        </p:nvSpPr>
        <p:spPr>
          <a:xfrm>
            <a:off x="1160742" y="295401"/>
            <a:ext cx="9870516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098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346710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CL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Radiografía Digital VTR 2019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B4753B6-87D0-DD45-BF74-6AE2A801C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79506"/>
              </p:ext>
            </p:extLst>
          </p:nvPr>
        </p:nvGraphicFramePr>
        <p:xfrm>
          <a:off x="8361911" y="2460737"/>
          <a:ext cx="3588444" cy="201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586E481F-4E2A-5540-BE0A-8A31CEE6D62D}"/>
              </a:ext>
            </a:extLst>
          </p:cNvPr>
          <p:cNvSpPr txBox="1"/>
          <p:nvPr/>
        </p:nvSpPr>
        <p:spPr>
          <a:xfrm>
            <a:off x="3691041" y="5792389"/>
            <a:ext cx="572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Edad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D08070-C99E-4F4E-B75D-085C453E71EA}"/>
              </a:ext>
            </a:extLst>
          </p:cNvPr>
          <p:cNvSpPr txBox="1"/>
          <p:nvPr/>
        </p:nvSpPr>
        <p:spPr>
          <a:xfrm>
            <a:off x="258763" y="3512972"/>
            <a:ext cx="18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% con celular propio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F14619-BD93-7344-8A5B-083C4A98752A}"/>
              </a:ext>
            </a:extLst>
          </p:cNvPr>
          <p:cNvSpPr txBox="1"/>
          <p:nvPr/>
        </p:nvSpPr>
        <p:spPr>
          <a:xfrm>
            <a:off x="387626" y="2690057"/>
            <a:ext cx="357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600"/>
              </a:spcAft>
            </a:pPr>
            <a:r>
              <a:rPr lang="es-CL" sz="2000" b="1" dirty="0">
                <a:solidFill>
                  <a:schemeClr val="bg1"/>
                </a:solidFill>
              </a:rPr>
              <a:t>9 de cada 10 niños encuestados tiene celular propio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AA4B70-67DC-9E4E-B0A3-6EA73EC70E3C}"/>
              </a:ext>
            </a:extLst>
          </p:cNvPr>
          <p:cNvSpPr txBox="1"/>
          <p:nvPr/>
        </p:nvSpPr>
        <p:spPr>
          <a:xfrm>
            <a:off x="4144617" y="2843945"/>
            <a:ext cx="405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spcBef>
                <a:spcPts val="800"/>
              </a:spcBef>
              <a:spcAft>
                <a:spcPts val="600"/>
              </a:spcAft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CL" dirty="0">
                <a:solidFill>
                  <a:schemeClr val="bg1"/>
                </a:solidFill>
              </a:rPr>
              <a:t>49% juega con su celular y/o consola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1019EF12-C19F-D245-B118-23DBE0408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978400"/>
              </p:ext>
            </p:extLst>
          </p:nvPr>
        </p:nvGraphicFramePr>
        <p:xfrm>
          <a:off x="4023000" y="2633871"/>
          <a:ext cx="5101119" cy="38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68F99A0B-0D05-F540-ADA8-92AF7EACF5EA}"/>
              </a:ext>
            </a:extLst>
          </p:cNvPr>
          <p:cNvSpPr txBox="1"/>
          <p:nvPr/>
        </p:nvSpPr>
        <p:spPr>
          <a:xfrm>
            <a:off x="9119134" y="1887591"/>
            <a:ext cx="309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spcBef>
                <a:spcPts val="800"/>
              </a:spcBef>
              <a:spcAft>
                <a:spcPts val="600"/>
              </a:spcAft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CL" sz="2400" dirty="0">
                <a:solidFill>
                  <a:schemeClr val="bg1"/>
                </a:solidFill>
              </a:rPr>
              <a:t>El 96% </a:t>
            </a:r>
            <a:r>
              <a:rPr lang="es-CL" sz="2400" b="0" dirty="0">
                <a:solidFill>
                  <a:schemeClr val="bg1"/>
                </a:solidFill>
              </a:rPr>
              <a:t>usa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86E481F-4E2A-5540-BE0A-8A31CEE6D62D}"/>
              </a:ext>
            </a:extLst>
          </p:cNvPr>
          <p:cNvSpPr txBox="1"/>
          <p:nvPr/>
        </p:nvSpPr>
        <p:spPr>
          <a:xfrm>
            <a:off x="8129796" y="3450909"/>
            <a:ext cx="217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% de uso de redes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A2EF628-07C5-064C-BE59-9A705A74B900}"/>
              </a:ext>
            </a:extLst>
          </p:cNvPr>
          <p:cNvGrpSpPr/>
          <p:nvPr/>
        </p:nvGrpSpPr>
        <p:grpSpPr>
          <a:xfrm>
            <a:off x="2966926" y="994190"/>
            <a:ext cx="6149106" cy="1037230"/>
            <a:chOff x="3104224" y="1204559"/>
            <a:chExt cx="6149106" cy="1037230"/>
          </a:xfrm>
        </p:grpSpPr>
        <p:sp>
          <p:nvSpPr>
            <p:cNvPr id="2" name="Rectángulo 1"/>
            <p:cNvSpPr/>
            <p:nvPr/>
          </p:nvSpPr>
          <p:spPr>
            <a:xfrm>
              <a:off x="3104224" y="1204559"/>
              <a:ext cx="1898297" cy="1037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L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Metodología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AD9DA8B-EDB1-7145-B7EB-238049700074}"/>
                </a:ext>
              </a:extLst>
            </p:cNvPr>
            <p:cNvSpPr/>
            <p:nvPr/>
          </p:nvSpPr>
          <p:spPr>
            <a:xfrm>
              <a:off x="5300869" y="1261509"/>
              <a:ext cx="395246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>
                  <a:solidFill>
                    <a:schemeClr val="bg1"/>
                  </a:solidFill>
                </a:rPr>
                <a:t>Muestra: 5.500 usuarios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>
                  <a:solidFill>
                    <a:schemeClr val="bg1"/>
                  </a:solidFill>
                </a:rPr>
                <a:t>Edades: 10 - 13 años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>
                  <a:solidFill>
                    <a:schemeClr val="bg1"/>
                  </a:solidFill>
                </a:rPr>
                <a:t>Zona: RM (34 colegios)</a:t>
              </a:r>
            </a:p>
          </p:txBody>
        </p:sp>
        <p:sp>
          <p:nvSpPr>
            <p:cNvPr id="5" name="Cerrar llave 4">
              <a:extLst>
                <a:ext uri="{FF2B5EF4-FFF2-40B4-BE49-F238E27FC236}">
                  <a16:creationId xmlns:a16="http://schemas.microsoft.com/office/drawing/2014/main" id="{7E474097-61B0-9E41-AF04-B15D2527AB2A}"/>
                </a:ext>
              </a:extLst>
            </p:cNvPr>
            <p:cNvSpPr/>
            <p:nvPr/>
          </p:nvSpPr>
          <p:spPr>
            <a:xfrm>
              <a:off x="5002521" y="1204559"/>
              <a:ext cx="213027" cy="1037230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bg1"/>
                </a:solidFill>
              </a:endParaRP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13586EEF-54E9-C146-96B9-A47425EB6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69" y="3508512"/>
            <a:ext cx="1707444" cy="3260035"/>
          </a:xfrm>
          <a:prstGeom prst="rect">
            <a:avLst/>
          </a:prstGeom>
        </p:spPr>
      </p:pic>
      <p:pic>
        <p:nvPicPr>
          <p:cNvPr id="2053" name="Picture 5" descr="Resultado de imagen de youtub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02" y="1718291"/>
            <a:ext cx="858630" cy="8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gmail-m_4306788021161752952gmail-m_3258724762084739899Imagen 1" descr="cid:16ffb8262594cff3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2583" r="8400" b="7578"/>
          <a:stretch/>
        </p:blipFill>
        <p:spPr bwMode="auto">
          <a:xfrm>
            <a:off x="9124119" y="4507488"/>
            <a:ext cx="2588654" cy="19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5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BB287D2-DCBC-054E-8437-611DFBA2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8396E3-326A-9645-BC49-A3B8E8A6B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4" y="0"/>
            <a:ext cx="1504951" cy="198563"/>
          </a:xfrm>
          <a:prstGeom prst="rect">
            <a:avLst/>
          </a:prstGeom>
        </p:spPr>
      </p:pic>
      <p:sp>
        <p:nvSpPr>
          <p:cNvPr id="8" name="10 CuadroTexto">
            <a:extLst>
              <a:ext uri="{FF2B5EF4-FFF2-40B4-BE49-F238E27FC236}">
                <a16:creationId xmlns:a16="http://schemas.microsoft.com/office/drawing/2014/main" id="{AB229665-741A-7A4D-8231-B0102E82BD96}"/>
              </a:ext>
            </a:extLst>
          </p:cNvPr>
          <p:cNvSpPr txBox="1"/>
          <p:nvPr/>
        </p:nvSpPr>
        <p:spPr>
          <a:xfrm>
            <a:off x="1160742" y="295401"/>
            <a:ext cx="9870516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098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346710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CL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resultados Radiografía Digital VTR 2019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6E481F-4E2A-5540-BE0A-8A31CEE6D62D}"/>
              </a:ext>
            </a:extLst>
          </p:cNvPr>
          <p:cNvSpPr txBox="1"/>
          <p:nvPr/>
        </p:nvSpPr>
        <p:spPr>
          <a:xfrm>
            <a:off x="3691041" y="5792389"/>
            <a:ext cx="572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Edad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D08070-C99E-4F4E-B75D-085C453E71EA}"/>
              </a:ext>
            </a:extLst>
          </p:cNvPr>
          <p:cNvSpPr txBox="1"/>
          <p:nvPr/>
        </p:nvSpPr>
        <p:spPr>
          <a:xfrm>
            <a:off x="258763" y="3512972"/>
            <a:ext cx="1803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% con celular propio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86E481F-4E2A-5540-BE0A-8A31CEE6D62D}"/>
              </a:ext>
            </a:extLst>
          </p:cNvPr>
          <p:cNvSpPr txBox="1"/>
          <p:nvPr/>
        </p:nvSpPr>
        <p:spPr>
          <a:xfrm>
            <a:off x="8129796" y="3450909"/>
            <a:ext cx="217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% de uso de redes</a:t>
            </a:r>
          </a:p>
        </p:txBody>
      </p:sp>
      <p:pic>
        <p:nvPicPr>
          <p:cNvPr id="1028" name="gmail-m_4306788021161752952gmail-m_3258724762084739899Imagen 3" descr="cid:16ffb82625a8546e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13" y="1228662"/>
            <a:ext cx="4623659" cy="266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gmail-m_4306788021161752952gmail-m_3258724762084739899Imagen 5" descr="cid:16ffb82625aa18c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95" y="3976004"/>
            <a:ext cx="4949009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6219" t="29146" r="65457" b="39867"/>
          <a:stretch/>
        </p:blipFill>
        <p:spPr>
          <a:xfrm>
            <a:off x="193154" y="1247283"/>
            <a:ext cx="4572029" cy="25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2B7255-CF14-B047-A24F-BC99B455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8396E3-326A-9645-BC49-A3B8E8A6B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4" y="0"/>
            <a:ext cx="1504951" cy="198563"/>
          </a:xfrm>
          <a:prstGeom prst="rect">
            <a:avLst/>
          </a:prstGeom>
        </p:spPr>
      </p:pic>
      <p:sp>
        <p:nvSpPr>
          <p:cNvPr id="8" name="10 CuadroTexto">
            <a:extLst>
              <a:ext uri="{FF2B5EF4-FFF2-40B4-BE49-F238E27FC236}">
                <a16:creationId xmlns:a16="http://schemas.microsoft.com/office/drawing/2014/main" id="{AB229665-741A-7A4D-8231-B0102E82BD96}"/>
              </a:ext>
            </a:extLst>
          </p:cNvPr>
          <p:cNvSpPr txBox="1"/>
          <p:nvPr/>
        </p:nvSpPr>
        <p:spPr>
          <a:xfrm>
            <a:off x="1160742" y="295401"/>
            <a:ext cx="9870516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098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346710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CL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 datos claves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9C0567B-E21C-014D-BFBD-B09D61FA0BC5}"/>
              </a:ext>
            </a:extLst>
          </p:cNvPr>
          <p:cNvSpPr txBox="1"/>
          <p:nvPr/>
        </p:nvSpPr>
        <p:spPr>
          <a:xfrm>
            <a:off x="359290" y="1756184"/>
            <a:ext cx="73680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s-C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</a:rPr>
              <a:t>49% declara que </a:t>
            </a:r>
            <a:r>
              <a:rPr lang="es-CL" b="1" dirty="0">
                <a:solidFill>
                  <a:schemeClr val="bg1"/>
                </a:solidFill>
              </a:rPr>
              <a:t>a lo que más tiempo dedica </a:t>
            </a:r>
            <a:r>
              <a:rPr lang="es-CL" dirty="0">
                <a:solidFill>
                  <a:schemeClr val="bg1"/>
                </a:solidFill>
              </a:rPr>
              <a:t>durante la semana, </a:t>
            </a:r>
            <a:r>
              <a:rPr lang="es-CL" b="1" dirty="0">
                <a:solidFill>
                  <a:schemeClr val="bg1"/>
                </a:solidFill>
              </a:rPr>
              <a:t>es a los videojuegos.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7% de los niños y jóvenes </a:t>
            </a:r>
            <a:r>
              <a:rPr lang="es-CL" dirty="0">
                <a:solidFill>
                  <a:schemeClr val="bg1"/>
                </a:solidFill>
              </a:rPr>
              <a:t>dice haber sido </a:t>
            </a:r>
            <a:r>
              <a:rPr lang="es-CL" b="1" dirty="0">
                <a:solidFill>
                  <a:schemeClr val="bg1"/>
                </a:solidFill>
              </a:rPr>
              <a:t>víctima </a:t>
            </a:r>
            <a:r>
              <a:rPr lang="es-CL" b="1" dirty="0" err="1">
                <a:solidFill>
                  <a:schemeClr val="bg1"/>
                </a:solidFill>
              </a:rPr>
              <a:t>bullying</a:t>
            </a:r>
            <a:r>
              <a:rPr lang="es-CL" b="1" dirty="0">
                <a:solidFill>
                  <a:schemeClr val="bg1"/>
                </a:solidFill>
              </a:rPr>
              <a:t> </a:t>
            </a:r>
            <a:r>
              <a:rPr lang="es-CL" dirty="0">
                <a:solidFill>
                  <a:schemeClr val="bg1"/>
                </a:solidFill>
              </a:rPr>
              <a:t>en redes sociales, mientras que </a:t>
            </a:r>
            <a:r>
              <a:rPr lang="es-CL" b="1" dirty="0">
                <a:solidFill>
                  <a:schemeClr val="bg1"/>
                </a:solidFill>
              </a:rPr>
              <a:t>28% ha visto como le hacen </a:t>
            </a:r>
            <a:r>
              <a:rPr lang="es-CL" b="1" dirty="0" err="1">
                <a:solidFill>
                  <a:schemeClr val="bg1"/>
                </a:solidFill>
              </a:rPr>
              <a:t>ciberbullying</a:t>
            </a:r>
            <a:r>
              <a:rPr lang="es-CL" b="1" dirty="0">
                <a:solidFill>
                  <a:schemeClr val="bg1"/>
                </a:solidFill>
              </a:rPr>
              <a:t> a otros.</a:t>
            </a:r>
          </a:p>
          <a:p>
            <a:pPr marL="285750" indent="-28575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</a:rPr>
              <a:t>6 de cada 10 niños y jóvenes </a:t>
            </a:r>
            <a:r>
              <a:rPr lang="es-CL" dirty="0">
                <a:solidFill>
                  <a:schemeClr val="bg1"/>
                </a:solidFill>
              </a:rPr>
              <a:t>señala que en su casa hay </a:t>
            </a:r>
            <a:r>
              <a:rPr lang="es-CL" b="1" dirty="0">
                <a:solidFill>
                  <a:schemeClr val="bg1"/>
                </a:solidFill>
              </a:rPr>
              <a:t>reglas para jugar videojuegos.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s-CL" sz="2600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B03EB84-1949-7542-B7CC-73770A258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49" y="3792575"/>
            <a:ext cx="3360826" cy="33608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7817" t="28722" r="27958" b="38586"/>
          <a:stretch/>
        </p:blipFill>
        <p:spPr>
          <a:xfrm>
            <a:off x="893764" y="962730"/>
            <a:ext cx="4751032" cy="2240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5722" t="56371" r="56461" b="11500"/>
          <a:stretch/>
        </p:blipFill>
        <p:spPr>
          <a:xfrm>
            <a:off x="6713743" y="1010516"/>
            <a:ext cx="4836616" cy="21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1D42A380-53BD-844A-8F1A-38A25871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8396E3-326A-9645-BC49-A3B8E8A6B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4" y="0"/>
            <a:ext cx="1504951" cy="198563"/>
          </a:xfrm>
          <a:prstGeom prst="rect">
            <a:avLst/>
          </a:prstGeom>
        </p:spPr>
      </p:pic>
      <p:sp>
        <p:nvSpPr>
          <p:cNvPr id="8" name="10 CuadroTexto">
            <a:extLst>
              <a:ext uri="{FF2B5EF4-FFF2-40B4-BE49-F238E27FC236}">
                <a16:creationId xmlns:a16="http://schemas.microsoft.com/office/drawing/2014/main" id="{AB229665-741A-7A4D-8231-B0102E82BD96}"/>
              </a:ext>
            </a:extLst>
          </p:cNvPr>
          <p:cNvSpPr txBox="1"/>
          <p:nvPr/>
        </p:nvSpPr>
        <p:spPr>
          <a:xfrm>
            <a:off x="1160742" y="295401"/>
            <a:ext cx="9870516" cy="512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098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346710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CL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 para un uso seguro de Internet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121AA2-4A03-154C-9DF6-B2BD50E68486}"/>
              </a:ext>
            </a:extLst>
          </p:cNvPr>
          <p:cNvSpPr/>
          <p:nvPr/>
        </p:nvSpPr>
        <p:spPr>
          <a:xfrm>
            <a:off x="976888" y="1309556"/>
            <a:ext cx="10482797" cy="852993"/>
          </a:xfrm>
          <a:prstGeom prst="rect">
            <a:avLst/>
          </a:prstGeom>
          <a:solidFill>
            <a:srgbClr val="3665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12185C6-31C0-DE4F-A698-915431141294}"/>
              </a:ext>
            </a:extLst>
          </p:cNvPr>
          <p:cNvSpPr/>
          <p:nvPr/>
        </p:nvSpPr>
        <p:spPr>
          <a:xfrm>
            <a:off x="976888" y="2224362"/>
            <a:ext cx="10482797" cy="845925"/>
          </a:xfrm>
          <a:prstGeom prst="rect">
            <a:avLst/>
          </a:prstGeom>
          <a:solidFill>
            <a:srgbClr val="8D1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F212209-35FB-7F43-85DE-258A4E30E3D5}"/>
              </a:ext>
            </a:extLst>
          </p:cNvPr>
          <p:cNvSpPr/>
          <p:nvPr/>
        </p:nvSpPr>
        <p:spPr>
          <a:xfrm>
            <a:off x="976888" y="3132100"/>
            <a:ext cx="10482797" cy="845925"/>
          </a:xfrm>
          <a:prstGeom prst="rect">
            <a:avLst/>
          </a:prstGeom>
          <a:solidFill>
            <a:srgbClr val="D9642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6B1C1F-3C1D-3E4F-9E18-B6C145D7C542}"/>
              </a:ext>
            </a:extLst>
          </p:cNvPr>
          <p:cNvSpPr/>
          <p:nvPr/>
        </p:nvSpPr>
        <p:spPr>
          <a:xfrm>
            <a:off x="976888" y="4039838"/>
            <a:ext cx="10482797" cy="845925"/>
          </a:xfrm>
          <a:prstGeom prst="rect">
            <a:avLst/>
          </a:prstGeom>
          <a:solidFill>
            <a:srgbClr val="89236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F88078-0EDB-244E-AA81-3794C09C2D82}"/>
              </a:ext>
            </a:extLst>
          </p:cNvPr>
          <p:cNvSpPr/>
          <p:nvPr/>
        </p:nvSpPr>
        <p:spPr>
          <a:xfrm>
            <a:off x="976888" y="4947576"/>
            <a:ext cx="10482797" cy="845925"/>
          </a:xfrm>
          <a:prstGeom prst="rect">
            <a:avLst/>
          </a:prstGeom>
          <a:solidFill>
            <a:srgbClr val="4675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A014F90-1585-CD4B-872B-D73DE15EC073}"/>
              </a:ext>
            </a:extLst>
          </p:cNvPr>
          <p:cNvSpPr/>
          <p:nvPr/>
        </p:nvSpPr>
        <p:spPr>
          <a:xfrm>
            <a:off x="976888" y="5855315"/>
            <a:ext cx="10482797" cy="845925"/>
          </a:xfrm>
          <a:prstGeom prst="rect">
            <a:avLst/>
          </a:prstGeom>
          <a:solidFill>
            <a:srgbClr val="2E17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0B4867-ACE6-0E46-991F-99D318247FE4}"/>
              </a:ext>
            </a:extLst>
          </p:cNvPr>
          <p:cNvSpPr txBox="1"/>
          <p:nvPr/>
        </p:nvSpPr>
        <p:spPr>
          <a:xfrm>
            <a:off x="2395171" y="1431180"/>
            <a:ext cx="786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Cuida tu privacidad y la de tus seres queridos: Nunca entregues datos personales por correo o apps desconocidas.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D73E8E-F44B-F544-B2C8-C8E9520D756C}"/>
              </a:ext>
            </a:extLst>
          </p:cNvPr>
          <p:cNvSpPr txBox="1"/>
          <p:nvPr/>
        </p:nvSpPr>
        <p:spPr>
          <a:xfrm>
            <a:off x="2395172" y="2309954"/>
            <a:ext cx="906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No utilices redes WiFi abiertas para manejar información privada como operaciones bancarias, transacciones de juegos o pagos de servicios.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CBF576-39BA-5B41-AE43-4B68E98F3878}"/>
              </a:ext>
            </a:extLst>
          </p:cNvPr>
          <p:cNvSpPr txBox="1"/>
          <p:nvPr/>
        </p:nvSpPr>
        <p:spPr>
          <a:xfrm>
            <a:off x="2395172" y="3370396"/>
            <a:ext cx="906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Crea contraseñas seguras mezclando números, símbolos, letras mayúsculas y minúsculas.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6E5C583-7D10-A74A-AC6D-84F394DCF1B9}"/>
              </a:ext>
            </a:extLst>
          </p:cNvPr>
          <p:cNvSpPr txBox="1"/>
          <p:nvPr/>
        </p:nvSpPr>
        <p:spPr>
          <a:xfrm>
            <a:off x="2395172" y="4126878"/>
            <a:ext cx="906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Si tienes dudas de la procedencia de un correo, juego, película o recibes un mensaje que te pide descargar un archivo, ignóralo porque podría ser una estafa.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715637-EFA5-DA4C-9272-F8C410E34016}"/>
              </a:ext>
            </a:extLst>
          </p:cNvPr>
          <p:cNvSpPr txBox="1"/>
          <p:nvPr/>
        </p:nvSpPr>
        <p:spPr>
          <a:xfrm>
            <a:off x="2395172" y="5029402"/>
            <a:ext cx="906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Procura que los menores de edad utilicen Internet mientras un adulto los pueda supervisar para así evitar que estos tengan contacto con extraños o ingresen a contenidos no deseados.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48AA2A8-98AA-8A4D-A5AD-56972776ADDB}"/>
              </a:ext>
            </a:extLst>
          </p:cNvPr>
          <p:cNvSpPr txBox="1"/>
          <p:nvPr/>
        </p:nvSpPr>
        <p:spPr>
          <a:xfrm>
            <a:off x="2395171" y="5955678"/>
            <a:ext cx="906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Utiliza control parental ya que permite, entre otras cosas, tener un registro de las actividades que desempeñan menores de edad a la hora de utilizar dispositivos o plataformas streaming.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54F29E6-2104-2D4E-B3D6-075E941FB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63" y="-135024"/>
            <a:ext cx="1778339" cy="202320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1EC20C8-F87E-454A-9CFF-9AB94AB90A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3" y="5022920"/>
            <a:ext cx="686680" cy="68170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0F467CC-BDF8-034C-A12F-8D8F827D9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3" y="4136791"/>
            <a:ext cx="686680" cy="68170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2A21B6F-E545-FC4B-B562-07B2032E9D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3" y="3216257"/>
            <a:ext cx="686680" cy="68170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064078-C5A3-5A4D-8648-4425CD14D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3" y="2316154"/>
            <a:ext cx="686680" cy="68170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07865C7-4DAE-404A-ACFB-D9B0F1E8FD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3" y="1403665"/>
            <a:ext cx="686680" cy="68170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68DC04D-E367-0842-B957-B9970E1E52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3" y="5952056"/>
            <a:ext cx="686680" cy="6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2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58EBAE-CA5F-6F4E-87A8-15B28ACF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A913F3-6485-8142-973A-0598D11CD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4" y="0"/>
            <a:ext cx="1504951" cy="1985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5B6437-7356-4F4E-B50E-CC4CA0F8DADF}"/>
              </a:ext>
            </a:extLst>
          </p:cNvPr>
          <p:cNvSpPr txBox="1"/>
          <p:nvPr/>
        </p:nvSpPr>
        <p:spPr>
          <a:xfrm>
            <a:off x="4039290" y="2456613"/>
            <a:ext cx="3979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409928-797F-A84E-A7F2-5A1123E81C24}"/>
              </a:ext>
            </a:extLst>
          </p:cNvPr>
          <p:cNvSpPr txBox="1"/>
          <p:nvPr/>
        </p:nvSpPr>
        <p:spPr>
          <a:xfrm>
            <a:off x="4397660" y="3596424"/>
            <a:ext cx="3262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s-ES_tradnl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subtel_chile</a:t>
            </a:r>
            <a:r>
              <a:rPr lang="es-ES_tradnl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@</a:t>
            </a:r>
            <a:r>
              <a:rPr lang="es-ES_tradnl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pamgidi</a:t>
            </a:r>
            <a:endParaRPr lang="es-ES_tradnl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03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323</Words>
  <Application>Microsoft Macintosh PowerPoint</Application>
  <PresentationFormat>Panorámica</PresentationFormat>
  <Paragraphs>40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Zarate</dc:creator>
  <cp:lastModifiedBy>Microsoft Office User</cp:lastModifiedBy>
  <cp:revision>36</cp:revision>
  <dcterms:created xsi:type="dcterms:W3CDTF">2019-01-30T13:55:56Z</dcterms:created>
  <dcterms:modified xsi:type="dcterms:W3CDTF">2020-02-11T12:24:46Z</dcterms:modified>
</cp:coreProperties>
</file>