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4"/>
  </p:notesMasterIdLst>
  <p:sldIdLst>
    <p:sldId id="256" r:id="rId2"/>
    <p:sldId id="257" r:id="rId3"/>
    <p:sldId id="284" r:id="rId4"/>
    <p:sldId id="335" r:id="rId5"/>
    <p:sldId id="336" r:id="rId6"/>
    <p:sldId id="333"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61" r:id="rId27"/>
    <p:sldId id="279" r:id="rId28"/>
    <p:sldId id="280" r:id="rId29"/>
    <p:sldId id="358" r:id="rId30"/>
    <p:sldId id="359" r:id="rId31"/>
    <p:sldId id="360" r:id="rId32"/>
    <p:sldId id="281" r:id="rId33"/>
  </p:sldIdLst>
  <p:sldSz cx="13817600" cy="7772400"/>
  <p:notesSz cx="9296400" cy="7010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 userDrawn="1">
          <p15:clr>
            <a:srgbClr val="A4A3A4"/>
          </p15:clr>
        </p15:guide>
        <p15:guide id="2" pos="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CB6"/>
    <a:srgbClr val="01AF01"/>
    <a:srgbClr val="FFFFFF"/>
    <a:srgbClr val="057B97"/>
    <a:srgbClr val="CD5393"/>
    <a:srgbClr val="FFCCFF"/>
    <a:srgbClr val="FF99FF"/>
    <a:srgbClr val="E0E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autoAdjust="0"/>
    <p:restoredTop sz="86352" autoAdjust="0"/>
  </p:normalViewPr>
  <p:slideViewPr>
    <p:cSldViewPr>
      <p:cViewPr varScale="1">
        <p:scale>
          <a:sx n="99" d="100"/>
          <a:sy n="99" d="100"/>
        </p:scale>
        <p:origin x="1320" y="176"/>
      </p:cViewPr>
      <p:guideLst>
        <p:guide orient="horz" pos="240"/>
        <p:guide pos="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vsaez\Desktop\Internet%20Explorer\Rankings\Telecomunicaciones\BD%20reclamos%20telecom%20primer%20sem%202018-2019%20VF%20011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vsaez\Desktop\Internet%20Explorer\Rankings\Telecomunicaciones\INDICADORES%20RECLAMOS%20SERNAC_SUBTEL%202018_2019%20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Resolución!$C$23</c:f>
              <c:strCache>
                <c:ptCount val="1"/>
                <c:pt idx="0">
                  <c:v>Reclamo se Acoge Total</c:v>
                </c:pt>
              </c:strCache>
            </c:strRef>
          </c:tx>
          <c:spPr>
            <a:solidFill>
              <a:srgbClr val="92D050"/>
            </a:solidFill>
          </c:spPr>
          <c:invertIfNegative val="0"/>
          <c:dLbls>
            <c:dLbl>
              <c:idx val="0"/>
              <c:layout>
                <c:manualLayout>
                  <c:x val="0"/>
                  <c:y val="-8.8656496062992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81-AE44-973A-9992F05468E6}"/>
                </c:ext>
              </c:extLst>
            </c:dLbl>
            <c:dLbl>
              <c:idx val="1"/>
              <c:layout>
                <c:manualLayout>
                  <c:x val="0"/>
                  <c:y val="4.7200349956255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1-AE44-973A-9992F05468E6}"/>
                </c:ext>
              </c:extLst>
            </c:dLbl>
            <c:spPr>
              <a:noFill/>
              <a:ln>
                <a:noFill/>
              </a:ln>
              <a:effectLst/>
            </c:spPr>
            <c:txPr>
              <a:bodyPr wrap="square" lIns="38100" tIns="19050" rIns="38100" bIns="19050" anchor="ctr">
                <a:spAutoFit/>
              </a:bodyPr>
              <a:lstStyle/>
              <a:p>
                <a:pPr>
                  <a:defRPr sz="1600" b="1"/>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Resolución!$F$22:$G$22</c:f>
              <c:strCache>
                <c:ptCount val="2"/>
                <c:pt idx="0">
                  <c:v>1er sem 2018</c:v>
                </c:pt>
                <c:pt idx="1">
                  <c:v>1er sem 2019</c:v>
                </c:pt>
              </c:strCache>
            </c:strRef>
          </c:cat>
          <c:val>
            <c:numRef>
              <c:f>Resolución!$F$23:$G$23</c:f>
              <c:numCache>
                <c:formatCode>0.0%</c:formatCode>
                <c:ptCount val="2"/>
                <c:pt idx="0">
                  <c:v>0.52329899641893984</c:v>
                </c:pt>
                <c:pt idx="1">
                  <c:v>0.58560183666775989</c:v>
                </c:pt>
              </c:numCache>
            </c:numRef>
          </c:val>
          <c:extLst>
            <c:ext xmlns:c16="http://schemas.microsoft.com/office/drawing/2014/chart" uri="{C3380CC4-5D6E-409C-BE32-E72D297353CC}">
              <c16:uniqueId val="{00000002-7681-AE44-973A-9992F05468E6}"/>
            </c:ext>
          </c:extLst>
        </c:ser>
        <c:ser>
          <c:idx val="1"/>
          <c:order val="1"/>
          <c:tx>
            <c:strRef>
              <c:f>Resolución!$C$24</c:f>
              <c:strCache>
                <c:ptCount val="1"/>
                <c:pt idx="0">
                  <c:v>Reclamo se Acoge Parcial</c:v>
                </c:pt>
              </c:strCache>
            </c:strRef>
          </c:tx>
          <c:spPr>
            <a:solidFill>
              <a:schemeClr val="accent1"/>
            </a:solidFill>
          </c:spPr>
          <c:invertIfNegative val="0"/>
          <c:dLbls>
            <c:dLbl>
              <c:idx val="0"/>
              <c:layout>
                <c:manualLayout>
                  <c:x val="0"/>
                  <c:y val="5.1645888013998251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81-AE44-973A-9992F05468E6}"/>
                </c:ext>
              </c:extLst>
            </c:dLbl>
            <c:dLbl>
              <c:idx val="1"/>
              <c:layout>
                <c:manualLayout>
                  <c:x val="0"/>
                  <c:y val="-3.73824365704286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81-AE44-973A-9992F05468E6}"/>
                </c:ext>
              </c:extLst>
            </c:dLbl>
            <c:spPr>
              <a:noFill/>
              <a:ln>
                <a:noFill/>
              </a:ln>
              <a:effectLst/>
            </c:spPr>
            <c:txPr>
              <a:bodyPr wrap="square" lIns="38100" tIns="19050" rIns="38100" bIns="19050" anchor="ctr">
                <a:spAutoFit/>
              </a:bodyPr>
              <a:lstStyle/>
              <a:p>
                <a:pPr>
                  <a:defRPr sz="1600" b="1"/>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Resolución!$F$22:$G$22</c:f>
              <c:strCache>
                <c:ptCount val="2"/>
                <c:pt idx="0">
                  <c:v>1er sem 2018</c:v>
                </c:pt>
                <c:pt idx="1">
                  <c:v>1er sem 2019</c:v>
                </c:pt>
              </c:strCache>
            </c:strRef>
          </c:cat>
          <c:val>
            <c:numRef>
              <c:f>Resolución!$F$24:$G$24</c:f>
              <c:numCache>
                <c:formatCode>0.0%</c:formatCode>
                <c:ptCount val="2"/>
                <c:pt idx="0">
                  <c:v>0.14490030505327381</c:v>
                </c:pt>
                <c:pt idx="1">
                  <c:v>0.14252623811085602</c:v>
                </c:pt>
              </c:numCache>
            </c:numRef>
          </c:val>
          <c:extLst>
            <c:ext xmlns:c16="http://schemas.microsoft.com/office/drawing/2014/chart" uri="{C3380CC4-5D6E-409C-BE32-E72D297353CC}">
              <c16:uniqueId val="{00000005-7681-AE44-973A-9992F05468E6}"/>
            </c:ext>
          </c:extLst>
        </c:ser>
        <c:ser>
          <c:idx val="2"/>
          <c:order val="2"/>
          <c:tx>
            <c:strRef>
              <c:f>Resolución!$C$25</c:f>
              <c:strCache>
                <c:ptCount val="1"/>
                <c:pt idx="0">
                  <c:v>Reclamo No se Acoge</c:v>
                </c:pt>
              </c:strCache>
            </c:strRef>
          </c:tx>
          <c:spPr>
            <a:solidFill>
              <a:schemeClr val="accent2"/>
            </a:solidFill>
          </c:spPr>
          <c:invertIfNegative val="0"/>
          <c:dLbls>
            <c:dLbl>
              <c:idx val="0"/>
              <c:layout>
                <c:manualLayout>
                  <c:x val="-3.7140204271123491E-3"/>
                  <c:y val="1.6933234908136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81-AE44-973A-9992F05468E6}"/>
                </c:ext>
              </c:extLst>
            </c:dLbl>
            <c:dLbl>
              <c:idx val="1"/>
              <c:layout>
                <c:manualLayout>
                  <c:x val="0"/>
                  <c:y val="2.04751749781277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81-AE44-973A-9992F05468E6}"/>
                </c:ext>
              </c:extLst>
            </c:dLbl>
            <c:spPr>
              <a:noFill/>
              <a:ln>
                <a:noFill/>
              </a:ln>
              <a:effectLst/>
            </c:spPr>
            <c:txPr>
              <a:bodyPr wrap="square" lIns="38100" tIns="19050" rIns="38100" bIns="19050" anchor="ctr">
                <a:spAutoFit/>
              </a:bodyPr>
              <a:lstStyle/>
              <a:p>
                <a:pPr>
                  <a:defRPr sz="1600" b="1"/>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Resolución!$F$22:$G$22</c:f>
              <c:strCache>
                <c:ptCount val="2"/>
                <c:pt idx="0">
                  <c:v>1er sem 2018</c:v>
                </c:pt>
                <c:pt idx="1">
                  <c:v>1er sem 2019</c:v>
                </c:pt>
              </c:strCache>
            </c:strRef>
          </c:cat>
          <c:val>
            <c:numRef>
              <c:f>Resolución!$F$25:$G$25</c:f>
              <c:numCache>
                <c:formatCode>0.0%</c:formatCode>
                <c:ptCount val="2"/>
                <c:pt idx="0">
                  <c:v>0.32116804456430437</c:v>
                </c:pt>
                <c:pt idx="1">
                  <c:v>0.25491964578550347</c:v>
                </c:pt>
              </c:numCache>
            </c:numRef>
          </c:val>
          <c:extLst>
            <c:ext xmlns:c16="http://schemas.microsoft.com/office/drawing/2014/chart" uri="{C3380CC4-5D6E-409C-BE32-E72D297353CC}">
              <c16:uniqueId val="{00000008-7681-AE44-973A-9992F05468E6}"/>
            </c:ext>
          </c:extLst>
        </c:ser>
        <c:ser>
          <c:idx val="3"/>
          <c:order val="3"/>
          <c:tx>
            <c:strRef>
              <c:f>Resolución!$C$26</c:f>
              <c:strCache>
                <c:ptCount val="1"/>
                <c:pt idx="0">
                  <c:v>Proveedor No Responde(*)</c:v>
                </c:pt>
              </c:strCache>
            </c:strRef>
          </c:tx>
          <c:invertIfNegative val="0"/>
          <c:dLbls>
            <c:dLbl>
              <c:idx val="0"/>
              <c:layout>
                <c:manualLayout>
                  <c:x val="0.11933441318149579"/>
                  <c:y val="3.0344338479522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81-AE44-973A-9992F05468E6}"/>
                </c:ext>
              </c:extLst>
            </c:dLbl>
            <c:dLbl>
              <c:idx val="1"/>
              <c:layout>
                <c:manualLayout>
                  <c:x val="0.12469775759414718"/>
                  <c:y val="4.26455354554828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81-AE44-973A-9992F05468E6}"/>
                </c:ext>
              </c:extLst>
            </c:dLbl>
            <c:spPr>
              <a:noFill/>
              <a:ln>
                <a:noFill/>
              </a:ln>
              <a:effectLst/>
            </c:spPr>
            <c:txPr>
              <a:bodyPr wrap="square" lIns="38100" tIns="19050" rIns="38100" bIns="19050" anchor="ctr">
                <a:spAutoFit/>
              </a:bodyPr>
              <a:lstStyle/>
              <a:p>
                <a:pPr>
                  <a:defRPr sz="1600" b="1"/>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Resolución!$F$22:$G$22</c:f>
              <c:strCache>
                <c:ptCount val="2"/>
                <c:pt idx="0">
                  <c:v>1er sem 2018</c:v>
                </c:pt>
                <c:pt idx="1">
                  <c:v>1er sem 2019</c:v>
                </c:pt>
              </c:strCache>
            </c:strRef>
          </c:cat>
          <c:val>
            <c:numRef>
              <c:f>Resolución!$F$26:$G$26</c:f>
              <c:numCache>
                <c:formatCode>0.0%</c:formatCode>
                <c:ptCount val="2"/>
                <c:pt idx="0">
                  <c:v>2.0336884919757727E-3</c:v>
                </c:pt>
                <c:pt idx="1">
                  <c:v>5.9445719908166614E-3</c:v>
                </c:pt>
              </c:numCache>
            </c:numRef>
          </c:val>
          <c:extLst>
            <c:ext xmlns:c16="http://schemas.microsoft.com/office/drawing/2014/chart" uri="{C3380CC4-5D6E-409C-BE32-E72D297353CC}">
              <c16:uniqueId val="{0000000B-7681-AE44-973A-9992F05468E6}"/>
            </c:ext>
          </c:extLst>
        </c:ser>
        <c:ser>
          <c:idx val="4"/>
          <c:order val="4"/>
          <c:tx>
            <c:strRef>
              <c:f>Resolución!$C$27</c:f>
              <c:strCache>
                <c:ptCount val="1"/>
                <c:pt idx="0">
                  <c:v>Otros</c:v>
                </c:pt>
              </c:strCache>
            </c:strRef>
          </c:tx>
          <c:invertIfNegative val="0"/>
          <c:dLbls>
            <c:spPr>
              <a:noFill/>
              <a:ln>
                <a:noFill/>
              </a:ln>
              <a:effectLst/>
            </c:spPr>
            <c:txPr>
              <a:bodyPr wrap="square" lIns="38100" tIns="19050" rIns="38100" bIns="19050" anchor="ctr">
                <a:spAutoFit/>
              </a:bodyPr>
              <a:lstStyle/>
              <a:p>
                <a:pPr>
                  <a:defRPr sz="1600" b="1"/>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Resolución!$F$22:$G$22</c:f>
              <c:strCache>
                <c:ptCount val="2"/>
                <c:pt idx="0">
                  <c:v>1er sem 2018</c:v>
                </c:pt>
                <c:pt idx="1">
                  <c:v>1er sem 2019</c:v>
                </c:pt>
              </c:strCache>
            </c:strRef>
          </c:cat>
          <c:val>
            <c:numRef>
              <c:f>Resolución!$F$27:$G$27</c:f>
              <c:numCache>
                <c:formatCode>0.0%</c:formatCode>
                <c:ptCount val="2"/>
                <c:pt idx="0">
                  <c:v>8.598965471506256E-3</c:v>
                </c:pt>
                <c:pt idx="1">
                  <c:v>1.1007707445063955E-2</c:v>
                </c:pt>
              </c:numCache>
            </c:numRef>
          </c:val>
          <c:extLst>
            <c:ext xmlns:c16="http://schemas.microsoft.com/office/drawing/2014/chart" uri="{C3380CC4-5D6E-409C-BE32-E72D297353CC}">
              <c16:uniqueId val="{0000000C-7681-AE44-973A-9992F05468E6}"/>
            </c:ext>
          </c:extLst>
        </c:ser>
        <c:dLbls>
          <c:dLblPos val="inBase"/>
          <c:showLegendKey val="0"/>
          <c:showVal val="1"/>
          <c:showCatName val="0"/>
          <c:showSerName val="0"/>
          <c:showPercent val="0"/>
          <c:showBubbleSize val="0"/>
        </c:dLbls>
        <c:gapWidth val="150"/>
        <c:overlap val="100"/>
        <c:axId val="64109568"/>
        <c:axId val="65211776"/>
      </c:barChart>
      <c:catAx>
        <c:axId val="64109568"/>
        <c:scaling>
          <c:orientation val="minMax"/>
        </c:scaling>
        <c:delete val="0"/>
        <c:axPos val="b"/>
        <c:numFmt formatCode="General" sourceLinked="0"/>
        <c:majorTickMark val="out"/>
        <c:minorTickMark val="none"/>
        <c:tickLblPos val="nextTo"/>
        <c:crossAx val="65211776"/>
        <c:crosses val="autoZero"/>
        <c:auto val="1"/>
        <c:lblAlgn val="ctr"/>
        <c:lblOffset val="100"/>
        <c:noMultiLvlLbl val="0"/>
      </c:catAx>
      <c:valAx>
        <c:axId val="65211776"/>
        <c:scaling>
          <c:orientation val="minMax"/>
          <c:max val="1"/>
        </c:scaling>
        <c:delete val="0"/>
        <c:axPos val="l"/>
        <c:numFmt formatCode="0.0%" sourceLinked="1"/>
        <c:majorTickMark val="out"/>
        <c:minorTickMark val="none"/>
        <c:tickLblPos val="nextTo"/>
        <c:crossAx val="64109568"/>
        <c:crosses val="autoZero"/>
        <c:crossBetween val="between"/>
      </c:valAx>
    </c:plotArea>
    <c:legend>
      <c:legendPos val="t"/>
      <c:overlay val="0"/>
    </c:legend>
    <c:plotVisOnly val="1"/>
    <c:dispBlanksAs val="gap"/>
    <c:showDLblsOverMax val="0"/>
  </c:chart>
  <c:spPr>
    <a:noFill/>
  </c:spPr>
  <c:txPr>
    <a:bodyPr/>
    <a:lstStyle/>
    <a:p>
      <a:pPr>
        <a:defRPr sz="1200">
          <a:latin typeface="+mn-lt"/>
          <a:cs typeface="Arial" panose="020B0604020202020204" pitchFamily="34" charset="0"/>
        </a:defRPr>
      </a:pPr>
      <a:endParaRPr lang="es-C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Adicional!$J$1</c:f>
              <c:strCache>
                <c:ptCount val="1"/>
                <c:pt idx="0">
                  <c:v>PROVEEDOR ACOGE</c:v>
                </c:pt>
              </c:strCache>
            </c:strRef>
          </c:tx>
          <c:spPr>
            <a:solidFill>
              <a:schemeClr val="accent1"/>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mn-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Adicional!$H$2:$I$15</c:f>
              <c:multiLvlStrCache>
                <c:ptCount val="14"/>
                <c:lvl>
                  <c:pt idx="0">
                    <c:v>1er Sem 2018</c:v>
                  </c:pt>
                  <c:pt idx="1">
                    <c:v>1er Sem 2019</c:v>
                  </c:pt>
                  <c:pt idx="2">
                    <c:v>1er Sem 2018</c:v>
                  </c:pt>
                  <c:pt idx="3">
                    <c:v>1er Sem 2019</c:v>
                  </c:pt>
                  <c:pt idx="4">
                    <c:v>1er Sem 2018</c:v>
                  </c:pt>
                  <c:pt idx="5">
                    <c:v>1er Sem 2019</c:v>
                  </c:pt>
                  <c:pt idx="6">
                    <c:v>1er Sem 2018</c:v>
                  </c:pt>
                  <c:pt idx="7">
                    <c:v>1er Sem 2019</c:v>
                  </c:pt>
                  <c:pt idx="8">
                    <c:v>1er Sem 2018</c:v>
                  </c:pt>
                  <c:pt idx="9">
                    <c:v>1er Sem 2019</c:v>
                  </c:pt>
                  <c:pt idx="10">
                    <c:v>1er Sem 2018</c:v>
                  </c:pt>
                  <c:pt idx="11">
                    <c:v>1er Sem 2019</c:v>
                  </c:pt>
                  <c:pt idx="12">
                    <c:v>1er Sem 2018</c:v>
                  </c:pt>
                  <c:pt idx="13">
                    <c:v>1er Sem 2019</c:v>
                  </c:pt>
                </c:lvl>
                <c:lvl>
                  <c:pt idx="0">
                    <c:v>INTERNET FIJA</c:v>
                  </c:pt>
                  <c:pt idx="2">
                    <c:v>INTERNET MOVIL</c:v>
                  </c:pt>
                  <c:pt idx="4">
                    <c:v>MULTISERVICIO FIJO</c:v>
                  </c:pt>
                  <c:pt idx="6">
                    <c:v>MULTISERVICIO MOVIL</c:v>
                  </c:pt>
                  <c:pt idx="8">
                    <c:v>TELEFONIA FIJA</c:v>
                  </c:pt>
                  <c:pt idx="10">
                    <c:v>TELEFONIA MOVIL</c:v>
                  </c:pt>
                  <c:pt idx="12">
                    <c:v>TELEVISION DE PAGO </c:v>
                  </c:pt>
                </c:lvl>
              </c:multiLvlStrCache>
            </c:multiLvlStrRef>
          </c:cat>
          <c:val>
            <c:numRef>
              <c:f>Adicional!$J$2:$J$15</c:f>
              <c:numCache>
                <c:formatCode>0.0%</c:formatCode>
                <c:ptCount val="14"/>
                <c:pt idx="0">
                  <c:v>0.45295613477431657</c:v>
                </c:pt>
                <c:pt idx="1">
                  <c:v>0.60403984504703934</c:v>
                </c:pt>
                <c:pt idx="2">
                  <c:v>0.51002227171492209</c:v>
                </c:pt>
                <c:pt idx="3">
                  <c:v>0.59569561875480403</c:v>
                </c:pt>
                <c:pt idx="4">
                  <c:v>0.55558183538315986</c:v>
                </c:pt>
                <c:pt idx="5">
                  <c:v>0.66140965732087231</c:v>
                </c:pt>
                <c:pt idx="6">
                  <c:v>0.66188870151770662</c:v>
                </c:pt>
                <c:pt idx="7">
                  <c:v>0.54622950819672134</c:v>
                </c:pt>
                <c:pt idx="8">
                  <c:v>0.54389224338132836</c:v>
                </c:pt>
                <c:pt idx="9">
                  <c:v>0.66584158415841588</c:v>
                </c:pt>
                <c:pt idx="10">
                  <c:v>0.63647189583994923</c:v>
                </c:pt>
                <c:pt idx="11">
                  <c:v>0.71656352384419364</c:v>
                </c:pt>
                <c:pt idx="12">
                  <c:v>0.63581488933601604</c:v>
                </c:pt>
                <c:pt idx="13">
                  <c:v>0.70847251746128148</c:v>
                </c:pt>
              </c:numCache>
            </c:numRef>
          </c:val>
          <c:extLst>
            <c:ext xmlns:c16="http://schemas.microsoft.com/office/drawing/2014/chart" uri="{C3380CC4-5D6E-409C-BE32-E72D297353CC}">
              <c16:uniqueId val="{00000000-1BEF-904D-9381-DD8771FDF245}"/>
            </c:ext>
          </c:extLst>
        </c:ser>
        <c:ser>
          <c:idx val="1"/>
          <c:order val="1"/>
          <c:tx>
            <c:strRef>
              <c:f>Adicional!$K$1</c:f>
              <c:strCache>
                <c:ptCount val="1"/>
                <c:pt idx="0">
                  <c:v>PROVEEDOR NO ACOGE</c:v>
                </c:pt>
              </c:strCache>
            </c:strRef>
          </c:tx>
          <c:spPr>
            <a:solidFill>
              <a:schemeClr val="accent2"/>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mn-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Adicional!$H$2:$I$15</c:f>
              <c:multiLvlStrCache>
                <c:ptCount val="14"/>
                <c:lvl>
                  <c:pt idx="0">
                    <c:v>1er Sem 2018</c:v>
                  </c:pt>
                  <c:pt idx="1">
                    <c:v>1er Sem 2019</c:v>
                  </c:pt>
                  <c:pt idx="2">
                    <c:v>1er Sem 2018</c:v>
                  </c:pt>
                  <c:pt idx="3">
                    <c:v>1er Sem 2019</c:v>
                  </c:pt>
                  <c:pt idx="4">
                    <c:v>1er Sem 2018</c:v>
                  </c:pt>
                  <c:pt idx="5">
                    <c:v>1er Sem 2019</c:v>
                  </c:pt>
                  <c:pt idx="6">
                    <c:v>1er Sem 2018</c:v>
                  </c:pt>
                  <c:pt idx="7">
                    <c:v>1er Sem 2019</c:v>
                  </c:pt>
                  <c:pt idx="8">
                    <c:v>1er Sem 2018</c:v>
                  </c:pt>
                  <c:pt idx="9">
                    <c:v>1er Sem 2019</c:v>
                  </c:pt>
                  <c:pt idx="10">
                    <c:v>1er Sem 2018</c:v>
                  </c:pt>
                  <c:pt idx="11">
                    <c:v>1er Sem 2019</c:v>
                  </c:pt>
                  <c:pt idx="12">
                    <c:v>1er Sem 2018</c:v>
                  </c:pt>
                  <c:pt idx="13">
                    <c:v>1er Sem 2019</c:v>
                  </c:pt>
                </c:lvl>
                <c:lvl>
                  <c:pt idx="0">
                    <c:v>INTERNET FIJA</c:v>
                  </c:pt>
                  <c:pt idx="2">
                    <c:v>INTERNET MOVIL</c:v>
                  </c:pt>
                  <c:pt idx="4">
                    <c:v>MULTISERVICIO FIJO</c:v>
                  </c:pt>
                  <c:pt idx="6">
                    <c:v>MULTISERVICIO MOVIL</c:v>
                  </c:pt>
                  <c:pt idx="8">
                    <c:v>TELEFONIA FIJA</c:v>
                  </c:pt>
                  <c:pt idx="10">
                    <c:v>TELEFONIA MOVIL</c:v>
                  </c:pt>
                  <c:pt idx="12">
                    <c:v>TELEVISION DE PAGO </c:v>
                  </c:pt>
                </c:lvl>
              </c:multiLvlStrCache>
            </c:multiLvlStrRef>
          </c:cat>
          <c:val>
            <c:numRef>
              <c:f>Adicional!$K$2:$K$15</c:f>
              <c:numCache>
                <c:formatCode>0.0%</c:formatCode>
                <c:ptCount val="14"/>
                <c:pt idx="0">
                  <c:v>0.54068658614113163</c:v>
                </c:pt>
                <c:pt idx="1">
                  <c:v>0.38101826231322633</c:v>
                </c:pt>
                <c:pt idx="2">
                  <c:v>0.48775055679287305</c:v>
                </c:pt>
                <c:pt idx="3">
                  <c:v>0.39815526518063027</c:v>
                </c:pt>
                <c:pt idx="4">
                  <c:v>0.44323557237464523</c:v>
                </c:pt>
                <c:pt idx="5">
                  <c:v>0.33216510903426794</c:v>
                </c:pt>
                <c:pt idx="6">
                  <c:v>0.33811129848229343</c:v>
                </c:pt>
                <c:pt idx="7">
                  <c:v>0.45049180327868854</c:v>
                </c:pt>
                <c:pt idx="8">
                  <c:v>0.45146307477937764</c:v>
                </c:pt>
                <c:pt idx="9">
                  <c:v>0.32343234323432341</c:v>
                </c:pt>
                <c:pt idx="10">
                  <c:v>0.36265481105112735</c:v>
                </c:pt>
                <c:pt idx="11">
                  <c:v>0.27739352020385877</c:v>
                </c:pt>
                <c:pt idx="12">
                  <c:v>0.34688128772635812</c:v>
                </c:pt>
                <c:pt idx="13">
                  <c:v>0.26692985119951412</c:v>
                </c:pt>
              </c:numCache>
            </c:numRef>
          </c:val>
          <c:extLst>
            <c:ext xmlns:c16="http://schemas.microsoft.com/office/drawing/2014/chart" uri="{C3380CC4-5D6E-409C-BE32-E72D297353CC}">
              <c16:uniqueId val="{00000001-1BEF-904D-9381-DD8771FDF245}"/>
            </c:ext>
          </c:extLst>
        </c:ser>
        <c:ser>
          <c:idx val="2"/>
          <c:order val="2"/>
          <c:tx>
            <c:strRef>
              <c:f>Adicional!$L$1</c:f>
              <c:strCache>
                <c:ptCount val="1"/>
                <c:pt idx="0">
                  <c:v>PROVEEDOR NO RESPONDE</c:v>
                </c:pt>
              </c:strCache>
            </c:strRef>
          </c:tx>
          <c:spPr>
            <a:solidFill>
              <a:schemeClr val="accent3"/>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mn-lt"/>
                    <a:ea typeface="+mn-ea"/>
                    <a:cs typeface="Arial" panose="020B060402020202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Adicional!$H$2:$I$15</c:f>
              <c:multiLvlStrCache>
                <c:ptCount val="14"/>
                <c:lvl>
                  <c:pt idx="0">
                    <c:v>1er Sem 2018</c:v>
                  </c:pt>
                  <c:pt idx="1">
                    <c:v>1er Sem 2019</c:v>
                  </c:pt>
                  <c:pt idx="2">
                    <c:v>1er Sem 2018</c:v>
                  </c:pt>
                  <c:pt idx="3">
                    <c:v>1er Sem 2019</c:v>
                  </c:pt>
                  <c:pt idx="4">
                    <c:v>1er Sem 2018</c:v>
                  </c:pt>
                  <c:pt idx="5">
                    <c:v>1er Sem 2019</c:v>
                  </c:pt>
                  <c:pt idx="6">
                    <c:v>1er Sem 2018</c:v>
                  </c:pt>
                  <c:pt idx="7">
                    <c:v>1er Sem 2019</c:v>
                  </c:pt>
                  <c:pt idx="8">
                    <c:v>1er Sem 2018</c:v>
                  </c:pt>
                  <c:pt idx="9">
                    <c:v>1er Sem 2019</c:v>
                  </c:pt>
                  <c:pt idx="10">
                    <c:v>1er Sem 2018</c:v>
                  </c:pt>
                  <c:pt idx="11">
                    <c:v>1er Sem 2019</c:v>
                  </c:pt>
                  <c:pt idx="12">
                    <c:v>1er Sem 2018</c:v>
                  </c:pt>
                  <c:pt idx="13">
                    <c:v>1er Sem 2019</c:v>
                  </c:pt>
                </c:lvl>
                <c:lvl>
                  <c:pt idx="0">
                    <c:v>INTERNET FIJA</c:v>
                  </c:pt>
                  <c:pt idx="2">
                    <c:v>INTERNET MOVIL</c:v>
                  </c:pt>
                  <c:pt idx="4">
                    <c:v>MULTISERVICIO FIJO</c:v>
                  </c:pt>
                  <c:pt idx="6">
                    <c:v>MULTISERVICIO MOVIL</c:v>
                  </c:pt>
                  <c:pt idx="8">
                    <c:v>TELEFONIA FIJA</c:v>
                  </c:pt>
                  <c:pt idx="10">
                    <c:v>TELEFONIA MOVIL</c:v>
                  </c:pt>
                  <c:pt idx="12">
                    <c:v>TELEVISION DE PAGO </c:v>
                  </c:pt>
                </c:lvl>
              </c:multiLvlStrCache>
            </c:multiLvlStrRef>
          </c:cat>
          <c:val>
            <c:numRef>
              <c:f>Adicional!$L$2:$L$15</c:f>
              <c:numCache>
                <c:formatCode>0.0%</c:formatCode>
                <c:ptCount val="14"/>
                <c:pt idx="0">
                  <c:v>6.3572790845518121E-3</c:v>
                </c:pt>
                <c:pt idx="1">
                  <c:v>1.4941892639734366E-2</c:v>
                </c:pt>
                <c:pt idx="2">
                  <c:v>2.2271714922048997E-3</c:v>
                </c:pt>
                <c:pt idx="3">
                  <c:v>6.1491160645657187E-3</c:v>
                </c:pt>
                <c:pt idx="4">
                  <c:v>1.1825922421948912E-3</c:v>
                </c:pt>
                <c:pt idx="5">
                  <c:v>6.4252336448598129E-3</c:v>
                </c:pt>
                <c:pt idx="6">
                  <c:v>0</c:v>
                </c:pt>
                <c:pt idx="7">
                  <c:v>3.2786885245901639E-3</c:v>
                </c:pt>
                <c:pt idx="8">
                  <c:v>4.6446818392940088E-3</c:v>
                </c:pt>
                <c:pt idx="9">
                  <c:v>1.0726072607260726E-2</c:v>
                </c:pt>
                <c:pt idx="10">
                  <c:v>8.7329310892346771E-4</c:v>
                </c:pt>
                <c:pt idx="11">
                  <c:v>6.042955951947579E-3</c:v>
                </c:pt>
                <c:pt idx="12">
                  <c:v>1.7303822937625755E-2</c:v>
                </c:pt>
                <c:pt idx="13">
                  <c:v>2.4597631339204371E-2</c:v>
                </c:pt>
              </c:numCache>
            </c:numRef>
          </c:val>
          <c:extLst>
            <c:ext xmlns:c16="http://schemas.microsoft.com/office/drawing/2014/chart" uri="{C3380CC4-5D6E-409C-BE32-E72D297353CC}">
              <c16:uniqueId val="{00000002-1BEF-904D-9381-DD8771FDF245}"/>
            </c:ext>
          </c:extLst>
        </c:ser>
        <c:dLbls>
          <c:showLegendKey val="0"/>
          <c:showVal val="0"/>
          <c:showCatName val="0"/>
          <c:showSerName val="0"/>
          <c:showPercent val="0"/>
          <c:showBubbleSize val="0"/>
        </c:dLbls>
        <c:gapWidth val="150"/>
        <c:overlap val="100"/>
        <c:axId val="98252288"/>
        <c:axId val="98831168"/>
      </c:barChart>
      <c:catAx>
        <c:axId val="982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CL"/>
          </a:p>
        </c:txPr>
        <c:crossAx val="98831168"/>
        <c:crosses val="autoZero"/>
        <c:auto val="1"/>
        <c:lblAlgn val="ctr"/>
        <c:lblOffset val="100"/>
        <c:noMultiLvlLbl val="0"/>
      </c:catAx>
      <c:valAx>
        <c:axId val="98831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CL"/>
          </a:p>
        </c:txPr>
        <c:crossAx val="982522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s-CL"/>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s-CL"/>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s-CL"/>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CL"/>
        </a:p>
      </c:txPr>
    </c:legend>
    <c:plotVisOnly val="1"/>
    <c:dispBlanksAs val="gap"/>
    <c:showDLblsOverMax val="0"/>
  </c:chart>
  <c:spPr>
    <a:noFill/>
    <a:ln>
      <a:noFill/>
    </a:ln>
    <a:effectLst/>
  </c:spPr>
  <c:txPr>
    <a:bodyPr/>
    <a:lstStyle/>
    <a:p>
      <a:pPr>
        <a:defRPr sz="1400">
          <a:latin typeface="+mn-lt"/>
          <a:cs typeface="Arial" panose="020B0604020202020204" pitchFamily="34" charset="0"/>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TM!$N$34</c:f>
              <c:strCache>
                <c:ptCount val="1"/>
                <c:pt idx="0">
                  <c:v>1er sem 2018</c:v>
                </c:pt>
              </c:strCache>
            </c:strRef>
          </c:tx>
          <c:spPr>
            <a:solidFill>
              <a:schemeClr val="bg1">
                <a:lumMod val="75000"/>
              </a:schemeClr>
            </a:solidFill>
          </c:spPr>
          <c:invertIfNegative val="0"/>
          <c:dLbls>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TM!$M$35:$M$40</c:f>
              <c:strCache>
                <c:ptCount val="6"/>
                <c:pt idx="0">
                  <c:v>WOM</c:v>
                </c:pt>
                <c:pt idx="1">
                  <c:v>CLARO</c:v>
                </c:pt>
                <c:pt idx="2">
                  <c:v>ENTEL</c:v>
                </c:pt>
                <c:pt idx="3">
                  <c:v>MOVISTAR</c:v>
                </c:pt>
                <c:pt idx="4">
                  <c:v>VTR</c:v>
                </c:pt>
                <c:pt idx="5">
                  <c:v>Total Global </c:v>
                </c:pt>
              </c:strCache>
            </c:strRef>
          </c:cat>
          <c:val>
            <c:numRef>
              <c:f>TM!$N$35:$N$40</c:f>
              <c:numCache>
                <c:formatCode>_(* #,##0.00_);_(* \(#,##0.00\);_(* "-"??_);_(@_)</c:formatCode>
                <c:ptCount val="6"/>
                <c:pt idx="0">
                  <c:v>1.3661837206188154</c:v>
                </c:pt>
                <c:pt idx="1">
                  <c:v>1.5185860011037469</c:v>
                </c:pt>
                <c:pt idx="2">
                  <c:v>1.7544658658016143</c:v>
                </c:pt>
                <c:pt idx="3">
                  <c:v>2.0687408963898029</c:v>
                </c:pt>
                <c:pt idx="4">
                  <c:v>2.5854192966294773</c:v>
                </c:pt>
                <c:pt idx="5">
                  <c:v>1.7240054892994199</c:v>
                </c:pt>
              </c:numCache>
            </c:numRef>
          </c:val>
          <c:extLst>
            <c:ext xmlns:c16="http://schemas.microsoft.com/office/drawing/2014/chart" uri="{C3380CC4-5D6E-409C-BE32-E72D297353CC}">
              <c16:uniqueId val="{00000000-FB55-694E-97E4-95E9B0612D7D}"/>
            </c:ext>
          </c:extLst>
        </c:ser>
        <c:ser>
          <c:idx val="1"/>
          <c:order val="1"/>
          <c:tx>
            <c:strRef>
              <c:f>TM!$O$34</c:f>
              <c:strCache>
                <c:ptCount val="1"/>
                <c:pt idx="0">
                  <c:v>1er sem 2019</c:v>
                </c:pt>
              </c:strCache>
            </c:strRef>
          </c:tx>
          <c:spPr>
            <a:solidFill>
              <a:srgbClr val="0070C0"/>
            </a:solidFill>
          </c:spPr>
          <c:invertIfNegative val="0"/>
          <c:dLbls>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TM!$M$35:$M$40</c:f>
              <c:strCache>
                <c:ptCount val="6"/>
                <c:pt idx="0">
                  <c:v>WOM</c:v>
                </c:pt>
                <c:pt idx="1">
                  <c:v>CLARO</c:v>
                </c:pt>
                <c:pt idx="2">
                  <c:v>ENTEL</c:v>
                </c:pt>
                <c:pt idx="3">
                  <c:v>MOVISTAR</c:v>
                </c:pt>
                <c:pt idx="4">
                  <c:v>VTR</c:v>
                </c:pt>
                <c:pt idx="5">
                  <c:v>Total Global </c:v>
                </c:pt>
              </c:strCache>
            </c:strRef>
          </c:cat>
          <c:val>
            <c:numRef>
              <c:f>TM!$O$35:$O$40</c:f>
              <c:numCache>
                <c:formatCode>_(* #,##0.00_);_(* \(#,##0.00\);_(* "-"??_);_(@_)</c:formatCode>
                <c:ptCount val="6"/>
                <c:pt idx="0">
                  <c:v>0.89212640267482757</c:v>
                </c:pt>
                <c:pt idx="1">
                  <c:v>1.072890195386683</c:v>
                </c:pt>
                <c:pt idx="2">
                  <c:v>1.727920938728472</c:v>
                </c:pt>
                <c:pt idx="3">
                  <c:v>2.3759223288449234</c:v>
                </c:pt>
                <c:pt idx="4">
                  <c:v>3.0595014444752566</c:v>
                </c:pt>
                <c:pt idx="5">
                  <c:v>1.5839002517352538</c:v>
                </c:pt>
              </c:numCache>
            </c:numRef>
          </c:val>
          <c:extLst>
            <c:ext xmlns:c16="http://schemas.microsoft.com/office/drawing/2014/chart" uri="{C3380CC4-5D6E-409C-BE32-E72D297353CC}">
              <c16:uniqueId val="{00000005-FB55-694E-97E4-95E9B0612D7D}"/>
            </c:ext>
          </c:extLst>
        </c:ser>
        <c:dLbls>
          <c:dLblPos val="outEnd"/>
          <c:showLegendKey val="0"/>
          <c:showVal val="1"/>
          <c:showCatName val="0"/>
          <c:showSerName val="0"/>
          <c:showPercent val="0"/>
          <c:showBubbleSize val="0"/>
        </c:dLbls>
        <c:gapWidth val="73"/>
        <c:axId val="232724736"/>
        <c:axId val="233186048"/>
      </c:barChart>
      <c:catAx>
        <c:axId val="232724736"/>
        <c:scaling>
          <c:orientation val="minMax"/>
        </c:scaling>
        <c:delete val="0"/>
        <c:axPos val="b"/>
        <c:numFmt formatCode="General" sourceLinked="0"/>
        <c:majorTickMark val="out"/>
        <c:minorTickMark val="none"/>
        <c:tickLblPos val="nextTo"/>
        <c:crossAx val="233186048"/>
        <c:crosses val="autoZero"/>
        <c:auto val="1"/>
        <c:lblAlgn val="ctr"/>
        <c:lblOffset val="100"/>
        <c:noMultiLvlLbl val="0"/>
      </c:catAx>
      <c:valAx>
        <c:axId val="233186048"/>
        <c:scaling>
          <c:orientation val="minMax"/>
        </c:scaling>
        <c:delete val="1"/>
        <c:axPos val="l"/>
        <c:numFmt formatCode="_(* #,##0.00_);_(* \(#,##0.00\);_(* &quot;-&quot;??_);_(@_)" sourceLinked="1"/>
        <c:majorTickMark val="out"/>
        <c:minorTickMark val="none"/>
        <c:tickLblPos val="nextTo"/>
        <c:crossAx val="232724736"/>
        <c:crosses val="autoZero"/>
        <c:crossBetween val="between"/>
      </c:valAx>
    </c:plotArea>
    <c:legend>
      <c:legendPos val="t"/>
      <c:layout>
        <c:manualLayout>
          <c:xMode val="edge"/>
          <c:yMode val="edge"/>
          <c:x val="0.335553707960418"/>
          <c:y val="0.12375436670676179"/>
          <c:w val="0.32889242105606364"/>
          <c:h val="6.9987075492714462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IM!$N$33</c:f>
              <c:strCache>
                <c:ptCount val="1"/>
                <c:pt idx="0">
                  <c:v>1er sem 2018</c:v>
                </c:pt>
              </c:strCache>
            </c:strRef>
          </c:tx>
          <c:spPr>
            <a:solidFill>
              <a:schemeClr val="bg1">
                <a:lumMod val="75000"/>
              </a:schemeClr>
            </a:solidFill>
          </c:spPr>
          <c:invertIfNegative val="0"/>
          <c:dLbls>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IM!$M$34:$M$40</c:f>
              <c:strCache>
                <c:ptCount val="7"/>
                <c:pt idx="0">
                  <c:v>VIRGIN</c:v>
                </c:pt>
                <c:pt idx="1">
                  <c:v>WOM</c:v>
                </c:pt>
                <c:pt idx="2">
                  <c:v>CLARO</c:v>
                </c:pt>
                <c:pt idx="3">
                  <c:v>ENTEL</c:v>
                </c:pt>
                <c:pt idx="4">
                  <c:v>VTR</c:v>
                </c:pt>
                <c:pt idx="5">
                  <c:v>MOVISTAR</c:v>
                </c:pt>
                <c:pt idx="6">
                  <c:v>Total Global </c:v>
                </c:pt>
              </c:strCache>
            </c:strRef>
          </c:cat>
          <c:val>
            <c:numRef>
              <c:f>IM!$N$34:$N$40</c:f>
              <c:numCache>
                <c:formatCode>_(* #,##0.00_);_(* \(#,##0.00\);_(* "-"??_);_(@_)</c:formatCode>
                <c:ptCount val="7"/>
                <c:pt idx="0">
                  <c:v>7.3111020128508286E-2</c:v>
                </c:pt>
                <c:pt idx="1">
                  <c:v>0.28632241041032497</c:v>
                </c:pt>
                <c:pt idx="2">
                  <c:v>0.27245492347201494</c:v>
                </c:pt>
                <c:pt idx="3">
                  <c:v>0.18903874444124757</c:v>
                </c:pt>
                <c:pt idx="4">
                  <c:v>0.18230471202196535</c:v>
                </c:pt>
                <c:pt idx="5">
                  <c:v>0.25930453831345562</c:v>
                </c:pt>
                <c:pt idx="6">
                  <c:v>0.24239242630205415</c:v>
                </c:pt>
              </c:numCache>
            </c:numRef>
          </c:val>
          <c:extLst>
            <c:ext xmlns:c16="http://schemas.microsoft.com/office/drawing/2014/chart" uri="{C3380CC4-5D6E-409C-BE32-E72D297353CC}">
              <c16:uniqueId val="{00000000-3281-4F42-8367-235BA1B9C1CB}"/>
            </c:ext>
          </c:extLst>
        </c:ser>
        <c:ser>
          <c:idx val="1"/>
          <c:order val="1"/>
          <c:tx>
            <c:strRef>
              <c:f>IM!$O$33</c:f>
              <c:strCache>
                <c:ptCount val="1"/>
                <c:pt idx="0">
                  <c:v>1er sem 2019</c:v>
                </c:pt>
              </c:strCache>
            </c:strRef>
          </c:tx>
          <c:spPr>
            <a:solidFill>
              <a:schemeClr val="accent6"/>
            </a:solidFill>
          </c:spPr>
          <c:invertIfNegative val="0"/>
          <c:dLbls>
            <c:dLbl>
              <c:idx val="0"/>
              <c:tx>
                <c:rich>
                  <a:bodyPr/>
                  <a:lstStyle/>
                  <a:p>
                    <a:r>
                      <a:rPr lang="en-US" dirty="0">
                        <a:solidFill>
                          <a:schemeClr val="accent1">
                            <a:lumMod val="75000"/>
                          </a:schemeClr>
                        </a:solidFill>
                      </a:rPr>
                      <a:t>0,02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81-4F42-8367-235BA1B9C1CB}"/>
                </c:ext>
              </c:extLst>
            </c:dLbl>
            <c:dLbl>
              <c:idx val="5"/>
              <c:tx>
                <c:rich>
                  <a:bodyPr/>
                  <a:lstStyle/>
                  <a:p>
                    <a:fld id="{827A0FB1-6703-9D48-B788-41781E872744}" type="VALUE">
                      <a:rPr lang="en-US">
                        <a:solidFill>
                          <a:srgbClr val="FF0000"/>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81-4F42-8367-235BA1B9C1CB}"/>
                </c:ext>
              </c:extLst>
            </c:dLbl>
            <c:dLbl>
              <c:idx val="6"/>
              <c:layout>
                <c:manualLayout>
                  <c:x val="1.1975284845369657E-3"/>
                  <c:y val="6.91757355904877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81-4F42-8367-235BA1B9C1CB}"/>
                </c:ext>
              </c:extLst>
            </c:dLbl>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IM!$M$34:$M$40</c:f>
              <c:strCache>
                <c:ptCount val="7"/>
                <c:pt idx="0">
                  <c:v>VIRGIN</c:v>
                </c:pt>
                <c:pt idx="1">
                  <c:v>WOM</c:v>
                </c:pt>
                <c:pt idx="2">
                  <c:v>CLARO</c:v>
                </c:pt>
                <c:pt idx="3">
                  <c:v>ENTEL</c:v>
                </c:pt>
                <c:pt idx="4">
                  <c:v>VTR</c:v>
                </c:pt>
                <c:pt idx="5">
                  <c:v>MOVISTAR</c:v>
                </c:pt>
                <c:pt idx="6">
                  <c:v>Total Global </c:v>
                </c:pt>
              </c:strCache>
            </c:strRef>
          </c:cat>
          <c:val>
            <c:numRef>
              <c:f>IM!$O$34:$O$40</c:f>
              <c:numCache>
                <c:formatCode>_(* #,##0.00_);_(* \(#,##0.00\);_(* "-"??_);_(@_)</c:formatCode>
                <c:ptCount val="7"/>
                <c:pt idx="0">
                  <c:v>1.7974005992533598E-2</c:v>
                </c:pt>
                <c:pt idx="1">
                  <c:v>0.15212520505589486</c:v>
                </c:pt>
                <c:pt idx="2">
                  <c:v>0.18632806199600443</c:v>
                </c:pt>
                <c:pt idx="3">
                  <c:v>0.19015443503147433</c:v>
                </c:pt>
                <c:pt idx="4">
                  <c:v>0.27336923582630518</c:v>
                </c:pt>
                <c:pt idx="5">
                  <c:v>0.36147124934866859</c:v>
                </c:pt>
                <c:pt idx="6">
                  <c:v>0.21590530351464488</c:v>
                </c:pt>
              </c:numCache>
            </c:numRef>
          </c:val>
          <c:extLst>
            <c:ext xmlns:c16="http://schemas.microsoft.com/office/drawing/2014/chart" uri="{C3380CC4-5D6E-409C-BE32-E72D297353CC}">
              <c16:uniqueId val="{00000004-3281-4F42-8367-235BA1B9C1CB}"/>
            </c:ext>
          </c:extLst>
        </c:ser>
        <c:dLbls>
          <c:dLblPos val="outEnd"/>
          <c:showLegendKey val="0"/>
          <c:showVal val="1"/>
          <c:showCatName val="0"/>
          <c:showSerName val="0"/>
          <c:showPercent val="0"/>
          <c:showBubbleSize val="0"/>
        </c:dLbls>
        <c:gapWidth val="70"/>
        <c:axId val="117539584"/>
        <c:axId val="117541120"/>
      </c:barChart>
      <c:catAx>
        <c:axId val="117539584"/>
        <c:scaling>
          <c:orientation val="minMax"/>
        </c:scaling>
        <c:delete val="0"/>
        <c:axPos val="b"/>
        <c:numFmt formatCode="General" sourceLinked="0"/>
        <c:majorTickMark val="out"/>
        <c:minorTickMark val="none"/>
        <c:tickLblPos val="nextTo"/>
        <c:crossAx val="117541120"/>
        <c:crosses val="autoZero"/>
        <c:auto val="1"/>
        <c:lblAlgn val="ctr"/>
        <c:lblOffset val="100"/>
        <c:noMultiLvlLbl val="0"/>
      </c:catAx>
      <c:valAx>
        <c:axId val="117541120"/>
        <c:scaling>
          <c:orientation val="minMax"/>
        </c:scaling>
        <c:delete val="1"/>
        <c:axPos val="l"/>
        <c:numFmt formatCode="_(* #,##0.00_);_(* \(#,##0.00\);_(* &quot;-&quot;??_);_(@_)" sourceLinked="1"/>
        <c:majorTickMark val="out"/>
        <c:minorTickMark val="none"/>
        <c:tickLblPos val="nextTo"/>
        <c:crossAx val="117539584"/>
        <c:crosses val="autoZero"/>
        <c:crossBetween val="between"/>
      </c:valAx>
    </c:plotArea>
    <c:legend>
      <c:legendPos val="t"/>
      <c:layout>
        <c:manualLayout>
          <c:xMode val="edge"/>
          <c:yMode val="edge"/>
          <c:x val="0.3402767835838702"/>
          <c:y val="0.10372227826497947"/>
          <c:w val="0.33198545322900469"/>
          <c:h val="6.0503257227298268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MM!$H$58</c:f>
              <c:strCache>
                <c:ptCount val="1"/>
                <c:pt idx="0">
                  <c:v>1er sem 2018</c:v>
                </c:pt>
              </c:strCache>
            </c:strRef>
          </c:tx>
          <c:spPr>
            <a:solidFill>
              <a:schemeClr val="bg1">
                <a:lumMod val="75000"/>
              </a:schemeClr>
            </a:solidFill>
          </c:spPr>
          <c:invertIfNegative val="0"/>
          <c:dLbls>
            <c:spPr>
              <a:noFill/>
              <a:ln>
                <a:noFill/>
              </a:ln>
              <a:effectLst/>
            </c:spPr>
            <c:txPr>
              <a:bodyPr/>
              <a:lstStyle/>
              <a:p>
                <a:pPr>
                  <a:defRPr sz="16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MM!$G$59:$G$64</c:f>
              <c:strCache>
                <c:ptCount val="6"/>
                <c:pt idx="0">
                  <c:v>WOM</c:v>
                </c:pt>
                <c:pt idx="1">
                  <c:v>CLARO</c:v>
                </c:pt>
                <c:pt idx="2">
                  <c:v>MOVISTAR</c:v>
                </c:pt>
                <c:pt idx="3">
                  <c:v>ENTEL</c:v>
                </c:pt>
                <c:pt idx="4">
                  <c:v>VTR</c:v>
                </c:pt>
                <c:pt idx="5">
                  <c:v>Total Global</c:v>
                </c:pt>
              </c:strCache>
            </c:strRef>
          </c:cat>
          <c:val>
            <c:numRef>
              <c:f>MM!$H$59:$H$64</c:f>
              <c:numCache>
                <c:formatCode>_(* #,##0.00_);_(* \(#,##0.00\);_(* "-"??_);_(@_)</c:formatCode>
                <c:ptCount val="6"/>
                <c:pt idx="0">
                  <c:v>0.26966582678280354</c:v>
                </c:pt>
                <c:pt idx="1">
                  <c:v>0.32564996863036938</c:v>
                </c:pt>
                <c:pt idx="2">
                  <c:v>0.34493303798072827</c:v>
                </c:pt>
                <c:pt idx="3">
                  <c:v>0.41507042259957161</c:v>
                </c:pt>
                <c:pt idx="4">
                  <c:v>0.51556748437186062</c:v>
                </c:pt>
                <c:pt idx="5">
                  <c:v>0.40289653590577268</c:v>
                </c:pt>
              </c:numCache>
            </c:numRef>
          </c:val>
          <c:extLst>
            <c:ext xmlns:c16="http://schemas.microsoft.com/office/drawing/2014/chart" uri="{C3380CC4-5D6E-409C-BE32-E72D297353CC}">
              <c16:uniqueId val="{00000000-7050-B146-87B2-AD14405C62C5}"/>
            </c:ext>
          </c:extLst>
        </c:ser>
        <c:ser>
          <c:idx val="1"/>
          <c:order val="1"/>
          <c:tx>
            <c:strRef>
              <c:f>MM!$I$58</c:f>
              <c:strCache>
                <c:ptCount val="1"/>
                <c:pt idx="0">
                  <c:v>1er sem 2019</c:v>
                </c:pt>
              </c:strCache>
            </c:strRef>
          </c:tx>
          <c:spPr>
            <a:solidFill>
              <a:srgbClr val="00B050"/>
            </a:solidFill>
          </c:spPr>
          <c:invertIfNegative val="0"/>
          <c:dLbls>
            <c:dLbl>
              <c:idx val="0"/>
              <c:tx>
                <c:rich>
                  <a:bodyPr/>
                  <a:lstStyle/>
                  <a:p>
                    <a:fld id="{ADBB2A96-0213-9541-8B72-3181F27D2D9E}" type="VALUE">
                      <a:rPr lang="en-US">
                        <a:solidFill>
                          <a:schemeClr val="accent1">
                            <a:lumMod val="75000"/>
                          </a:schemeClr>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50-B146-87B2-AD14405C62C5}"/>
                </c:ext>
              </c:extLst>
            </c:dLbl>
            <c:dLbl>
              <c:idx val="4"/>
              <c:tx>
                <c:rich>
                  <a:bodyPr/>
                  <a:lstStyle/>
                  <a:p>
                    <a:fld id="{ED85C750-3C4F-0D49-BE2B-DA2A8D068C87}" type="VALUE">
                      <a:rPr lang="en-US">
                        <a:solidFill>
                          <a:srgbClr val="FF0000"/>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50-B146-87B2-AD14405C62C5}"/>
                </c:ext>
              </c:extLst>
            </c:dLbl>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MM!$G$59:$G$64</c:f>
              <c:strCache>
                <c:ptCount val="6"/>
                <c:pt idx="0">
                  <c:v>WOM</c:v>
                </c:pt>
                <c:pt idx="1">
                  <c:v>CLARO</c:v>
                </c:pt>
                <c:pt idx="2">
                  <c:v>MOVISTAR</c:v>
                </c:pt>
                <c:pt idx="3">
                  <c:v>ENTEL</c:v>
                </c:pt>
                <c:pt idx="4">
                  <c:v>VTR</c:v>
                </c:pt>
                <c:pt idx="5">
                  <c:v>Total Global</c:v>
                </c:pt>
              </c:strCache>
            </c:strRef>
          </c:cat>
          <c:val>
            <c:numRef>
              <c:f>MM!$I$59:$I$64</c:f>
              <c:numCache>
                <c:formatCode>_(* #,##0.00_);_(* \(#,##0.00\);_(* "-"??_);_(@_)</c:formatCode>
                <c:ptCount val="6"/>
                <c:pt idx="0">
                  <c:v>0.24675836669729276</c:v>
                </c:pt>
                <c:pt idx="1">
                  <c:v>0.26086300594161405</c:v>
                </c:pt>
                <c:pt idx="2">
                  <c:v>0.62960646227842576</c:v>
                </c:pt>
                <c:pt idx="3">
                  <c:v>0.6545555999276309</c:v>
                </c:pt>
                <c:pt idx="4">
                  <c:v>0.77463972743096909</c:v>
                </c:pt>
                <c:pt idx="5">
                  <c:v>0.57599453138415158</c:v>
                </c:pt>
              </c:numCache>
            </c:numRef>
          </c:val>
          <c:extLst>
            <c:ext xmlns:c16="http://schemas.microsoft.com/office/drawing/2014/chart" uri="{C3380CC4-5D6E-409C-BE32-E72D297353CC}">
              <c16:uniqueId val="{00000005-7050-B146-87B2-AD14405C62C5}"/>
            </c:ext>
          </c:extLst>
        </c:ser>
        <c:dLbls>
          <c:showLegendKey val="0"/>
          <c:showVal val="0"/>
          <c:showCatName val="0"/>
          <c:showSerName val="0"/>
          <c:showPercent val="0"/>
          <c:showBubbleSize val="0"/>
        </c:dLbls>
        <c:gapWidth val="72"/>
        <c:axId val="139845632"/>
        <c:axId val="139847168"/>
      </c:barChart>
      <c:catAx>
        <c:axId val="139845632"/>
        <c:scaling>
          <c:orientation val="minMax"/>
        </c:scaling>
        <c:delete val="0"/>
        <c:axPos val="b"/>
        <c:numFmt formatCode="General" sourceLinked="0"/>
        <c:majorTickMark val="out"/>
        <c:minorTickMark val="none"/>
        <c:tickLblPos val="nextTo"/>
        <c:crossAx val="139847168"/>
        <c:crosses val="autoZero"/>
        <c:auto val="1"/>
        <c:lblAlgn val="ctr"/>
        <c:lblOffset val="100"/>
        <c:noMultiLvlLbl val="0"/>
      </c:catAx>
      <c:valAx>
        <c:axId val="139847168"/>
        <c:scaling>
          <c:orientation val="minMax"/>
        </c:scaling>
        <c:delete val="1"/>
        <c:axPos val="l"/>
        <c:numFmt formatCode="_(* #,##0.00_);_(* \(#,##0.00\);_(* &quot;-&quot;??_);_(@_)" sourceLinked="1"/>
        <c:majorTickMark val="out"/>
        <c:minorTickMark val="none"/>
        <c:tickLblPos val="nextTo"/>
        <c:crossAx val="139845632"/>
        <c:crosses val="autoZero"/>
        <c:crossBetween val="between"/>
      </c:valAx>
    </c:plotArea>
    <c:legend>
      <c:legendPos val="t"/>
      <c:layout>
        <c:manualLayout>
          <c:xMode val="edge"/>
          <c:yMode val="edge"/>
          <c:x val="0.32460410286609043"/>
          <c:y val="0.11894479022120952"/>
          <c:w val="0.32889236743901024"/>
          <c:h val="6.1272024223544316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TL!$B$75</c:f>
              <c:strCache>
                <c:ptCount val="1"/>
                <c:pt idx="0">
                  <c:v>1er sem 2018</c:v>
                </c:pt>
              </c:strCache>
            </c:strRef>
          </c:tx>
          <c:spPr>
            <a:solidFill>
              <a:schemeClr val="bg1">
                <a:lumMod val="75000"/>
              </a:schemeClr>
            </a:solidFill>
          </c:spPr>
          <c:invertIfNegative val="0"/>
          <c:dLbls>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TL!$A$76:$A$82</c:f>
              <c:strCache>
                <c:ptCount val="7"/>
                <c:pt idx="0">
                  <c:v>GTD</c:v>
                </c:pt>
                <c:pt idx="1">
                  <c:v>TELSUR/TELCOY</c:v>
                </c:pt>
                <c:pt idx="2">
                  <c:v>VTR</c:v>
                </c:pt>
                <c:pt idx="3">
                  <c:v>CLARO</c:v>
                </c:pt>
                <c:pt idx="4">
                  <c:v>ENTEL</c:v>
                </c:pt>
                <c:pt idx="5">
                  <c:v>MOVISTAR</c:v>
                </c:pt>
                <c:pt idx="6">
                  <c:v>Tasa Global</c:v>
                </c:pt>
              </c:strCache>
            </c:strRef>
          </c:cat>
          <c:val>
            <c:numRef>
              <c:f>TL!$B$76:$B$82</c:f>
              <c:numCache>
                <c:formatCode>_(* #,##0.00_);_(* \(#,##0.00\);_(* "-"??_);_(@_)</c:formatCode>
                <c:ptCount val="7"/>
                <c:pt idx="0">
                  <c:v>1.2267210512999409</c:v>
                </c:pt>
                <c:pt idx="1">
                  <c:v>0.57216768327571199</c:v>
                </c:pt>
                <c:pt idx="2">
                  <c:v>2.2311574811723229</c:v>
                </c:pt>
                <c:pt idx="3">
                  <c:v>5.1717512912623089</c:v>
                </c:pt>
                <c:pt idx="4">
                  <c:v>3.575980308345712</c:v>
                </c:pt>
                <c:pt idx="5">
                  <c:v>5.5774482678991646</c:v>
                </c:pt>
                <c:pt idx="6">
                  <c:v>3.8081639431165937</c:v>
                </c:pt>
              </c:numCache>
            </c:numRef>
          </c:val>
          <c:extLst>
            <c:ext xmlns:c16="http://schemas.microsoft.com/office/drawing/2014/chart" uri="{C3380CC4-5D6E-409C-BE32-E72D297353CC}">
              <c16:uniqueId val="{00000000-1C07-F94D-85DE-C36364134200}"/>
            </c:ext>
          </c:extLst>
        </c:ser>
        <c:ser>
          <c:idx val="1"/>
          <c:order val="1"/>
          <c:tx>
            <c:strRef>
              <c:f>TL!$C$75</c:f>
              <c:strCache>
                <c:ptCount val="1"/>
                <c:pt idx="0">
                  <c:v>1er sem 2019</c:v>
                </c:pt>
              </c:strCache>
            </c:strRef>
          </c:tx>
          <c:spPr>
            <a:solidFill>
              <a:schemeClr val="tx2"/>
            </a:solidFill>
          </c:spPr>
          <c:invertIfNegative val="0"/>
          <c:dLbls>
            <c:dLbl>
              <c:idx val="0"/>
              <c:tx>
                <c:rich>
                  <a:bodyPr/>
                  <a:lstStyle/>
                  <a:p>
                    <a:fld id="{C7B9861B-7AEF-2549-B90B-9DFC50ABEDDD}" type="VALUE">
                      <a:rPr lang="en-US">
                        <a:solidFill>
                          <a:schemeClr val="accent1">
                            <a:lumMod val="75000"/>
                          </a:schemeClr>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07-F94D-85DE-C36364134200}"/>
                </c:ext>
              </c:extLst>
            </c:dLbl>
            <c:dLbl>
              <c:idx val="5"/>
              <c:tx>
                <c:rich>
                  <a:bodyPr/>
                  <a:lstStyle/>
                  <a:p>
                    <a:fld id="{65FDD022-8153-4B15-9E30-DB3020DF6ED9}" type="VALUE">
                      <a:rPr lang="en-US">
                        <a:solidFill>
                          <a:srgbClr val="FF0000"/>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07-F94D-85DE-C36364134200}"/>
                </c:ext>
              </c:extLst>
            </c:dLbl>
            <c:spPr>
              <a:noFill/>
              <a:ln>
                <a:noFill/>
              </a:ln>
              <a:effectLst/>
            </c:spPr>
            <c:txPr>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TL!$A$76:$A$82</c:f>
              <c:strCache>
                <c:ptCount val="7"/>
                <c:pt idx="0">
                  <c:v>GTD</c:v>
                </c:pt>
                <c:pt idx="1">
                  <c:v>TELSUR/TELCOY</c:v>
                </c:pt>
                <c:pt idx="2">
                  <c:v>VTR</c:v>
                </c:pt>
                <c:pt idx="3">
                  <c:v>CLARO</c:v>
                </c:pt>
                <c:pt idx="4">
                  <c:v>ENTEL</c:v>
                </c:pt>
                <c:pt idx="5">
                  <c:v>MOVISTAR</c:v>
                </c:pt>
                <c:pt idx="6">
                  <c:v>Tasa Global</c:v>
                </c:pt>
              </c:strCache>
            </c:strRef>
          </c:cat>
          <c:val>
            <c:numRef>
              <c:f>TL!$C$76:$C$82</c:f>
              <c:numCache>
                <c:formatCode>_(* #,##0.00_);_(* \(#,##0.00\);_(* "-"??_);_(@_)</c:formatCode>
                <c:ptCount val="7"/>
                <c:pt idx="0">
                  <c:v>0.8382194542353133</c:v>
                </c:pt>
                <c:pt idx="1">
                  <c:v>0.99224685545298019</c:v>
                </c:pt>
                <c:pt idx="2">
                  <c:v>2.4907894936333252</c:v>
                </c:pt>
                <c:pt idx="3">
                  <c:v>3.5754016673002593</c:v>
                </c:pt>
                <c:pt idx="4">
                  <c:v>4.1729612869606383</c:v>
                </c:pt>
                <c:pt idx="5">
                  <c:v>6.5443671736779958</c:v>
                </c:pt>
                <c:pt idx="6">
                  <c:v>4.1787170120693551</c:v>
                </c:pt>
              </c:numCache>
            </c:numRef>
          </c:val>
          <c:extLst>
            <c:ext xmlns:c16="http://schemas.microsoft.com/office/drawing/2014/chart" uri="{C3380CC4-5D6E-409C-BE32-E72D297353CC}">
              <c16:uniqueId val="{00000004-1C07-F94D-85DE-C36364134200}"/>
            </c:ext>
          </c:extLst>
        </c:ser>
        <c:dLbls>
          <c:dLblPos val="outEnd"/>
          <c:showLegendKey val="0"/>
          <c:showVal val="1"/>
          <c:showCatName val="0"/>
          <c:showSerName val="0"/>
          <c:showPercent val="0"/>
          <c:showBubbleSize val="0"/>
        </c:dLbls>
        <c:gapWidth val="70"/>
        <c:axId val="137382528"/>
        <c:axId val="137384320"/>
      </c:barChart>
      <c:catAx>
        <c:axId val="137382528"/>
        <c:scaling>
          <c:orientation val="minMax"/>
        </c:scaling>
        <c:delete val="0"/>
        <c:axPos val="b"/>
        <c:numFmt formatCode="General" sourceLinked="0"/>
        <c:majorTickMark val="out"/>
        <c:minorTickMark val="none"/>
        <c:tickLblPos val="nextTo"/>
        <c:crossAx val="137384320"/>
        <c:crosses val="autoZero"/>
        <c:auto val="1"/>
        <c:lblAlgn val="ctr"/>
        <c:lblOffset val="100"/>
        <c:noMultiLvlLbl val="0"/>
      </c:catAx>
      <c:valAx>
        <c:axId val="137384320"/>
        <c:scaling>
          <c:orientation val="minMax"/>
        </c:scaling>
        <c:delete val="1"/>
        <c:axPos val="l"/>
        <c:numFmt formatCode="_(* #,##0.00_);_(* \(#,##0.00\);_(* &quot;-&quot;??_);_(@_)" sourceLinked="1"/>
        <c:majorTickMark val="out"/>
        <c:minorTickMark val="none"/>
        <c:tickLblPos val="nextTo"/>
        <c:crossAx val="137382528"/>
        <c:crosses val="autoZero"/>
        <c:crossBetween val="between"/>
      </c:valAx>
    </c:plotArea>
    <c:legend>
      <c:legendPos val="t"/>
      <c:layout>
        <c:manualLayout>
          <c:xMode val="edge"/>
          <c:yMode val="edge"/>
          <c:x val="0.335553707960418"/>
          <c:y val="0.11125156551206779"/>
          <c:w val="0.30043506263844677"/>
          <c:h val="5.6071049258377588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IF!$I$61</c:f>
              <c:strCache>
                <c:ptCount val="1"/>
                <c:pt idx="0">
                  <c:v>1er sem 2018</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IF!$H$62:$H$69</c:f>
              <c:strCache>
                <c:ptCount val="8"/>
                <c:pt idx="0">
                  <c:v>TELCOY/TELSUR</c:v>
                </c:pt>
                <c:pt idx="1">
                  <c:v>CLARO</c:v>
                </c:pt>
                <c:pt idx="2">
                  <c:v>GTD</c:v>
                </c:pt>
                <c:pt idx="3">
                  <c:v>VTR</c:v>
                </c:pt>
                <c:pt idx="4">
                  <c:v>MUNDO PACIFICO</c:v>
                </c:pt>
                <c:pt idx="5">
                  <c:v>ENTEL</c:v>
                </c:pt>
                <c:pt idx="6">
                  <c:v>MOVISTAR</c:v>
                </c:pt>
                <c:pt idx="7">
                  <c:v>Tasa Global</c:v>
                </c:pt>
              </c:strCache>
            </c:strRef>
          </c:cat>
          <c:val>
            <c:numRef>
              <c:f>IF!$I$62:$I$69</c:f>
              <c:numCache>
                <c:formatCode>_(* #,##0.00_);_(* \(#,##0.00\);_(* "-"??_);_(@_)</c:formatCode>
                <c:ptCount val="8"/>
                <c:pt idx="0">
                  <c:v>0.59286825099305429</c:v>
                </c:pt>
                <c:pt idx="1">
                  <c:v>2.7085467823246332</c:v>
                </c:pt>
                <c:pt idx="2">
                  <c:v>3.7456289847472637</c:v>
                </c:pt>
                <c:pt idx="3">
                  <c:v>2.3377922824801169</c:v>
                </c:pt>
                <c:pt idx="4">
                  <c:v>1.9304813688577409</c:v>
                </c:pt>
                <c:pt idx="5">
                  <c:v>6.0172078311308663</c:v>
                </c:pt>
                <c:pt idx="6">
                  <c:v>7.9713216824350335</c:v>
                </c:pt>
                <c:pt idx="7">
                  <c:v>3.9956849237472665</c:v>
                </c:pt>
              </c:numCache>
            </c:numRef>
          </c:val>
          <c:extLst>
            <c:ext xmlns:c16="http://schemas.microsoft.com/office/drawing/2014/chart" uri="{C3380CC4-5D6E-409C-BE32-E72D297353CC}">
              <c16:uniqueId val="{00000000-BEFB-4B49-A1FB-5F0A4142B40C}"/>
            </c:ext>
          </c:extLst>
        </c:ser>
        <c:ser>
          <c:idx val="1"/>
          <c:order val="1"/>
          <c:tx>
            <c:strRef>
              <c:f>IF!$J$61</c:f>
              <c:strCache>
                <c:ptCount val="1"/>
                <c:pt idx="0">
                  <c:v>1er sem 2019</c:v>
                </c:pt>
              </c:strCache>
            </c:strRef>
          </c:tx>
          <c:spPr>
            <a:solidFill>
              <a:schemeClr val="accent4">
                <a:lumMod val="75000"/>
              </a:schemeClr>
            </a:solidFill>
          </c:spPr>
          <c:invertIfNegative val="0"/>
          <c:dLbls>
            <c:dLbl>
              <c:idx val="0"/>
              <c:tx>
                <c:rich>
                  <a:bodyPr/>
                  <a:lstStyle/>
                  <a:p>
                    <a:fld id="{78B928D7-90BB-544A-B16D-36F38FCFD029}" type="VALUE">
                      <a:rPr lang="en-US">
                        <a:solidFill>
                          <a:schemeClr val="accent1">
                            <a:lumMod val="75000"/>
                          </a:schemeClr>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3D-6841-87E5-2834771638D0}"/>
                </c:ext>
              </c:extLst>
            </c:dLbl>
            <c:dLbl>
              <c:idx val="6"/>
              <c:tx>
                <c:rich>
                  <a:bodyPr/>
                  <a:lstStyle/>
                  <a:p>
                    <a:fld id="{AF37EB2B-3B00-0F40-8D49-97A535E7E70F}" type="VALUE">
                      <a:rPr lang="en-US">
                        <a:solidFill>
                          <a:srgbClr val="FF0000"/>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3D-6841-87E5-2834771638D0}"/>
                </c:ext>
              </c:extLst>
            </c:dLbl>
            <c:spPr>
              <a:noFill/>
              <a:ln>
                <a:noFill/>
              </a:ln>
              <a:effectLst/>
            </c:spPr>
            <c:txPr>
              <a:bodyPr wrap="square" lIns="38100" tIns="19050" rIns="38100" bIns="19050" anchor="ctr">
                <a:spAutoFit/>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IF!$H$62:$H$69</c:f>
              <c:strCache>
                <c:ptCount val="8"/>
                <c:pt idx="0">
                  <c:v>TELCOY/TELSUR</c:v>
                </c:pt>
                <c:pt idx="1">
                  <c:v>CLARO</c:v>
                </c:pt>
                <c:pt idx="2">
                  <c:v>GTD</c:v>
                </c:pt>
                <c:pt idx="3">
                  <c:v>VTR</c:v>
                </c:pt>
                <c:pt idx="4">
                  <c:v>MUNDO PACIFICO</c:v>
                </c:pt>
                <c:pt idx="5">
                  <c:v>ENTEL</c:v>
                </c:pt>
                <c:pt idx="6">
                  <c:v>MOVISTAR</c:v>
                </c:pt>
                <c:pt idx="7">
                  <c:v>Tasa Global</c:v>
                </c:pt>
              </c:strCache>
            </c:strRef>
          </c:cat>
          <c:val>
            <c:numRef>
              <c:f>IF!$J$62:$J$69</c:f>
              <c:numCache>
                <c:formatCode>_(* #,##0.00_);_(* \(#,##0.00\);_(* "-"??_);_(@_)</c:formatCode>
                <c:ptCount val="8"/>
                <c:pt idx="0">
                  <c:v>0.79874570001085943</c:v>
                </c:pt>
                <c:pt idx="1">
                  <c:v>1.9858823886785719</c:v>
                </c:pt>
                <c:pt idx="2">
                  <c:v>2.0028976987485789</c:v>
                </c:pt>
                <c:pt idx="3">
                  <c:v>3.0697376677155983</c:v>
                </c:pt>
                <c:pt idx="4">
                  <c:v>4.7854379570205055</c:v>
                </c:pt>
                <c:pt idx="5">
                  <c:v>6.9761249931205587</c:v>
                </c:pt>
                <c:pt idx="6">
                  <c:v>7.2312587856157684</c:v>
                </c:pt>
                <c:pt idx="7">
                  <c:v>4.0694469810367853</c:v>
                </c:pt>
              </c:numCache>
            </c:numRef>
          </c:val>
          <c:extLst>
            <c:ext xmlns:c16="http://schemas.microsoft.com/office/drawing/2014/chart" uri="{C3380CC4-5D6E-409C-BE32-E72D297353CC}">
              <c16:uniqueId val="{00000001-BEFB-4B49-A1FB-5F0A4142B40C}"/>
            </c:ext>
          </c:extLst>
        </c:ser>
        <c:dLbls>
          <c:dLblPos val="outEnd"/>
          <c:showLegendKey val="0"/>
          <c:showVal val="1"/>
          <c:showCatName val="0"/>
          <c:showSerName val="0"/>
          <c:showPercent val="0"/>
          <c:showBubbleSize val="0"/>
        </c:dLbls>
        <c:gapWidth val="72"/>
        <c:axId val="87888384"/>
        <c:axId val="205514432"/>
      </c:barChart>
      <c:catAx>
        <c:axId val="87888384"/>
        <c:scaling>
          <c:orientation val="minMax"/>
        </c:scaling>
        <c:delete val="0"/>
        <c:axPos val="b"/>
        <c:numFmt formatCode="General" sourceLinked="0"/>
        <c:majorTickMark val="out"/>
        <c:minorTickMark val="none"/>
        <c:tickLblPos val="nextTo"/>
        <c:crossAx val="205514432"/>
        <c:crosses val="autoZero"/>
        <c:auto val="1"/>
        <c:lblAlgn val="ctr"/>
        <c:lblOffset val="100"/>
        <c:noMultiLvlLbl val="0"/>
      </c:catAx>
      <c:valAx>
        <c:axId val="205514432"/>
        <c:scaling>
          <c:orientation val="minMax"/>
        </c:scaling>
        <c:delete val="1"/>
        <c:axPos val="l"/>
        <c:numFmt formatCode="_(* #,##0.00_);_(* \(#,##0.00\);_(* &quot;-&quot;??_);_(@_)" sourceLinked="1"/>
        <c:majorTickMark val="out"/>
        <c:minorTickMark val="none"/>
        <c:tickLblPos val="nextTo"/>
        <c:crossAx val="87888384"/>
        <c:crosses val="autoZero"/>
        <c:crossBetween val="between"/>
      </c:valAx>
    </c:plotArea>
    <c:legend>
      <c:legendPos val="t"/>
      <c:layout>
        <c:manualLayout>
          <c:xMode val="edge"/>
          <c:yMode val="edge"/>
          <c:x val="0.36010119235673455"/>
          <c:y val="0.10731707317073171"/>
          <c:w val="0.27979747659847004"/>
          <c:h val="5.8806222392932588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2304992774779555E-2"/>
          <c:y val="0.11373067828131031"/>
          <c:w val="0.91773246040874101"/>
          <c:h val="0.76584366298020679"/>
        </c:manualLayout>
      </c:layout>
      <c:barChart>
        <c:barDir val="col"/>
        <c:grouping val="clustered"/>
        <c:varyColors val="0"/>
        <c:ser>
          <c:idx val="0"/>
          <c:order val="0"/>
          <c:tx>
            <c:strRef>
              <c:f>TV!$I$64</c:f>
              <c:strCache>
                <c:ptCount val="1"/>
                <c:pt idx="0">
                  <c:v>1er sem 2018</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TV!$H$65:$H$73</c:f>
              <c:strCache>
                <c:ptCount val="9"/>
                <c:pt idx="0">
                  <c:v>TELSUR</c:v>
                </c:pt>
                <c:pt idx="1">
                  <c:v>GTD</c:v>
                </c:pt>
                <c:pt idx="2">
                  <c:v>VTR</c:v>
                </c:pt>
                <c:pt idx="3">
                  <c:v>CLARO</c:v>
                </c:pt>
                <c:pt idx="4">
                  <c:v>MOVISTAR</c:v>
                </c:pt>
                <c:pt idx="5">
                  <c:v>ENTEL</c:v>
                </c:pt>
                <c:pt idx="6">
                  <c:v>MUNDO PACIFICO</c:v>
                </c:pt>
                <c:pt idx="7">
                  <c:v>DIRECTV</c:v>
                </c:pt>
                <c:pt idx="8">
                  <c:v>Tasa Global</c:v>
                </c:pt>
              </c:strCache>
            </c:strRef>
          </c:cat>
          <c:val>
            <c:numRef>
              <c:f>TV!$I$65:$I$73</c:f>
              <c:numCache>
                <c:formatCode>0.00</c:formatCode>
                <c:ptCount val="9"/>
                <c:pt idx="0">
                  <c:v>0.30624342852642955</c:v>
                </c:pt>
                <c:pt idx="1">
                  <c:v>1.1231022125113586</c:v>
                </c:pt>
                <c:pt idx="2">
                  <c:v>1.3180374748016541</c:v>
                </c:pt>
                <c:pt idx="3">
                  <c:v>2.3685157132652077</c:v>
                </c:pt>
                <c:pt idx="4">
                  <c:v>2.0560015423704985</c:v>
                </c:pt>
                <c:pt idx="5">
                  <c:v>1.7255608924328478</c:v>
                </c:pt>
                <c:pt idx="6">
                  <c:v>1.1602239529722558</c:v>
                </c:pt>
                <c:pt idx="7">
                  <c:v>2.2403108400550855</c:v>
                </c:pt>
                <c:pt idx="8">
                  <c:v>1.7700421527098835</c:v>
                </c:pt>
              </c:numCache>
            </c:numRef>
          </c:val>
          <c:extLst>
            <c:ext xmlns:c16="http://schemas.microsoft.com/office/drawing/2014/chart" uri="{C3380CC4-5D6E-409C-BE32-E72D297353CC}">
              <c16:uniqueId val="{00000000-74BB-974A-A534-62E023009478}"/>
            </c:ext>
          </c:extLst>
        </c:ser>
        <c:ser>
          <c:idx val="1"/>
          <c:order val="1"/>
          <c:tx>
            <c:strRef>
              <c:f>TV!$J$64</c:f>
              <c:strCache>
                <c:ptCount val="1"/>
                <c:pt idx="0">
                  <c:v>1er sem 2019</c:v>
                </c:pt>
              </c:strCache>
            </c:strRef>
          </c:tx>
          <c:spPr>
            <a:solidFill>
              <a:schemeClr val="accent2">
                <a:lumMod val="75000"/>
              </a:schemeClr>
            </a:solidFill>
          </c:spPr>
          <c:invertIfNegative val="0"/>
          <c:dLbls>
            <c:dLbl>
              <c:idx val="0"/>
              <c:tx>
                <c:rich>
                  <a:bodyPr/>
                  <a:lstStyle/>
                  <a:p>
                    <a:fld id="{6AA421CF-D9DD-5E40-ABE0-450AC35981A7}" type="VALUE">
                      <a:rPr lang="en-US">
                        <a:solidFill>
                          <a:schemeClr val="accent1">
                            <a:lumMod val="75000"/>
                          </a:schemeClr>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C0-FF4F-846F-7D24DEDF38AC}"/>
                </c:ext>
              </c:extLst>
            </c:dLbl>
            <c:dLbl>
              <c:idx val="7"/>
              <c:tx>
                <c:rich>
                  <a:bodyPr/>
                  <a:lstStyle/>
                  <a:p>
                    <a:fld id="{90005373-ED16-C547-BD95-4640F7C1539B}" type="VALUE">
                      <a:rPr lang="en-US">
                        <a:solidFill>
                          <a:srgbClr val="FF0000"/>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C0-FF4F-846F-7D24DEDF38AC}"/>
                </c:ext>
              </c:extLst>
            </c:dLbl>
            <c:spPr>
              <a:noFill/>
              <a:ln>
                <a:noFill/>
              </a:ln>
              <a:effectLst/>
            </c:spPr>
            <c:txPr>
              <a:bodyPr wrap="square" lIns="38100" tIns="19050" rIns="38100" bIns="19050" anchor="ctr">
                <a:spAutoFit/>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TV!$H$65:$H$73</c:f>
              <c:strCache>
                <c:ptCount val="9"/>
                <c:pt idx="0">
                  <c:v>TELSUR</c:v>
                </c:pt>
                <c:pt idx="1">
                  <c:v>GTD</c:v>
                </c:pt>
                <c:pt idx="2">
                  <c:v>VTR</c:v>
                </c:pt>
                <c:pt idx="3">
                  <c:v>CLARO</c:v>
                </c:pt>
                <c:pt idx="4">
                  <c:v>MOVISTAR</c:v>
                </c:pt>
                <c:pt idx="5">
                  <c:v>ENTEL</c:v>
                </c:pt>
                <c:pt idx="6">
                  <c:v>MUNDO PACIFICO</c:v>
                </c:pt>
                <c:pt idx="7">
                  <c:v>DIRECTV</c:v>
                </c:pt>
                <c:pt idx="8">
                  <c:v>Tasa Global</c:v>
                </c:pt>
              </c:strCache>
            </c:strRef>
          </c:cat>
          <c:val>
            <c:numRef>
              <c:f>TV!$J$65:$J$73</c:f>
              <c:numCache>
                <c:formatCode>0.00</c:formatCode>
                <c:ptCount val="9"/>
                <c:pt idx="0">
                  <c:v>0.16952456834806787</c:v>
                </c:pt>
                <c:pt idx="1">
                  <c:v>0.26084053253203121</c:v>
                </c:pt>
                <c:pt idx="2">
                  <c:v>1.8046010082649493</c:v>
                </c:pt>
                <c:pt idx="3">
                  <c:v>1.903717924100452</c:v>
                </c:pt>
                <c:pt idx="4">
                  <c:v>2.0403493228978138</c:v>
                </c:pt>
                <c:pt idx="5">
                  <c:v>2.1831748550134122</c:v>
                </c:pt>
                <c:pt idx="6">
                  <c:v>2.2397398006631577</c:v>
                </c:pt>
                <c:pt idx="7">
                  <c:v>3.6196406710507505</c:v>
                </c:pt>
                <c:pt idx="8">
                  <c:v>2.2087337447536126</c:v>
                </c:pt>
              </c:numCache>
            </c:numRef>
          </c:val>
          <c:extLst>
            <c:ext xmlns:c16="http://schemas.microsoft.com/office/drawing/2014/chart" uri="{C3380CC4-5D6E-409C-BE32-E72D297353CC}">
              <c16:uniqueId val="{00000001-74BB-974A-A534-62E023009478}"/>
            </c:ext>
          </c:extLst>
        </c:ser>
        <c:dLbls>
          <c:dLblPos val="outEnd"/>
          <c:showLegendKey val="0"/>
          <c:showVal val="1"/>
          <c:showCatName val="0"/>
          <c:showSerName val="0"/>
          <c:showPercent val="0"/>
          <c:showBubbleSize val="0"/>
        </c:dLbls>
        <c:gapWidth val="73"/>
        <c:axId val="88642048"/>
        <c:axId val="205516736"/>
      </c:barChart>
      <c:catAx>
        <c:axId val="88642048"/>
        <c:scaling>
          <c:orientation val="minMax"/>
        </c:scaling>
        <c:delete val="0"/>
        <c:axPos val="b"/>
        <c:numFmt formatCode="General" sourceLinked="0"/>
        <c:majorTickMark val="out"/>
        <c:minorTickMark val="none"/>
        <c:tickLblPos val="nextTo"/>
        <c:crossAx val="205516736"/>
        <c:crosses val="autoZero"/>
        <c:auto val="1"/>
        <c:lblAlgn val="ctr"/>
        <c:lblOffset val="100"/>
        <c:noMultiLvlLbl val="0"/>
      </c:catAx>
      <c:valAx>
        <c:axId val="205516736"/>
        <c:scaling>
          <c:orientation val="minMax"/>
        </c:scaling>
        <c:delete val="1"/>
        <c:axPos val="l"/>
        <c:numFmt formatCode="0.00" sourceLinked="1"/>
        <c:majorTickMark val="out"/>
        <c:minorTickMark val="none"/>
        <c:tickLblPos val="nextTo"/>
        <c:crossAx val="88642048"/>
        <c:crosses val="autoZero"/>
        <c:crossBetween val="between"/>
      </c:valAx>
    </c:plotArea>
    <c:legend>
      <c:legendPos val="t"/>
      <c:layout>
        <c:manualLayout>
          <c:xMode val="edge"/>
          <c:yMode val="edge"/>
          <c:x val="0.3624952077619511"/>
          <c:y val="0.10343433027161947"/>
          <c:w val="0.29748134713497892"/>
          <c:h val="5.8449813606959215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MF!$I$69</c:f>
              <c:strCache>
                <c:ptCount val="1"/>
                <c:pt idx="0">
                  <c:v>1er sem 2018</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MF!$H$70:$H$77</c:f>
              <c:strCache>
                <c:ptCount val="8"/>
                <c:pt idx="0">
                  <c:v>TELCOY/TELSUR</c:v>
                </c:pt>
                <c:pt idx="1">
                  <c:v>GTD</c:v>
                </c:pt>
                <c:pt idx="2">
                  <c:v>ENTEL</c:v>
                </c:pt>
                <c:pt idx="3">
                  <c:v>MUNDO PACIFICO</c:v>
                </c:pt>
                <c:pt idx="4">
                  <c:v>CLARO</c:v>
                </c:pt>
                <c:pt idx="5">
                  <c:v>VTR</c:v>
                </c:pt>
                <c:pt idx="6">
                  <c:v>MOVISTAR</c:v>
                </c:pt>
                <c:pt idx="7">
                  <c:v>Tasa Global</c:v>
                </c:pt>
              </c:strCache>
            </c:strRef>
          </c:cat>
          <c:val>
            <c:numRef>
              <c:f>MF!$I$70:$I$77</c:f>
              <c:numCache>
                <c:formatCode>_(* #,##0.00_);_(* \(#,##0.00\);_(* "-"??_);_(@_)</c:formatCode>
                <c:ptCount val="8"/>
                <c:pt idx="0">
                  <c:v>1.5777957326693877</c:v>
                </c:pt>
                <c:pt idx="1">
                  <c:v>3.8335032853123154</c:v>
                </c:pt>
                <c:pt idx="2">
                  <c:v>2.8746940566279955</c:v>
                </c:pt>
                <c:pt idx="3">
                  <c:v>1.5443850950861926</c:v>
                </c:pt>
                <c:pt idx="4">
                  <c:v>10.801476238986291</c:v>
                </c:pt>
                <c:pt idx="5">
                  <c:v>7.0198460473202333</c:v>
                </c:pt>
                <c:pt idx="6">
                  <c:v>14.812002069622208</c:v>
                </c:pt>
                <c:pt idx="7">
                  <c:v>8.7344322627430131</c:v>
                </c:pt>
              </c:numCache>
            </c:numRef>
          </c:val>
          <c:extLst>
            <c:ext xmlns:c16="http://schemas.microsoft.com/office/drawing/2014/chart" uri="{C3380CC4-5D6E-409C-BE32-E72D297353CC}">
              <c16:uniqueId val="{00000000-BEA5-B242-B317-B50B9E499131}"/>
            </c:ext>
          </c:extLst>
        </c:ser>
        <c:ser>
          <c:idx val="1"/>
          <c:order val="1"/>
          <c:tx>
            <c:strRef>
              <c:f>MF!$J$69</c:f>
              <c:strCache>
                <c:ptCount val="1"/>
                <c:pt idx="0">
                  <c:v>1er sem 2019</c:v>
                </c:pt>
              </c:strCache>
            </c:strRef>
          </c:tx>
          <c:spPr>
            <a:solidFill>
              <a:schemeClr val="accent5"/>
            </a:solidFill>
          </c:spPr>
          <c:invertIfNegative val="0"/>
          <c:dLbls>
            <c:dLbl>
              <c:idx val="0"/>
              <c:tx>
                <c:rich>
                  <a:bodyPr/>
                  <a:lstStyle/>
                  <a:p>
                    <a:fld id="{F5E1F394-F480-2449-A649-E738CDBEF31A}" type="VALUE">
                      <a:rPr lang="en-US">
                        <a:solidFill>
                          <a:schemeClr val="accent1">
                            <a:lumMod val="75000"/>
                          </a:schemeClr>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B9-A74E-A5EB-76E0A07D499C}"/>
                </c:ext>
              </c:extLst>
            </c:dLbl>
            <c:dLbl>
              <c:idx val="6"/>
              <c:tx>
                <c:rich>
                  <a:bodyPr/>
                  <a:lstStyle/>
                  <a:p>
                    <a:fld id="{D7ABCEF1-86CE-5F4A-BF38-CE2A302D232F}" type="VALUE">
                      <a:rPr lang="en-US">
                        <a:solidFill>
                          <a:srgbClr val="FF0000"/>
                        </a:solidFill>
                      </a:rPr>
                      <a:pPr/>
                      <a:t>[VALOR]</a:t>
                    </a:fld>
                    <a:endParaRPr lang="es-C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B9-A74E-A5EB-76E0A07D499C}"/>
                </c:ext>
              </c:extLst>
            </c:dLbl>
            <c:spPr>
              <a:noFill/>
              <a:ln>
                <a:noFill/>
              </a:ln>
              <a:effectLst/>
            </c:spPr>
            <c:txPr>
              <a:bodyPr wrap="square" lIns="38100" tIns="19050" rIns="38100" bIns="19050" anchor="ctr">
                <a:spAutoFit/>
              </a:bodyPr>
              <a:lstStyle/>
              <a:p>
                <a:pPr>
                  <a:defRPr sz="1600" b="1"/>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MF!$H$70:$H$77</c:f>
              <c:strCache>
                <c:ptCount val="8"/>
                <c:pt idx="0">
                  <c:v>TELCOY/TELSUR</c:v>
                </c:pt>
                <c:pt idx="1">
                  <c:v>GTD</c:v>
                </c:pt>
                <c:pt idx="2">
                  <c:v>ENTEL</c:v>
                </c:pt>
                <c:pt idx="3">
                  <c:v>MUNDO PACIFICO</c:v>
                </c:pt>
                <c:pt idx="4">
                  <c:v>CLARO</c:v>
                </c:pt>
                <c:pt idx="5">
                  <c:v>VTR</c:v>
                </c:pt>
                <c:pt idx="6">
                  <c:v>MOVISTAR</c:v>
                </c:pt>
                <c:pt idx="7">
                  <c:v>Tasa Global</c:v>
                </c:pt>
              </c:strCache>
            </c:strRef>
          </c:cat>
          <c:val>
            <c:numRef>
              <c:f>MF!$J$70:$J$77</c:f>
              <c:numCache>
                <c:formatCode>_(* #,##0.00_);_(* \(#,##0.00\);_(* "-"??_);_(@_)</c:formatCode>
                <c:ptCount val="8"/>
                <c:pt idx="0">
                  <c:v>2.2957868420284639</c:v>
                </c:pt>
                <c:pt idx="1">
                  <c:v>3.2271448988059568</c:v>
                </c:pt>
                <c:pt idx="2">
                  <c:v>4.7611896607444759</c:v>
                </c:pt>
                <c:pt idx="3">
                  <c:v>6.0287573514613468</c:v>
                </c:pt>
                <c:pt idx="4">
                  <c:v>9.3800447355979699</c:v>
                </c:pt>
                <c:pt idx="5">
                  <c:v>10.086923912105144</c:v>
                </c:pt>
                <c:pt idx="6">
                  <c:v>17.781660893266967</c:v>
                </c:pt>
                <c:pt idx="7">
                  <c:v>10.89973384960032</c:v>
                </c:pt>
              </c:numCache>
            </c:numRef>
          </c:val>
          <c:extLst>
            <c:ext xmlns:c16="http://schemas.microsoft.com/office/drawing/2014/chart" uri="{C3380CC4-5D6E-409C-BE32-E72D297353CC}">
              <c16:uniqueId val="{00000001-BEA5-B242-B317-B50B9E499131}"/>
            </c:ext>
          </c:extLst>
        </c:ser>
        <c:dLbls>
          <c:dLblPos val="outEnd"/>
          <c:showLegendKey val="0"/>
          <c:showVal val="1"/>
          <c:showCatName val="0"/>
          <c:showSerName val="0"/>
          <c:showPercent val="0"/>
          <c:showBubbleSize val="0"/>
        </c:dLbls>
        <c:gapWidth val="150"/>
        <c:axId val="89382400"/>
        <c:axId val="205519040"/>
      </c:barChart>
      <c:catAx>
        <c:axId val="89382400"/>
        <c:scaling>
          <c:orientation val="minMax"/>
        </c:scaling>
        <c:delete val="0"/>
        <c:axPos val="b"/>
        <c:numFmt formatCode="General" sourceLinked="0"/>
        <c:majorTickMark val="out"/>
        <c:minorTickMark val="none"/>
        <c:tickLblPos val="nextTo"/>
        <c:crossAx val="205519040"/>
        <c:crosses val="autoZero"/>
        <c:auto val="1"/>
        <c:lblAlgn val="ctr"/>
        <c:lblOffset val="100"/>
        <c:noMultiLvlLbl val="0"/>
      </c:catAx>
      <c:valAx>
        <c:axId val="205519040"/>
        <c:scaling>
          <c:orientation val="minMax"/>
        </c:scaling>
        <c:delete val="1"/>
        <c:axPos val="l"/>
        <c:numFmt formatCode="_(* #,##0.00_);_(* \(#,##0.00\);_(* &quot;-&quot;??_);_(@_)" sourceLinked="1"/>
        <c:majorTickMark val="out"/>
        <c:minorTickMark val="none"/>
        <c:tickLblPos val="nextTo"/>
        <c:crossAx val="89382400"/>
        <c:crosses val="autoZero"/>
        <c:crossBetween val="between"/>
      </c:valAx>
    </c:plotArea>
    <c:legend>
      <c:legendPos val="t"/>
      <c:layout>
        <c:manualLayout>
          <c:xMode val="edge"/>
          <c:yMode val="edge"/>
          <c:x val="0.36760895628787144"/>
          <c:y val="0.1316098545037514"/>
          <c:w val="0.26148977674087037"/>
          <c:h val="5.6664038088395235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'Tasa Regional'!$B$22</c:f>
              <c:strCache>
                <c:ptCount val="1"/>
                <c:pt idx="0">
                  <c:v>1er sem 2018</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Regional'!$A$23:$A$39</c:f>
              <c:strCache>
                <c:ptCount val="17"/>
                <c:pt idx="0">
                  <c:v>DEL ÑUBLE</c:v>
                </c:pt>
                <c:pt idx="1">
                  <c:v>DE LOS RIOS</c:v>
                </c:pt>
                <c:pt idx="2">
                  <c:v>DE LA ARAUCANIA</c:v>
                </c:pt>
                <c:pt idx="3">
                  <c:v>DEL MAULE</c:v>
                </c:pt>
                <c:pt idx="4">
                  <c:v>DE LOS LAGOS</c:v>
                </c:pt>
                <c:pt idx="5">
                  <c:v>DEL BIO BIO</c:v>
                </c:pt>
                <c:pt idx="6">
                  <c:v>ARICA Y PARINACOTA</c:v>
                </c:pt>
                <c:pt idx="7">
                  <c:v>TARAPACA</c:v>
                </c:pt>
                <c:pt idx="8">
                  <c:v>DEL LIBERTADOR GENERAL BERNARDO OHIGGINS</c:v>
                </c:pt>
                <c:pt idx="9">
                  <c:v>VALPARAISO</c:v>
                </c:pt>
                <c:pt idx="10">
                  <c:v>COQUIMBO</c:v>
                </c:pt>
                <c:pt idx="11">
                  <c:v>ANTOFAGASTA</c:v>
                </c:pt>
                <c:pt idx="12">
                  <c:v>ATACAMA</c:v>
                </c:pt>
                <c:pt idx="13">
                  <c:v>DE MAGALLANES Y DE LA ANTARTICA CHILENA</c:v>
                </c:pt>
                <c:pt idx="14">
                  <c:v>AYSEN DEL GRAL. CARLOS IBANEZ DEL CAMPO</c:v>
                </c:pt>
                <c:pt idx="15">
                  <c:v>METROPOLITANA DE SANTIAGO</c:v>
                </c:pt>
                <c:pt idx="16">
                  <c:v>Tasa Global</c:v>
                </c:pt>
              </c:strCache>
            </c:strRef>
          </c:cat>
          <c:val>
            <c:numRef>
              <c:f>'Tasa Regional'!$B$23:$B$39</c:f>
              <c:numCache>
                <c:formatCode>0.0</c:formatCode>
                <c:ptCount val="17"/>
                <c:pt idx="0">
                  <c:v>0.69954624027657741</c:v>
                </c:pt>
                <c:pt idx="1">
                  <c:v>2.1905839660633344</c:v>
                </c:pt>
                <c:pt idx="2">
                  <c:v>1.7330818357577715</c:v>
                </c:pt>
                <c:pt idx="3">
                  <c:v>1.7168237652714242</c:v>
                </c:pt>
                <c:pt idx="4">
                  <c:v>2.2863697546387969</c:v>
                </c:pt>
                <c:pt idx="5">
                  <c:v>2.4618824671361916</c:v>
                </c:pt>
                <c:pt idx="6">
                  <c:v>2.6117674934571187</c:v>
                </c:pt>
                <c:pt idx="7">
                  <c:v>3.0379297300218484</c:v>
                </c:pt>
                <c:pt idx="8">
                  <c:v>2.4976317973014379</c:v>
                </c:pt>
                <c:pt idx="9">
                  <c:v>3.0765041070742312</c:v>
                </c:pt>
                <c:pt idx="10">
                  <c:v>2.9612252708819997</c:v>
                </c:pt>
                <c:pt idx="11">
                  <c:v>3.2992501135875747</c:v>
                </c:pt>
                <c:pt idx="12">
                  <c:v>3.5295399860830488</c:v>
                </c:pt>
                <c:pt idx="13">
                  <c:v>4.4139399109385877</c:v>
                </c:pt>
                <c:pt idx="14">
                  <c:v>7.1941567324604261</c:v>
                </c:pt>
                <c:pt idx="15">
                  <c:v>5.6426030255499633</c:v>
                </c:pt>
                <c:pt idx="16">
                  <c:v>3.8174268203481003</c:v>
                </c:pt>
              </c:numCache>
            </c:numRef>
          </c:val>
          <c:extLst>
            <c:ext xmlns:c16="http://schemas.microsoft.com/office/drawing/2014/chart" uri="{C3380CC4-5D6E-409C-BE32-E72D297353CC}">
              <c16:uniqueId val="{00000000-6AE3-BD49-93B5-3323619F0C53}"/>
            </c:ext>
          </c:extLst>
        </c:ser>
        <c:ser>
          <c:idx val="1"/>
          <c:order val="1"/>
          <c:tx>
            <c:strRef>
              <c:f>'Tasa Regional'!$C$22</c:f>
              <c:strCache>
                <c:ptCount val="1"/>
                <c:pt idx="0">
                  <c:v>1er sem 2019</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6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Regional'!$A$23:$A$39</c:f>
              <c:strCache>
                <c:ptCount val="17"/>
                <c:pt idx="0">
                  <c:v>DEL ÑUBLE</c:v>
                </c:pt>
                <c:pt idx="1">
                  <c:v>DE LOS RIOS</c:v>
                </c:pt>
                <c:pt idx="2">
                  <c:v>DE LA ARAUCANIA</c:v>
                </c:pt>
                <c:pt idx="3">
                  <c:v>DEL MAULE</c:v>
                </c:pt>
                <c:pt idx="4">
                  <c:v>DE LOS LAGOS</c:v>
                </c:pt>
                <c:pt idx="5">
                  <c:v>DEL BIO BIO</c:v>
                </c:pt>
                <c:pt idx="6">
                  <c:v>ARICA Y PARINACOTA</c:v>
                </c:pt>
                <c:pt idx="7">
                  <c:v>TARAPACA</c:v>
                </c:pt>
                <c:pt idx="8">
                  <c:v>DEL LIBERTADOR GENERAL BERNARDO OHIGGINS</c:v>
                </c:pt>
                <c:pt idx="9">
                  <c:v>VALPARAISO</c:v>
                </c:pt>
                <c:pt idx="10">
                  <c:v>COQUIMBO</c:v>
                </c:pt>
                <c:pt idx="11">
                  <c:v>ANTOFAGASTA</c:v>
                </c:pt>
                <c:pt idx="12">
                  <c:v>ATACAMA</c:v>
                </c:pt>
                <c:pt idx="13">
                  <c:v>DE MAGALLANES Y DE LA ANTARTICA CHILENA</c:v>
                </c:pt>
                <c:pt idx="14">
                  <c:v>AYSEN DEL GRAL. CARLOS IBANEZ DEL CAMPO</c:v>
                </c:pt>
                <c:pt idx="15">
                  <c:v>METROPOLITANA DE SANTIAGO</c:v>
                </c:pt>
                <c:pt idx="16">
                  <c:v>Tasa Global</c:v>
                </c:pt>
              </c:strCache>
            </c:strRef>
          </c:cat>
          <c:val>
            <c:numRef>
              <c:f>'Tasa Regional'!$C$23:$C$39</c:f>
              <c:numCache>
                <c:formatCode>0.0</c:formatCode>
                <c:ptCount val="17"/>
                <c:pt idx="0">
                  <c:v>1.5465022782095952</c:v>
                </c:pt>
                <c:pt idx="1">
                  <c:v>1.9945018128988221</c:v>
                </c:pt>
                <c:pt idx="2">
                  <c:v>2.0207889637425325</c:v>
                </c:pt>
                <c:pt idx="3">
                  <c:v>2.529602444022641</c:v>
                </c:pt>
                <c:pt idx="4">
                  <c:v>2.6019427634140073</c:v>
                </c:pt>
                <c:pt idx="5">
                  <c:v>2.8158962138844061</c:v>
                </c:pt>
                <c:pt idx="6">
                  <c:v>3.0785995017112149</c:v>
                </c:pt>
                <c:pt idx="7">
                  <c:v>3.227059040854718</c:v>
                </c:pt>
                <c:pt idx="8">
                  <c:v>3.2664366372166249</c:v>
                </c:pt>
                <c:pt idx="9">
                  <c:v>3.3090600560215662</c:v>
                </c:pt>
                <c:pt idx="10">
                  <c:v>3.4584843986990128</c:v>
                </c:pt>
                <c:pt idx="11">
                  <c:v>3.6297379981656381</c:v>
                </c:pt>
                <c:pt idx="12">
                  <c:v>3.6598412967239051</c:v>
                </c:pt>
                <c:pt idx="13">
                  <c:v>4.5433011548527888</c:v>
                </c:pt>
                <c:pt idx="14">
                  <c:v>5.4739025066615223</c:v>
                </c:pt>
                <c:pt idx="15">
                  <c:v>5.82513349157714</c:v>
                </c:pt>
                <c:pt idx="16">
                  <c:v>4.1244738418629776</c:v>
                </c:pt>
              </c:numCache>
            </c:numRef>
          </c:val>
          <c:extLst>
            <c:ext xmlns:c16="http://schemas.microsoft.com/office/drawing/2014/chart" uri="{C3380CC4-5D6E-409C-BE32-E72D297353CC}">
              <c16:uniqueId val="{00000001-6AE3-BD49-93B5-3323619F0C53}"/>
            </c:ext>
          </c:extLst>
        </c:ser>
        <c:dLbls>
          <c:showLegendKey val="0"/>
          <c:showVal val="1"/>
          <c:showCatName val="0"/>
          <c:showSerName val="0"/>
          <c:showPercent val="0"/>
          <c:showBubbleSize val="0"/>
        </c:dLbls>
        <c:gapWidth val="150"/>
        <c:overlap val="-25"/>
        <c:axId val="92255744"/>
        <c:axId val="98828288"/>
      </c:barChart>
      <c:catAx>
        <c:axId val="92255744"/>
        <c:scaling>
          <c:orientation val="minMax"/>
        </c:scaling>
        <c:delete val="0"/>
        <c:axPos val="b"/>
        <c:numFmt formatCode="General" sourceLinked="0"/>
        <c:majorTickMark val="none"/>
        <c:minorTickMark val="none"/>
        <c:tickLblPos val="nextTo"/>
        <c:txPr>
          <a:bodyPr/>
          <a:lstStyle/>
          <a:p>
            <a:pPr>
              <a:defRPr sz="1100"/>
            </a:pPr>
            <a:endParaRPr lang="es-CL"/>
          </a:p>
        </c:txPr>
        <c:crossAx val="98828288"/>
        <c:crosses val="autoZero"/>
        <c:auto val="1"/>
        <c:lblAlgn val="ctr"/>
        <c:lblOffset val="100"/>
        <c:noMultiLvlLbl val="0"/>
      </c:catAx>
      <c:valAx>
        <c:axId val="98828288"/>
        <c:scaling>
          <c:orientation val="minMax"/>
        </c:scaling>
        <c:delete val="1"/>
        <c:axPos val="l"/>
        <c:numFmt formatCode="0.0" sourceLinked="1"/>
        <c:majorTickMark val="out"/>
        <c:minorTickMark val="none"/>
        <c:tickLblPos val="nextTo"/>
        <c:crossAx val="92255744"/>
        <c:crosses val="autoZero"/>
        <c:crossBetween val="between"/>
      </c:valAx>
    </c:plotArea>
    <c:legend>
      <c:legendPos val="t"/>
      <c:layout>
        <c:manualLayout>
          <c:xMode val="edge"/>
          <c:yMode val="edge"/>
          <c:x val="0.37393691859946077"/>
          <c:y val="7.3736826967223515E-2"/>
          <c:w val="0.25212616280107841"/>
          <c:h val="6.499894597873021E-2"/>
        </c:manualLayout>
      </c:layout>
      <c:overlay val="0"/>
    </c:legend>
    <c:plotVisOnly val="1"/>
    <c:dispBlanksAs val="gap"/>
    <c:showDLblsOverMax val="0"/>
  </c:chart>
  <c:spPr>
    <a:ln>
      <a:noFill/>
    </a:ln>
  </c:spPr>
  <c:txPr>
    <a:bodyPr/>
    <a:lstStyle/>
    <a:p>
      <a:pPr>
        <a:defRPr sz="1400">
          <a:latin typeface="+mn-lt"/>
          <a:cs typeface="Arial" panose="020B0604020202020204"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0.42605</cdr:x>
      <cdr:y>0.58681</cdr:y>
    </cdr:from>
    <cdr:to>
      <cdr:x>0.50746</cdr:x>
      <cdr:y>0.77844</cdr:y>
    </cdr:to>
    <cdr:sp macro="" textlink="">
      <cdr:nvSpPr>
        <cdr:cNvPr id="3" name="2 CuadroTexto"/>
        <cdr:cNvSpPr txBox="1"/>
      </cdr:nvSpPr>
      <cdr:spPr>
        <a:xfrm xmlns:a="http://schemas.openxmlformats.org/drawingml/2006/main">
          <a:off x="4035459" y="1975866"/>
          <a:ext cx="771092" cy="6452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600" b="1" dirty="0">
              <a:latin typeface="+mn-lt"/>
              <a:cs typeface="Arial" panose="020B0604020202020204" pitchFamily="34" charset="0"/>
            </a:rPr>
            <a:t>66,8 %</a:t>
          </a:r>
        </a:p>
        <a:p xmlns:a="http://schemas.openxmlformats.org/drawingml/2006/main">
          <a:r>
            <a:rPr lang="es-CL" sz="1600" b="1" dirty="0">
              <a:latin typeface="+mn-lt"/>
              <a:cs typeface="Arial" panose="020B0604020202020204" pitchFamily="34" charset="0"/>
            </a:rPr>
            <a:t>Resolución </a:t>
          </a:r>
        </a:p>
        <a:p xmlns:a="http://schemas.openxmlformats.org/drawingml/2006/main">
          <a:r>
            <a:rPr lang="es-CL" sz="1600" b="1" dirty="0">
              <a:latin typeface="+mn-lt"/>
              <a:cs typeface="Arial" panose="020B0604020202020204" pitchFamily="34" charset="0"/>
            </a:rPr>
            <a:t>Favorable.</a:t>
          </a:r>
        </a:p>
      </cdr:txBody>
    </cdr:sp>
  </cdr:relSizeAnchor>
  <cdr:relSizeAnchor xmlns:cdr="http://schemas.openxmlformats.org/drawingml/2006/chartDrawing">
    <cdr:from>
      <cdr:x>0.87786</cdr:x>
      <cdr:y>0.55</cdr:y>
    </cdr:from>
    <cdr:to>
      <cdr:x>0.96536</cdr:x>
      <cdr:y>0.72122</cdr:y>
    </cdr:to>
    <cdr:sp macro="" textlink="">
      <cdr:nvSpPr>
        <cdr:cNvPr id="5" name="1 CuadroTexto"/>
        <cdr:cNvSpPr txBox="1"/>
      </cdr:nvSpPr>
      <cdr:spPr>
        <a:xfrm xmlns:a="http://schemas.openxmlformats.org/drawingml/2006/main">
          <a:off x="8763000" y="2514600"/>
          <a:ext cx="873443" cy="7828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600" b="1" dirty="0">
              <a:latin typeface="Arial" panose="020B0604020202020204" pitchFamily="34" charset="0"/>
              <a:cs typeface="Arial" panose="020B0604020202020204" pitchFamily="34" charset="0"/>
            </a:rPr>
            <a:t>72,9 %</a:t>
          </a:r>
        </a:p>
        <a:p xmlns:a="http://schemas.openxmlformats.org/drawingml/2006/main">
          <a:r>
            <a:rPr lang="es-CL" sz="1600" b="1" dirty="0">
              <a:latin typeface="Arial" panose="020B0604020202020204" pitchFamily="34" charset="0"/>
              <a:cs typeface="Arial" panose="020B0604020202020204" pitchFamily="34" charset="0"/>
            </a:rPr>
            <a:t>Resolución </a:t>
          </a:r>
        </a:p>
        <a:p xmlns:a="http://schemas.openxmlformats.org/drawingml/2006/main">
          <a:r>
            <a:rPr lang="es-CL" sz="1600" b="1" dirty="0">
              <a:latin typeface="Arial" panose="020B0604020202020204" pitchFamily="34" charset="0"/>
              <a:cs typeface="Arial" panose="020B0604020202020204" pitchFamily="34" charset="0"/>
            </a:rPr>
            <a:t>Favorable.</a:t>
          </a:r>
        </a:p>
      </cdr:txBody>
    </cdr:sp>
  </cdr:relSizeAnchor>
  <cdr:relSizeAnchor xmlns:cdr="http://schemas.openxmlformats.org/drawingml/2006/chartDrawing">
    <cdr:from>
      <cdr:x>0.39304</cdr:x>
      <cdr:y>0.39308</cdr:y>
    </cdr:from>
    <cdr:to>
      <cdr:x>0.42429</cdr:x>
      <cdr:y>0.90363</cdr:y>
    </cdr:to>
    <cdr:sp macro="" textlink="">
      <cdr:nvSpPr>
        <cdr:cNvPr id="7" name="1 Cerrar llave"/>
        <cdr:cNvSpPr/>
      </cdr:nvSpPr>
      <cdr:spPr>
        <a:xfrm xmlns:a="http://schemas.openxmlformats.org/drawingml/2006/main">
          <a:off x="3722775" y="1323556"/>
          <a:ext cx="296014" cy="1719110"/>
        </a:xfrm>
        <a:prstGeom xmlns:a="http://schemas.openxmlformats.org/drawingml/2006/main" prst="rightBrace">
          <a:avLst>
            <a:gd name="adj1" fmla="val 167598"/>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L" dirty="0"/>
        </a:p>
      </cdr:txBody>
    </cdr:sp>
  </cdr:relSizeAnchor>
  <cdr:relSizeAnchor xmlns:cdr="http://schemas.openxmlformats.org/drawingml/2006/chartDrawing">
    <cdr:from>
      <cdr:x>0.85161</cdr:x>
      <cdr:y>0.36163</cdr:y>
    </cdr:from>
    <cdr:to>
      <cdr:x>0.88283</cdr:x>
      <cdr:y>0.90363</cdr:y>
    </cdr:to>
    <cdr:sp macro="" textlink="">
      <cdr:nvSpPr>
        <cdr:cNvPr id="9" name="1 Cerrar llave"/>
        <cdr:cNvSpPr/>
      </cdr:nvSpPr>
      <cdr:spPr>
        <a:xfrm xmlns:a="http://schemas.openxmlformats.org/drawingml/2006/main">
          <a:off x="8066175" y="1217667"/>
          <a:ext cx="295707" cy="1824999"/>
        </a:xfrm>
        <a:prstGeom xmlns:a="http://schemas.openxmlformats.org/drawingml/2006/main" prst="rightBrace">
          <a:avLst>
            <a:gd name="adj1" fmla="val 167598"/>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L"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s-CL" dirty="0"/>
          </a:p>
        </p:txBody>
      </p:sp>
      <p:sp>
        <p:nvSpPr>
          <p:cNvPr id="3" name="Marcador de fecha 2"/>
          <p:cNvSpPr>
            <a:spLocks noGrp="1"/>
          </p:cNvSpPr>
          <p:nvPr>
            <p:ph type="dt" idx="1"/>
          </p:nvPr>
        </p:nvSpPr>
        <p:spPr>
          <a:xfrm>
            <a:off x="5265907" y="0"/>
            <a:ext cx="4029027" cy="350807"/>
          </a:xfrm>
          <a:prstGeom prst="rect">
            <a:avLst/>
          </a:prstGeom>
        </p:spPr>
        <p:txBody>
          <a:bodyPr vert="horz" lIns="83622" tIns="41811" rIns="83622" bIns="41811" rtlCol="0"/>
          <a:lstStyle>
            <a:lvl1pPr algn="r">
              <a:defRPr sz="1100"/>
            </a:lvl1pPr>
          </a:lstStyle>
          <a:p>
            <a:fld id="{CC9F0E0D-4DB2-4BD6-844F-67D36B990BFE}" type="datetimeFigureOut">
              <a:rPr lang="es-CL" smtClean="0"/>
              <a:t>03-01-20</a:t>
            </a:fld>
            <a:endParaRPr lang="es-CL" dirty="0"/>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83622" tIns="41811" rIns="83622" bIns="41811" rtlCol="0" anchor="ctr"/>
          <a:lstStyle/>
          <a:p>
            <a:endParaRPr lang="es-CL" dirty="0"/>
          </a:p>
        </p:txBody>
      </p:sp>
      <p:sp>
        <p:nvSpPr>
          <p:cNvPr id="5" name="Marcador de notas 4"/>
          <p:cNvSpPr>
            <a:spLocks noGrp="1"/>
          </p:cNvSpPr>
          <p:nvPr>
            <p:ph type="body" sz="quarter" idx="3"/>
          </p:nvPr>
        </p:nvSpPr>
        <p:spPr>
          <a:xfrm>
            <a:off x="930227" y="3373469"/>
            <a:ext cx="7435946" cy="2760631"/>
          </a:xfrm>
          <a:prstGeom prst="rect">
            <a:avLst/>
          </a:prstGeom>
        </p:spPr>
        <p:txBody>
          <a:bodyPr vert="horz" lIns="83622" tIns="41811" rIns="83622" bIns="4181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6659594"/>
            <a:ext cx="4029027" cy="350806"/>
          </a:xfrm>
          <a:prstGeom prst="rect">
            <a:avLst/>
          </a:prstGeom>
        </p:spPr>
        <p:txBody>
          <a:bodyPr vert="horz" lIns="83622" tIns="41811" rIns="83622" bIns="41811" rtlCol="0" anchor="b"/>
          <a:lstStyle>
            <a:lvl1pPr algn="l">
              <a:defRPr sz="1100"/>
            </a:lvl1pPr>
          </a:lstStyle>
          <a:p>
            <a:endParaRPr lang="es-CL" dirty="0"/>
          </a:p>
        </p:txBody>
      </p:sp>
      <p:sp>
        <p:nvSpPr>
          <p:cNvPr id="7" name="Marcador de número de diapositiva 6"/>
          <p:cNvSpPr>
            <a:spLocks noGrp="1"/>
          </p:cNvSpPr>
          <p:nvPr>
            <p:ph type="sldNum" sz="quarter" idx="5"/>
          </p:nvPr>
        </p:nvSpPr>
        <p:spPr>
          <a:xfrm>
            <a:off x="5265907" y="6659594"/>
            <a:ext cx="4029027" cy="350806"/>
          </a:xfrm>
          <a:prstGeom prst="rect">
            <a:avLst/>
          </a:prstGeom>
        </p:spPr>
        <p:txBody>
          <a:bodyPr vert="horz" lIns="83622" tIns="41811" rIns="83622" bIns="41811" rtlCol="0" anchor="b"/>
          <a:lstStyle>
            <a:lvl1pPr algn="r">
              <a:defRPr sz="1100"/>
            </a:lvl1pPr>
          </a:lstStyle>
          <a:p>
            <a:fld id="{2C69DA7A-A4CD-45C1-9E0C-BD15BC7F74D8}" type="slidenum">
              <a:rPr lang="es-CL" smtClean="0"/>
              <a:t>‹Nº›</a:t>
            </a:fld>
            <a:endParaRPr lang="es-CL" dirty="0"/>
          </a:p>
        </p:txBody>
      </p:sp>
    </p:spTree>
    <p:extLst>
      <p:ext uri="{BB962C8B-B14F-4D97-AF65-F5344CB8AC3E}">
        <p14:creationId xmlns:p14="http://schemas.microsoft.com/office/powerpoint/2010/main" val="424090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2</a:t>
            </a:fld>
            <a:endParaRPr lang="es-CL" dirty="0"/>
          </a:p>
        </p:txBody>
      </p:sp>
    </p:spTree>
    <p:extLst>
      <p:ext uri="{BB962C8B-B14F-4D97-AF65-F5344CB8AC3E}">
        <p14:creationId xmlns:p14="http://schemas.microsoft.com/office/powerpoint/2010/main" val="424896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14</a:t>
            </a:fld>
            <a:endParaRPr lang="es-CL" dirty="0"/>
          </a:p>
        </p:txBody>
      </p:sp>
    </p:spTree>
    <p:extLst>
      <p:ext uri="{BB962C8B-B14F-4D97-AF65-F5344CB8AC3E}">
        <p14:creationId xmlns:p14="http://schemas.microsoft.com/office/powerpoint/2010/main" val="105997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16</a:t>
            </a:fld>
            <a:endParaRPr lang="es-CL" dirty="0"/>
          </a:p>
        </p:txBody>
      </p:sp>
    </p:spTree>
    <p:extLst>
      <p:ext uri="{BB962C8B-B14F-4D97-AF65-F5344CB8AC3E}">
        <p14:creationId xmlns:p14="http://schemas.microsoft.com/office/powerpoint/2010/main" val="231678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17</a:t>
            </a:fld>
            <a:endParaRPr lang="es-CL" dirty="0"/>
          </a:p>
        </p:txBody>
      </p:sp>
    </p:spTree>
    <p:extLst>
      <p:ext uri="{BB962C8B-B14F-4D97-AF65-F5344CB8AC3E}">
        <p14:creationId xmlns:p14="http://schemas.microsoft.com/office/powerpoint/2010/main" val="26088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18</a:t>
            </a:fld>
            <a:endParaRPr lang="es-CL" dirty="0"/>
          </a:p>
        </p:txBody>
      </p:sp>
    </p:spTree>
    <p:extLst>
      <p:ext uri="{BB962C8B-B14F-4D97-AF65-F5344CB8AC3E}">
        <p14:creationId xmlns:p14="http://schemas.microsoft.com/office/powerpoint/2010/main" val="212039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19</a:t>
            </a:fld>
            <a:endParaRPr lang="es-CL" dirty="0"/>
          </a:p>
        </p:txBody>
      </p:sp>
    </p:spTree>
    <p:extLst>
      <p:ext uri="{BB962C8B-B14F-4D97-AF65-F5344CB8AC3E}">
        <p14:creationId xmlns:p14="http://schemas.microsoft.com/office/powerpoint/2010/main" val="419784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20</a:t>
            </a:fld>
            <a:endParaRPr lang="es-CL" dirty="0"/>
          </a:p>
        </p:txBody>
      </p:sp>
    </p:spTree>
    <p:extLst>
      <p:ext uri="{BB962C8B-B14F-4D97-AF65-F5344CB8AC3E}">
        <p14:creationId xmlns:p14="http://schemas.microsoft.com/office/powerpoint/2010/main" val="343950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21</a:t>
            </a:fld>
            <a:endParaRPr lang="es-CL" dirty="0"/>
          </a:p>
        </p:txBody>
      </p:sp>
    </p:spTree>
    <p:extLst>
      <p:ext uri="{BB962C8B-B14F-4D97-AF65-F5344CB8AC3E}">
        <p14:creationId xmlns:p14="http://schemas.microsoft.com/office/powerpoint/2010/main" val="3150037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22</a:t>
            </a:fld>
            <a:endParaRPr lang="es-CL" dirty="0"/>
          </a:p>
        </p:txBody>
      </p:sp>
    </p:spTree>
    <p:extLst>
      <p:ext uri="{BB962C8B-B14F-4D97-AF65-F5344CB8AC3E}">
        <p14:creationId xmlns:p14="http://schemas.microsoft.com/office/powerpoint/2010/main" val="329877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23</a:t>
            </a:fld>
            <a:endParaRPr lang="es-CL" dirty="0"/>
          </a:p>
        </p:txBody>
      </p:sp>
    </p:spTree>
    <p:extLst>
      <p:ext uri="{BB962C8B-B14F-4D97-AF65-F5344CB8AC3E}">
        <p14:creationId xmlns:p14="http://schemas.microsoft.com/office/powerpoint/2010/main" val="330322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25</a:t>
            </a:fld>
            <a:endParaRPr lang="es-CL" dirty="0"/>
          </a:p>
        </p:txBody>
      </p:sp>
    </p:spTree>
    <p:extLst>
      <p:ext uri="{BB962C8B-B14F-4D97-AF65-F5344CB8AC3E}">
        <p14:creationId xmlns:p14="http://schemas.microsoft.com/office/powerpoint/2010/main" val="294214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5</a:t>
            </a:fld>
            <a:endParaRPr lang="es-CL" dirty="0"/>
          </a:p>
        </p:txBody>
      </p:sp>
    </p:spTree>
    <p:extLst>
      <p:ext uri="{BB962C8B-B14F-4D97-AF65-F5344CB8AC3E}">
        <p14:creationId xmlns:p14="http://schemas.microsoft.com/office/powerpoint/2010/main" val="245244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si</a:t>
            </a:r>
          </a:p>
        </p:txBody>
      </p:sp>
      <p:sp>
        <p:nvSpPr>
          <p:cNvPr id="4" name="Marcador de número de diapositiva 3"/>
          <p:cNvSpPr>
            <a:spLocks noGrp="1"/>
          </p:cNvSpPr>
          <p:nvPr>
            <p:ph type="sldNum" sz="quarter" idx="5"/>
          </p:nvPr>
        </p:nvSpPr>
        <p:spPr/>
        <p:txBody>
          <a:bodyPr/>
          <a:lstStyle/>
          <a:p>
            <a:fld id="{2C69DA7A-A4CD-45C1-9E0C-BD15BC7F74D8}" type="slidenum">
              <a:rPr lang="es-CL" smtClean="0"/>
              <a:t>26</a:t>
            </a:fld>
            <a:endParaRPr lang="es-CL" dirty="0"/>
          </a:p>
        </p:txBody>
      </p:sp>
    </p:spTree>
    <p:extLst>
      <p:ext uri="{BB962C8B-B14F-4D97-AF65-F5344CB8AC3E}">
        <p14:creationId xmlns:p14="http://schemas.microsoft.com/office/powerpoint/2010/main" val="82623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28</a:t>
            </a:fld>
            <a:endParaRPr lang="es-CL" dirty="0"/>
          </a:p>
        </p:txBody>
      </p:sp>
    </p:spTree>
    <p:extLst>
      <p:ext uri="{BB962C8B-B14F-4D97-AF65-F5344CB8AC3E}">
        <p14:creationId xmlns:p14="http://schemas.microsoft.com/office/powerpoint/2010/main" val="591240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30</a:t>
            </a:fld>
            <a:endParaRPr lang="es-CL" dirty="0"/>
          </a:p>
        </p:txBody>
      </p:sp>
    </p:spTree>
    <p:extLst>
      <p:ext uri="{BB962C8B-B14F-4D97-AF65-F5344CB8AC3E}">
        <p14:creationId xmlns:p14="http://schemas.microsoft.com/office/powerpoint/2010/main" val="2069223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31</a:t>
            </a:fld>
            <a:endParaRPr lang="es-CL" dirty="0"/>
          </a:p>
        </p:txBody>
      </p:sp>
    </p:spTree>
    <p:extLst>
      <p:ext uri="{BB962C8B-B14F-4D97-AF65-F5344CB8AC3E}">
        <p14:creationId xmlns:p14="http://schemas.microsoft.com/office/powerpoint/2010/main" val="406606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32</a:t>
            </a:fld>
            <a:endParaRPr lang="es-CL" dirty="0"/>
          </a:p>
        </p:txBody>
      </p:sp>
    </p:spTree>
    <p:extLst>
      <p:ext uri="{BB962C8B-B14F-4D97-AF65-F5344CB8AC3E}">
        <p14:creationId xmlns:p14="http://schemas.microsoft.com/office/powerpoint/2010/main" val="112760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7</a:t>
            </a:fld>
            <a:endParaRPr lang="es-CL" dirty="0"/>
          </a:p>
        </p:txBody>
      </p:sp>
    </p:spTree>
    <p:extLst>
      <p:ext uri="{BB962C8B-B14F-4D97-AF65-F5344CB8AC3E}">
        <p14:creationId xmlns:p14="http://schemas.microsoft.com/office/powerpoint/2010/main" val="115440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8</a:t>
            </a:fld>
            <a:endParaRPr lang="es-CL" dirty="0"/>
          </a:p>
        </p:txBody>
      </p:sp>
    </p:spTree>
    <p:extLst>
      <p:ext uri="{BB962C8B-B14F-4D97-AF65-F5344CB8AC3E}">
        <p14:creationId xmlns:p14="http://schemas.microsoft.com/office/powerpoint/2010/main" val="19933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9</a:t>
            </a:fld>
            <a:endParaRPr lang="es-CL" dirty="0"/>
          </a:p>
        </p:txBody>
      </p:sp>
    </p:spTree>
    <p:extLst>
      <p:ext uri="{BB962C8B-B14F-4D97-AF65-F5344CB8AC3E}">
        <p14:creationId xmlns:p14="http://schemas.microsoft.com/office/powerpoint/2010/main" val="421093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10</a:t>
            </a:fld>
            <a:endParaRPr lang="es-CL" dirty="0"/>
          </a:p>
        </p:txBody>
      </p:sp>
    </p:spTree>
    <p:extLst>
      <p:ext uri="{BB962C8B-B14F-4D97-AF65-F5344CB8AC3E}">
        <p14:creationId xmlns:p14="http://schemas.microsoft.com/office/powerpoint/2010/main" val="54041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11</a:t>
            </a:fld>
            <a:endParaRPr lang="es-CL" dirty="0"/>
          </a:p>
        </p:txBody>
      </p:sp>
    </p:spTree>
    <p:extLst>
      <p:ext uri="{BB962C8B-B14F-4D97-AF65-F5344CB8AC3E}">
        <p14:creationId xmlns:p14="http://schemas.microsoft.com/office/powerpoint/2010/main" val="53966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12</a:t>
            </a:fld>
            <a:endParaRPr lang="es-CL" dirty="0"/>
          </a:p>
        </p:txBody>
      </p:sp>
    </p:spTree>
    <p:extLst>
      <p:ext uri="{BB962C8B-B14F-4D97-AF65-F5344CB8AC3E}">
        <p14:creationId xmlns:p14="http://schemas.microsoft.com/office/powerpoint/2010/main" val="86634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C69DA7A-A4CD-45C1-9E0C-BD15BC7F74D8}" type="slidenum">
              <a:rPr lang="es-CL" smtClean="0"/>
              <a:t>13</a:t>
            </a:fld>
            <a:endParaRPr lang="es-CL" dirty="0"/>
          </a:p>
        </p:txBody>
      </p:sp>
    </p:spTree>
    <p:extLst>
      <p:ext uri="{BB962C8B-B14F-4D97-AF65-F5344CB8AC3E}">
        <p14:creationId xmlns:p14="http://schemas.microsoft.com/office/powerpoint/2010/main" val="289471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164653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137601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22497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77479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209431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1/3/20</a:t>
            </a:fld>
            <a:endParaRPr lang="en-US"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5737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951760" y="2839085"/>
            <a:ext cx="5845492" cy="4175866"/>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995160" y="2839085"/>
            <a:ext cx="5874280" cy="4175866"/>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1/3/20</a:t>
            </a:fld>
            <a:endParaRPr lang="en-US"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86856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1/3/20</a:t>
            </a:fld>
            <a:endParaRPr lang="en-US"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198984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1/3/20</a:t>
            </a:fld>
            <a:endParaRPr lang="en-US"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357489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1/3/20</a:t>
            </a:fld>
            <a:endParaRPr lang="en-US"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12928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1/3/20</a:t>
            </a:fld>
            <a:endParaRPr lang="en-US"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B6F15528-21DE-4FAA-801E-634DDDAF4B2B}" type="slidenum">
              <a:rPr lang="es-CL" smtClean="0"/>
              <a:t>‹Nº›</a:t>
            </a:fld>
            <a:endParaRPr lang="es-CL" dirty="0"/>
          </a:p>
        </p:txBody>
      </p:sp>
    </p:spTree>
    <p:extLst>
      <p:ext uri="{BB962C8B-B14F-4D97-AF65-F5344CB8AC3E}">
        <p14:creationId xmlns:p14="http://schemas.microsoft.com/office/powerpoint/2010/main" val="71176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1D8BD707-D9CF-40AE-B4C6-C98DA3205C09}" type="datetimeFigureOut">
              <a:rPr lang="en-US" smtClean="0"/>
              <a:t>1/3/20</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6F15528-21DE-4FAA-801E-634DDDAF4B2B}" type="slidenum">
              <a:rPr lang="es-CL" smtClean="0"/>
              <a:t>‹Nº›</a:t>
            </a:fld>
            <a:endParaRPr lang="es-CL" dirty="0"/>
          </a:p>
        </p:txBody>
      </p:sp>
    </p:spTree>
    <p:extLst>
      <p:ext uri="{BB962C8B-B14F-4D97-AF65-F5344CB8AC3E}">
        <p14:creationId xmlns:p14="http://schemas.microsoft.com/office/powerpoint/2010/main" val="7344342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gif"/></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2.pn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2.pn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png"/><Relationship Id="rId5" Type="http://schemas.openxmlformats.org/officeDocument/2006/relationships/image" Target="../media/image7.jpe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7.jpe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7.jpe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20.png"/><Relationship Id="rId5" Type="http://schemas.openxmlformats.org/officeDocument/2006/relationships/image" Target="../media/image7.jpe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png"/><Relationship Id="rId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1B550A-8E94-3440-8CB5-58257B697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357" name="Imagen 356">
            <a:extLst>
              <a:ext uri="{FF2B5EF4-FFF2-40B4-BE49-F238E27FC236}">
                <a16:creationId xmlns:a16="http://schemas.microsoft.com/office/drawing/2014/main" id="{99F0C66C-FA34-5A4B-AB0B-36B2B2F08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490" y="336861"/>
            <a:ext cx="2143987" cy="806139"/>
          </a:xfrm>
          <a:prstGeom prst="rect">
            <a:avLst/>
          </a:prstGeom>
        </p:spPr>
      </p:pic>
      <p:pic>
        <p:nvPicPr>
          <p:cNvPr id="358" name="Imagen 357">
            <a:extLst>
              <a:ext uri="{FF2B5EF4-FFF2-40B4-BE49-F238E27FC236}">
                <a16:creationId xmlns:a16="http://schemas.microsoft.com/office/drawing/2014/main" id="{024B0F99-C698-E748-A416-1220421D0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200" y="336861"/>
            <a:ext cx="2143987" cy="806139"/>
          </a:xfrm>
          <a:prstGeom prst="rect">
            <a:avLst/>
          </a:prstGeom>
        </p:spPr>
      </p:pic>
      <p:sp>
        <p:nvSpPr>
          <p:cNvPr id="363" name="Rectángulo redondeado 362">
            <a:extLst>
              <a:ext uri="{FF2B5EF4-FFF2-40B4-BE49-F238E27FC236}">
                <a16:creationId xmlns:a16="http://schemas.microsoft.com/office/drawing/2014/main" id="{245564D1-C40C-2C47-A825-22E00784EC9A}"/>
              </a:ext>
            </a:extLst>
          </p:cNvPr>
          <p:cNvSpPr/>
          <p:nvPr/>
        </p:nvSpPr>
        <p:spPr>
          <a:xfrm>
            <a:off x="2755900" y="2514600"/>
            <a:ext cx="8305800" cy="3733800"/>
          </a:xfrm>
          <a:prstGeom prst="round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1" name="CuadroTexto 360">
            <a:extLst>
              <a:ext uri="{FF2B5EF4-FFF2-40B4-BE49-F238E27FC236}">
                <a16:creationId xmlns:a16="http://schemas.microsoft.com/office/drawing/2014/main" id="{D8523B68-1C72-8B4F-BBF5-27152578B6C0}"/>
              </a:ext>
            </a:extLst>
          </p:cNvPr>
          <p:cNvSpPr txBox="1"/>
          <p:nvPr/>
        </p:nvSpPr>
        <p:spPr>
          <a:xfrm>
            <a:off x="3439432" y="3126630"/>
            <a:ext cx="686239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6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Ranking de Reclamos</a:t>
            </a:r>
          </a:p>
          <a:p>
            <a:pPr marL="0" marR="0" indent="0" algn="ctr" defTabSz="825500" rtl="0" fontAlgn="auto" latinLnBrk="0" hangingPunct="0">
              <a:lnSpc>
                <a:spcPct val="100000"/>
              </a:lnSpc>
              <a:spcBef>
                <a:spcPts val="0"/>
              </a:spcBef>
              <a:spcAft>
                <a:spcPts val="0"/>
              </a:spcAft>
              <a:buClrTx/>
              <a:buSzTx/>
              <a:buFontTx/>
              <a:buNone/>
              <a:tabLst/>
            </a:pPr>
            <a:r>
              <a:rPr lang="es-CL" sz="6000" b="1" dirty="0">
                <a:solidFill>
                  <a:schemeClr val="bg1"/>
                </a:solidFill>
                <a:latin typeface="Calibri" panose="020F0502020204030204" pitchFamily="34" charset="0"/>
                <a:cs typeface="Calibri" panose="020F0502020204030204" pitchFamily="34" charset="0"/>
              </a:rPr>
              <a:t>Telecomunicaciones</a:t>
            </a:r>
            <a:endParaRPr kumimoji="0" lang="es-CL" sz="6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endParaRPr>
          </a:p>
        </p:txBody>
      </p:sp>
      <p:sp>
        <p:nvSpPr>
          <p:cNvPr id="362" name="CuadroTexto 361">
            <a:extLst>
              <a:ext uri="{FF2B5EF4-FFF2-40B4-BE49-F238E27FC236}">
                <a16:creationId xmlns:a16="http://schemas.microsoft.com/office/drawing/2014/main" id="{E8CBCA41-5F4D-CA4E-BAB2-D2F460E31936}"/>
              </a:ext>
            </a:extLst>
          </p:cNvPr>
          <p:cNvSpPr txBox="1"/>
          <p:nvPr/>
        </p:nvSpPr>
        <p:spPr>
          <a:xfrm>
            <a:off x="3441772" y="5075882"/>
            <a:ext cx="685771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kumimoji="0" lang="es-CL" sz="28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Primer </a:t>
            </a:r>
            <a:r>
              <a:rPr lang="es-CL" sz="2800" dirty="0">
                <a:solidFill>
                  <a:schemeClr val="bg1"/>
                </a:solidFill>
                <a:latin typeface="Calibri" panose="020F0502020204030204" pitchFamily="34" charset="0"/>
                <a:cs typeface="Calibri" panose="020F0502020204030204" pitchFamily="34" charset="0"/>
              </a:rPr>
              <a:t>Semestre 2018 - Primer Semestre 2019</a:t>
            </a:r>
          </a:p>
        </p:txBody>
      </p:sp>
      <p:pic>
        <p:nvPicPr>
          <p:cNvPr id="6" name="Imagen 5">
            <a:extLst>
              <a:ext uri="{FF2B5EF4-FFF2-40B4-BE49-F238E27FC236}">
                <a16:creationId xmlns:a16="http://schemas.microsoft.com/office/drawing/2014/main" id="{A57E1AA2-F073-924A-98CF-3E400FF89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76200"/>
            <a:ext cx="4090894" cy="167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Telefonía Fija</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574800" y="1447800"/>
            <a:ext cx="10058400" cy="304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object 101">
            <a:extLst>
              <a:ext uri="{FF2B5EF4-FFF2-40B4-BE49-F238E27FC236}">
                <a16:creationId xmlns:a16="http://schemas.microsoft.com/office/drawing/2014/main" id="{0089023D-8DB9-E945-9A49-1EF3EC9A48E9}"/>
              </a:ext>
            </a:extLst>
          </p:cNvPr>
          <p:cNvSpPr txBox="1"/>
          <p:nvPr/>
        </p:nvSpPr>
        <p:spPr>
          <a:xfrm>
            <a:off x="1727200" y="5178785"/>
            <a:ext cx="7748273" cy="1907061"/>
          </a:xfrm>
          <a:prstGeom prst="rect">
            <a:avLst/>
          </a:prstGeom>
        </p:spPr>
        <p:txBody>
          <a:bodyPr vert="horz" wrap="square" lIns="0" tIns="12700" rIns="0" bIns="0" rtlCol="0">
            <a:spAutoFit/>
          </a:bodyPr>
          <a:lstStyle/>
          <a:p>
            <a:pPr marL="298450" marR="1925955" indent="-285750">
              <a:lnSpc>
                <a:spcPct val="127000"/>
              </a:lnSpc>
              <a:spcBef>
                <a:spcPts val="5"/>
              </a:spcBef>
              <a:buFont typeface="Arial" panose="020B0604020202020204" pitchFamily="34" charset="0"/>
              <a:buChar char="•"/>
            </a:pPr>
            <a:r>
              <a:rPr lang="es-ES" sz="1400" dirty="0">
                <a:solidFill>
                  <a:schemeClr val="bg1"/>
                </a:solidFill>
                <a:cs typeface="Arial" panose="020B0604020202020204" pitchFamily="34" charset="0"/>
              </a:rPr>
              <a:t>En Telefonía Fija, la tasa global de reclamos del primer semestre de 2019, fue de 4,18 reclamos por cada 10.000 líneas telefónicas locales.</a:t>
            </a:r>
          </a:p>
          <a:p>
            <a:pPr marL="298450" marR="1925955" indent="-285750">
              <a:lnSpc>
                <a:spcPct val="127000"/>
              </a:lnSpc>
              <a:spcBef>
                <a:spcPts val="5"/>
              </a:spcBef>
              <a:buFont typeface="Arial" panose="020B0604020202020204" pitchFamily="34" charset="0"/>
              <a:buChar char="•"/>
            </a:pPr>
            <a:r>
              <a:rPr lang="es-ES" sz="1400" dirty="0">
                <a:solidFill>
                  <a:schemeClr val="bg1"/>
                </a:solidFill>
                <a:cs typeface="Arial" panose="020B0604020202020204" pitchFamily="34" charset="0"/>
              </a:rPr>
              <a:t>El proveedor que tuvo un mayor alza en su tasa de reclamos fue Movistar, con un aumento de 0,97 puntos, respecto al primer semestre del año 2018, seguido por ENTEL con 0,59.</a:t>
            </a:r>
          </a:p>
          <a:p>
            <a:pPr marL="298450" marR="1925955" indent="-285750">
              <a:lnSpc>
                <a:spcPct val="127000"/>
              </a:lnSpc>
              <a:spcBef>
                <a:spcPts val="5"/>
              </a:spcBef>
              <a:buFont typeface="Arial" panose="020B0604020202020204" pitchFamily="34" charset="0"/>
              <a:buChar char="•"/>
            </a:pPr>
            <a:r>
              <a:rPr lang="es-ES" sz="1400" dirty="0">
                <a:solidFill>
                  <a:schemeClr val="bg1"/>
                </a:solidFill>
                <a:cs typeface="Arial" panose="020B0604020202020204" pitchFamily="34" charset="0"/>
              </a:rPr>
              <a:t>Por otra parte, Claro presentó la mayor baja en su tasa de reclamos, con una disminución de 1,6 puntos respecto al año 2018 y GTD con 0,39.</a:t>
            </a:r>
          </a:p>
        </p:txBody>
      </p:sp>
      <p:pic>
        <p:nvPicPr>
          <p:cNvPr id="38" name="Imagen 37">
            <a:extLst>
              <a:ext uri="{FF2B5EF4-FFF2-40B4-BE49-F238E27FC236}">
                <a16:creationId xmlns:a16="http://schemas.microsoft.com/office/drawing/2014/main" id="{6D428E73-A3C3-1B41-8939-5069E616B9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9" name="Imagen 38">
            <a:extLst>
              <a:ext uri="{FF2B5EF4-FFF2-40B4-BE49-F238E27FC236}">
                <a16:creationId xmlns:a16="http://schemas.microsoft.com/office/drawing/2014/main" id="{02D95A2E-2713-4542-8F8A-751AF83A6E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0" name="Marcador de número de diapositiva 21">
            <a:extLst>
              <a:ext uri="{FF2B5EF4-FFF2-40B4-BE49-F238E27FC236}">
                <a16:creationId xmlns:a16="http://schemas.microsoft.com/office/drawing/2014/main" id="{8EA5AE6A-6746-7F44-A04E-87C0DD0C464E}"/>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10</a:t>
            </a:fld>
            <a:endParaRPr lang="es-CL" sz="1200" b="1" dirty="0">
              <a:solidFill>
                <a:schemeClr val="bg1"/>
              </a:solidFill>
            </a:endParaRPr>
          </a:p>
        </p:txBody>
      </p:sp>
      <p:sp>
        <p:nvSpPr>
          <p:cNvPr id="41" name="Rectángulo 40">
            <a:extLst>
              <a:ext uri="{FF2B5EF4-FFF2-40B4-BE49-F238E27FC236}">
                <a16:creationId xmlns:a16="http://schemas.microsoft.com/office/drawing/2014/main" id="{20015C02-D9CF-354F-AE03-860430DF6B3B}"/>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3 Gráfico">
            <a:extLst>
              <a:ext uri="{FF2B5EF4-FFF2-40B4-BE49-F238E27FC236}">
                <a16:creationId xmlns:a16="http://schemas.microsoft.com/office/drawing/2014/main" id="{31E2E1B4-FA8D-0A40-A729-39F873DD7924}"/>
              </a:ext>
            </a:extLst>
          </p:cNvPr>
          <p:cNvGraphicFramePr>
            <a:graphicFrameLocks/>
          </p:cNvGraphicFramePr>
          <p:nvPr>
            <p:extLst>
              <p:ext uri="{D42A27DB-BD31-4B8C-83A1-F6EECF244321}">
                <p14:modId xmlns:p14="http://schemas.microsoft.com/office/powerpoint/2010/main" val="75182015"/>
              </p:ext>
            </p:extLst>
          </p:nvPr>
        </p:nvGraphicFramePr>
        <p:xfrm>
          <a:off x="2260600" y="1447800"/>
          <a:ext cx="8810003" cy="26887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Tabla 16">
            <a:extLst>
              <a:ext uri="{FF2B5EF4-FFF2-40B4-BE49-F238E27FC236}">
                <a16:creationId xmlns:a16="http://schemas.microsoft.com/office/drawing/2014/main" id="{B241ED54-789A-C547-9A00-4DAB634DD3A9}"/>
              </a:ext>
            </a:extLst>
          </p:cNvPr>
          <p:cNvGraphicFramePr>
            <a:graphicFrameLocks noGrp="1"/>
          </p:cNvGraphicFramePr>
          <p:nvPr>
            <p:extLst>
              <p:ext uri="{D42A27DB-BD31-4B8C-83A1-F6EECF244321}">
                <p14:modId xmlns:p14="http://schemas.microsoft.com/office/powerpoint/2010/main" val="3321231839"/>
              </p:ext>
            </p:extLst>
          </p:nvPr>
        </p:nvGraphicFramePr>
        <p:xfrm>
          <a:off x="8128000" y="4724400"/>
          <a:ext cx="2602858" cy="2269725"/>
        </p:xfrm>
        <a:graphic>
          <a:graphicData uri="http://schemas.openxmlformats.org/drawingml/2006/table">
            <a:tbl>
              <a:tblPr/>
              <a:tblGrid>
                <a:gridCol w="1067944">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887214">
                  <a:extLst>
                    <a:ext uri="{9D8B030D-6E8A-4147-A177-3AD203B41FA5}">
                      <a16:colId xmlns:a16="http://schemas.microsoft.com/office/drawing/2014/main" val="20002"/>
                    </a:ext>
                  </a:extLst>
                </a:gridCol>
              </a:tblGrid>
              <a:tr h="155873">
                <a:tc>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Líneas Junio</a:t>
                      </a:r>
                      <a:r>
                        <a:rPr lang="es-CL" sz="1000" b="1" i="0" u="none" strike="noStrike" baseline="0" dirty="0">
                          <a:solidFill>
                            <a:srgbClr val="FFFFFF"/>
                          </a:solidFill>
                          <a:effectLst/>
                          <a:latin typeface="Arial" panose="020B0604020202020204" pitchFamily="34" charset="0"/>
                          <a:cs typeface="Arial" panose="020B0604020202020204" pitchFamily="34" charset="0"/>
                        </a:rPr>
                        <a:t> 2019</a:t>
                      </a:r>
                      <a:endParaRPr lang="es-CL"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MOVISTAR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571.983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VTR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534.311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ENTEL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236.474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CLARO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149.987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2576">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TELCOY/TELSUR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83.879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GTD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39.032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12.292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653">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OTROS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5653">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1.631.087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9" name="Cerrar llave 18">
            <a:extLst>
              <a:ext uri="{FF2B5EF4-FFF2-40B4-BE49-F238E27FC236}">
                <a16:creationId xmlns:a16="http://schemas.microsoft.com/office/drawing/2014/main" id="{708B751D-F273-1646-A17A-FF55869AC261}"/>
              </a:ext>
            </a:extLst>
          </p:cNvPr>
          <p:cNvSpPr/>
          <p:nvPr/>
        </p:nvSpPr>
        <p:spPr>
          <a:xfrm>
            <a:off x="10819059" y="4918552"/>
            <a:ext cx="139465" cy="1414656"/>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L"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40C15BEE-4FAB-6F4A-8DEA-D8CD14A07DA4}"/>
              </a:ext>
            </a:extLst>
          </p:cNvPr>
          <p:cNvSpPr txBox="1"/>
          <p:nvPr/>
        </p:nvSpPr>
        <p:spPr>
          <a:xfrm>
            <a:off x="10958524" y="5575637"/>
            <a:ext cx="729143" cy="323165"/>
          </a:xfrm>
          <a:prstGeom prst="rect">
            <a:avLst/>
          </a:prstGeom>
          <a:noFill/>
        </p:spPr>
        <p:txBody>
          <a:bodyPr wrap="square" rtlCol="0">
            <a:spAutoFit/>
          </a:bodyPr>
          <a:lstStyle/>
          <a:p>
            <a:r>
              <a:rPr lang="es-CL" sz="1500" b="1" dirty="0">
                <a:solidFill>
                  <a:schemeClr val="bg1"/>
                </a:solidFill>
                <a:latin typeface="Arial" panose="020B0604020202020204" pitchFamily="34" charset="0"/>
                <a:cs typeface="Arial" panose="020B0604020202020204" pitchFamily="34" charset="0"/>
              </a:rPr>
              <a:t>99,1%</a:t>
            </a:r>
          </a:p>
        </p:txBody>
      </p:sp>
      <p:sp>
        <p:nvSpPr>
          <p:cNvPr id="2" name="Rectángulo 1">
            <a:extLst>
              <a:ext uri="{FF2B5EF4-FFF2-40B4-BE49-F238E27FC236}">
                <a16:creationId xmlns:a16="http://schemas.microsoft.com/office/drawing/2014/main" id="{63DEEC9B-1F93-6147-96B4-15B552F79D49}"/>
              </a:ext>
            </a:extLst>
          </p:cNvPr>
          <p:cNvSpPr/>
          <p:nvPr/>
        </p:nvSpPr>
        <p:spPr>
          <a:xfrm>
            <a:off x="431800" y="7373779"/>
            <a:ext cx="10287000" cy="246221"/>
          </a:xfrm>
          <a:prstGeom prst="rect">
            <a:avLst/>
          </a:prstGeom>
        </p:spPr>
        <p:txBody>
          <a:bodyPr wrap="square">
            <a:spAutoFit/>
          </a:bodyPr>
          <a:lstStyle/>
          <a:p>
            <a:r>
              <a:rPr lang="es-CL" sz="1000" dirty="0">
                <a:solidFill>
                  <a:schemeClr val="bg1"/>
                </a:solidFill>
              </a:rPr>
              <a:t>(*) Tasa de Reclamos: (reclamos SUBTEL + reclamos SERNAC) * 10.000/líneas locales. Se consideran empresas con al menos 1,0% de líneas durante el mes de junio. </a:t>
            </a:r>
          </a:p>
        </p:txBody>
      </p:sp>
    </p:spTree>
    <p:extLst>
      <p:ext uri="{BB962C8B-B14F-4D97-AF65-F5344CB8AC3E}">
        <p14:creationId xmlns:p14="http://schemas.microsoft.com/office/powerpoint/2010/main" val="211946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Internet Fija</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574800" y="1371600"/>
            <a:ext cx="10058400" cy="3276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9" name="4 Gráfico">
            <a:extLst>
              <a:ext uri="{FF2B5EF4-FFF2-40B4-BE49-F238E27FC236}">
                <a16:creationId xmlns:a16="http://schemas.microsoft.com/office/drawing/2014/main" id="{88573CE9-50BF-EC4F-8CD6-E6BA3E901C99}"/>
              </a:ext>
            </a:extLst>
          </p:cNvPr>
          <p:cNvGraphicFramePr>
            <a:graphicFrameLocks/>
          </p:cNvGraphicFramePr>
          <p:nvPr>
            <p:extLst>
              <p:ext uri="{D42A27DB-BD31-4B8C-83A1-F6EECF244321}">
                <p14:modId xmlns:p14="http://schemas.microsoft.com/office/powerpoint/2010/main" val="3402560230"/>
              </p:ext>
            </p:extLst>
          </p:nvPr>
        </p:nvGraphicFramePr>
        <p:xfrm>
          <a:off x="1727200" y="1143000"/>
          <a:ext cx="96432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bject 101">
            <a:extLst>
              <a:ext uri="{FF2B5EF4-FFF2-40B4-BE49-F238E27FC236}">
                <a16:creationId xmlns:a16="http://schemas.microsoft.com/office/drawing/2014/main" id="{97F1A39A-8AD9-CC46-8399-F9D4215978A4}"/>
              </a:ext>
            </a:extLst>
          </p:cNvPr>
          <p:cNvSpPr txBox="1"/>
          <p:nvPr/>
        </p:nvSpPr>
        <p:spPr>
          <a:xfrm>
            <a:off x="5232400" y="5029200"/>
            <a:ext cx="8001000" cy="1649169"/>
          </a:xfrm>
          <a:prstGeom prst="rect">
            <a:avLst/>
          </a:prstGeom>
        </p:spPr>
        <p:txBody>
          <a:bodyPr vert="horz" wrap="square" lIns="0" tIns="12700" rIns="0" bIns="0" rtlCol="0">
            <a:spAutoFit/>
          </a:bodyPr>
          <a:lstStyle/>
          <a:p>
            <a:pPr marL="298450" indent="-285750">
              <a:lnSpc>
                <a:spcPct val="100000"/>
              </a:lnSpc>
              <a:spcBef>
                <a:spcPts val="490"/>
              </a:spcBef>
              <a:buFont typeface="Arial" panose="020B0604020202020204" pitchFamily="34" charset="0"/>
              <a:buChar char="•"/>
            </a:pPr>
            <a:r>
              <a:rPr lang="es-ES" sz="1400" dirty="0">
                <a:solidFill>
                  <a:schemeClr val="bg1"/>
                </a:solidFill>
                <a:cs typeface="Arial" panose="020B0604020202020204" pitchFamily="34" charset="0"/>
              </a:rPr>
              <a:t>En Internet Fija, la tasa global de reclamos del primer semestre de 2019, fue de 4,07 reclamos por cada 10.000 conexiones</a:t>
            </a:r>
          </a:p>
          <a:p>
            <a:pPr marL="298450" indent="-285750">
              <a:lnSpc>
                <a:spcPct val="100000"/>
              </a:lnSpc>
              <a:spcBef>
                <a:spcPts val="490"/>
              </a:spcBef>
              <a:buFont typeface="Arial" panose="020B0604020202020204" pitchFamily="34" charset="0"/>
              <a:buChar char="•"/>
            </a:pPr>
            <a:r>
              <a:rPr lang="es-ES" sz="1400" dirty="0">
                <a:solidFill>
                  <a:schemeClr val="bg1"/>
                </a:solidFill>
                <a:cs typeface="Arial" panose="020B0604020202020204" pitchFamily="34" charset="0"/>
              </a:rPr>
              <a:t>El proveedor que tuvo un mayor alza en su tasa de reclamos fue Mundo Pacífico, con un aumento de 2,86 puntos, respecto al primer semestre del año 2018, seguido por ENTEL con 0,96.</a:t>
            </a:r>
          </a:p>
          <a:p>
            <a:pPr marL="298450" indent="-285750">
              <a:lnSpc>
                <a:spcPct val="100000"/>
              </a:lnSpc>
              <a:spcBef>
                <a:spcPts val="490"/>
              </a:spcBef>
              <a:buFont typeface="Arial" panose="020B0604020202020204" pitchFamily="34" charset="0"/>
              <a:buChar char="•"/>
            </a:pPr>
            <a:r>
              <a:rPr lang="es-ES" sz="1400" dirty="0">
                <a:solidFill>
                  <a:schemeClr val="bg1"/>
                </a:solidFill>
                <a:cs typeface="Arial" panose="020B0604020202020204" pitchFamily="34" charset="0"/>
              </a:rPr>
              <a:t>Por otra parte, GTD presentó la mayor baja en su tasa de reclamos, con una disminución de 1,75 puntos respecto al año 2018, seguido por MOVISTAR con 0,74 puntos, aunque sigue teniendo la tasa más alta del mercado.</a:t>
            </a:r>
          </a:p>
        </p:txBody>
      </p:sp>
      <p:pic>
        <p:nvPicPr>
          <p:cNvPr id="38" name="Imagen 37">
            <a:extLst>
              <a:ext uri="{FF2B5EF4-FFF2-40B4-BE49-F238E27FC236}">
                <a16:creationId xmlns:a16="http://schemas.microsoft.com/office/drawing/2014/main" id="{AF14468B-A94E-1940-847D-9C7617FEE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9" name="Imagen 38">
            <a:extLst>
              <a:ext uri="{FF2B5EF4-FFF2-40B4-BE49-F238E27FC236}">
                <a16:creationId xmlns:a16="http://schemas.microsoft.com/office/drawing/2014/main" id="{157DE3D3-2133-5F4D-86CD-8D6837371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0" name="Marcador de número de diapositiva 21">
            <a:extLst>
              <a:ext uri="{FF2B5EF4-FFF2-40B4-BE49-F238E27FC236}">
                <a16:creationId xmlns:a16="http://schemas.microsoft.com/office/drawing/2014/main" id="{E823FA9E-85B3-D74D-9BB7-1261573279EF}"/>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11</a:t>
            </a:fld>
            <a:endParaRPr lang="es-CL" sz="1200" b="1" dirty="0">
              <a:solidFill>
                <a:schemeClr val="bg1"/>
              </a:solidFill>
            </a:endParaRPr>
          </a:p>
        </p:txBody>
      </p:sp>
      <p:sp>
        <p:nvSpPr>
          <p:cNvPr id="41" name="Rectángulo 40">
            <a:extLst>
              <a:ext uri="{FF2B5EF4-FFF2-40B4-BE49-F238E27FC236}">
                <a16:creationId xmlns:a16="http://schemas.microsoft.com/office/drawing/2014/main" id="{DC5E7109-65B8-CF44-A5B2-F1478DE83BB4}"/>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Tabla 15">
            <a:extLst>
              <a:ext uri="{FF2B5EF4-FFF2-40B4-BE49-F238E27FC236}">
                <a16:creationId xmlns:a16="http://schemas.microsoft.com/office/drawing/2014/main" id="{344B4176-81C2-754C-BC6D-C0D1891908EB}"/>
              </a:ext>
            </a:extLst>
          </p:cNvPr>
          <p:cNvGraphicFramePr>
            <a:graphicFrameLocks noGrp="1"/>
          </p:cNvGraphicFramePr>
          <p:nvPr>
            <p:extLst>
              <p:ext uri="{D42A27DB-BD31-4B8C-83A1-F6EECF244321}">
                <p14:modId xmlns:p14="http://schemas.microsoft.com/office/powerpoint/2010/main" val="2173333104"/>
              </p:ext>
            </p:extLst>
          </p:nvPr>
        </p:nvGraphicFramePr>
        <p:xfrm>
          <a:off x="1193800" y="4800600"/>
          <a:ext cx="3048000" cy="2637741"/>
        </p:xfrm>
        <a:graphic>
          <a:graphicData uri="http://schemas.openxmlformats.org/drawingml/2006/table">
            <a:tbl>
              <a:tblPr/>
              <a:tblGrid>
                <a:gridCol w="1253090">
                  <a:extLst>
                    <a:ext uri="{9D8B030D-6E8A-4147-A177-3AD203B41FA5}">
                      <a16:colId xmlns:a16="http://schemas.microsoft.com/office/drawing/2014/main" val="20000"/>
                    </a:ext>
                  </a:extLst>
                </a:gridCol>
                <a:gridCol w="753880">
                  <a:extLst>
                    <a:ext uri="{9D8B030D-6E8A-4147-A177-3AD203B41FA5}">
                      <a16:colId xmlns:a16="http://schemas.microsoft.com/office/drawing/2014/main" val="20001"/>
                    </a:ext>
                  </a:extLst>
                </a:gridCol>
                <a:gridCol w="1041030">
                  <a:extLst>
                    <a:ext uri="{9D8B030D-6E8A-4147-A177-3AD203B41FA5}">
                      <a16:colId xmlns:a16="http://schemas.microsoft.com/office/drawing/2014/main" val="20002"/>
                    </a:ext>
                  </a:extLst>
                </a:gridCol>
              </a:tblGrid>
              <a:tr h="106285">
                <a:tc>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Conexiones Junio</a:t>
                      </a:r>
                      <a:r>
                        <a:rPr lang="es-CL" sz="1000" b="1" i="0" u="none" strike="noStrike" baseline="0" dirty="0">
                          <a:solidFill>
                            <a:srgbClr val="FFFFFF"/>
                          </a:solidFill>
                          <a:effectLst/>
                          <a:latin typeface="Arial" panose="020B0604020202020204" pitchFamily="34" charset="0"/>
                          <a:cs typeface="Arial" panose="020B0604020202020204" pitchFamily="34" charset="0"/>
                        </a:rPr>
                        <a:t> 2019</a:t>
                      </a:r>
                      <a:endParaRPr lang="es-CL"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VTR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1.211.643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MOVISTAR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748.244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CLARO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439.254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MUNDO</a:t>
                      </a:r>
                      <a:r>
                        <a:rPr lang="es-CL" sz="1000" b="0" i="0" u="none" strike="noStrike" baseline="0" dirty="0">
                          <a:solidFill>
                            <a:srgbClr val="000000"/>
                          </a:solidFill>
                          <a:effectLst/>
                          <a:latin typeface="Arial" panose="020B0604020202020204" pitchFamily="34" charset="0"/>
                          <a:ea typeface="+mn-ea"/>
                          <a:cs typeface="Arial" panose="020B0604020202020204" pitchFamily="34" charset="0"/>
                        </a:rPr>
                        <a:t> PACIFICO</a:t>
                      </a:r>
                      <a:endParaRPr lang="es-CL" sz="1000" b="0" i="0" u="none" strike="noStrike"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196.988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TELCOY/TELSUR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186.485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ENTEL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129.905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GTD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65.004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8.397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221134"/>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4.529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STEL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2.791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NETLINE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6318">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2.993.251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7478517"/>
                  </a:ext>
                </a:extLst>
              </a:tr>
            </a:tbl>
          </a:graphicData>
        </a:graphic>
      </p:graphicFrame>
      <p:sp>
        <p:nvSpPr>
          <p:cNvPr id="17" name="Cerrar llave 16">
            <a:extLst>
              <a:ext uri="{FF2B5EF4-FFF2-40B4-BE49-F238E27FC236}">
                <a16:creationId xmlns:a16="http://schemas.microsoft.com/office/drawing/2014/main" id="{7C4E5387-1494-5948-9924-FC6D214AD330}"/>
              </a:ext>
            </a:extLst>
          </p:cNvPr>
          <p:cNvSpPr/>
          <p:nvPr/>
        </p:nvSpPr>
        <p:spPr>
          <a:xfrm>
            <a:off x="4260133" y="4998594"/>
            <a:ext cx="115097" cy="1442069"/>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L"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C58A91D2-318F-884F-9CF8-15BB4C105F9D}"/>
              </a:ext>
            </a:extLst>
          </p:cNvPr>
          <p:cNvSpPr txBox="1"/>
          <p:nvPr/>
        </p:nvSpPr>
        <p:spPr>
          <a:xfrm>
            <a:off x="4375231" y="5558045"/>
            <a:ext cx="729143" cy="323165"/>
          </a:xfrm>
          <a:prstGeom prst="rect">
            <a:avLst/>
          </a:prstGeom>
          <a:noFill/>
        </p:spPr>
        <p:txBody>
          <a:bodyPr wrap="square" rtlCol="0">
            <a:spAutoFit/>
          </a:bodyPr>
          <a:lstStyle/>
          <a:p>
            <a:r>
              <a:rPr lang="es-CL" sz="1500" b="1" dirty="0">
                <a:solidFill>
                  <a:schemeClr val="bg1"/>
                </a:solidFill>
                <a:latin typeface="Arial" panose="020B0604020202020204" pitchFamily="34" charset="0"/>
                <a:cs typeface="Arial" panose="020B0604020202020204" pitchFamily="34" charset="0"/>
              </a:rPr>
              <a:t>99,5%</a:t>
            </a:r>
          </a:p>
        </p:txBody>
      </p:sp>
      <p:sp>
        <p:nvSpPr>
          <p:cNvPr id="2" name="Rectángulo 1">
            <a:extLst>
              <a:ext uri="{FF2B5EF4-FFF2-40B4-BE49-F238E27FC236}">
                <a16:creationId xmlns:a16="http://schemas.microsoft.com/office/drawing/2014/main" id="{2B782C48-AB5E-A043-8805-FC9C24E54E37}"/>
              </a:ext>
            </a:extLst>
          </p:cNvPr>
          <p:cNvSpPr/>
          <p:nvPr/>
        </p:nvSpPr>
        <p:spPr>
          <a:xfrm>
            <a:off x="584200" y="7467600"/>
            <a:ext cx="10896600" cy="246221"/>
          </a:xfrm>
          <a:prstGeom prst="rect">
            <a:avLst/>
          </a:prstGeom>
        </p:spPr>
        <p:txBody>
          <a:bodyPr wrap="square">
            <a:spAutoFit/>
          </a:bodyPr>
          <a:lstStyle/>
          <a:p>
            <a:r>
              <a:rPr lang="es-CL" sz="1000" dirty="0">
                <a:solidFill>
                  <a:schemeClr val="bg1"/>
                </a:solidFill>
              </a:rPr>
              <a:t>(*) Tasa de Reclamos: (reclamos SUBTEL + reclamos SERNAC) * 10.000/conexiones fijas a internet. Se consideran empresas con al menos 1% de conexiones durante el mes de junio. </a:t>
            </a:r>
          </a:p>
        </p:txBody>
      </p:sp>
    </p:spTree>
    <p:extLst>
      <p:ext uri="{BB962C8B-B14F-4D97-AF65-F5344CB8AC3E}">
        <p14:creationId xmlns:p14="http://schemas.microsoft.com/office/powerpoint/2010/main" val="144842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Televisión de pago</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079500" y="1447800"/>
            <a:ext cx="11658600" cy="3276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30" name="3 Gráfico">
            <a:extLst>
              <a:ext uri="{FF2B5EF4-FFF2-40B4-BE49-F238E27FC236}">
                <a16:creationId xmlns:a16="http://schemas.microsoft.com/office/drawing/2014/main" id="{155FCC3B-0D8E-6840-A4B6-09FAE5E40EB3}"/>
              </a:ext>
            </a:extLst>
          </p:cNvPr>
          <p:cNvGraphicFramePr>
            <a:graphicFrameLocks/>
          </p:cNvGraphicFramePr>
          <p:nvPr>
            <p:extLst>
              <p:ext uri="{D42A27DB-BD31-4B8C-83A1-F6EECF244321}">
                <p14:modId xmlns:p14="http://schemas.microsoft.com/office/powerpoint/2010/main" val="2334794239"/>
              </p:ext>
            </p:extLst>
          </p:nvPr>
        </p:nvGraphicFramePr>
        <p:xfrm>
          <a:off x="1384300" y="1600200"/>
          <a:ext cx="11049000" cy="2977200"/>
        </p:xfrm>
        <a:graphic>
          <a:graphicData uri="http://schemas.openxmlformats.org/drawingml/2006/chart">
            <c:chart xmlns:c="http://schemas.openxmlformats.org/drawingml/2006/chart" xmlns:r="http://schemas.openxmlformats.org/officeDocument/2006/relationships" r:id="rId5"/>
          </a:graphicData>
        </a:graphic>
      </p:graphicFrame>
      <p:sp>
        <p:nvSpPr>
          <p:cNvPr id="35" name="object 101">
            <a:extLst>
              <a:ext uri="{FF2B5EF4-FFF2-40B4-BE49-F238E27FC236}">
                <a16:creationId xmlns:a16="http://schemas.microsoft.com/office/drawing/2014/main" id="{71507F9B-4A4B-3E44-94AE-8646965335EC}"/>
              </a:ext>
            </a:extLst>
          </p:cNvPr>
          <p:cNvSpPr txBox="1"/>
          <p:nvPr/>
        </p:nvSpPr>
        <p:spPr>
          <a:xfrm>
            <a:off x="965200" y="4900979"/>
            <a:ext cx="6599429" cy="1751762"/>
          </a:xfrm>
          <a:prstGeom prst="rect">
            <a:avLst/>
          </a:prstGeom>
        </p:spPr>
        <p:txBody>
          <a:bodyPr vert="horz" wrap="square" lIns="0" tIns="12700" rIns="0" bIns="0" rtlCol="0">
            <a:spAutoFit/>
          </a:bodyPr>
          <a:lstStyle/>
          <a:p>
            <a:pPr marL="298450" indent="-285750">
              <a:lnSpc>
                <a:spcPct val="100000"/>
              </a:lnSpc>
              <a:spcBef>
                <a:spcPts val="850"/>
              </a:spcBef>
              <a:buFont typeface="Arial" panose="020B0604020202020204" pitchFamily="34" charset="0"/>
              <a:buChar char="•"/>
            </a:pPr>
            <a:r>
              <a:rPr lang="es-ES" sz="1400" dirty="0">
                <a:solidFill>
                  <a:schemeClr val="bg1"/>
                </a:solidFill>
                <a:cs typeface="Arial" panose="020B0604020202020204" pitchFamily="34" charset="0"/>
              </a:rPr>
              <a:t>En Televisión de Pago, la tasa global de reclamos del primer semestre de 2019 fue de 2,21 reclamos por cada 10.000 suscriptores, 0,44 puntos más que 2018.</a:t>
            </a:r>
          </a:p>
          <a:p>
            <a:pPr marL="298450" indent="-285750">
              <a:lnSpc>
                <a:spcPct val="100000"/>
              </a:lnSpc>
              <a:spcBef>
                <a:spcPts val="850"/>
              </a:spcBef>
              <a:buFont typeface="Arial" panose="020B0604020202020204" pitchFamily="34" charset="0"/>
              <a:buChar char="•"/>
            </a:pPr>
            <a:r>
              <a:rPr lang="es-ES" sz="1400" dirty="0">
                <a:solidFill>
                  <a:schemeClr val="bg1"/>
                </a:solidFill>
                <a:cs typeface="Arial" panose="020B0604020202020204" pitchFamily="34" charset="0"/>
              </a:rPr>
              <a:t>Los proveedores que tuvieron un mayor alza en su tasa de reclamos fueron DIRECTV, con un aumento de 1,38 puntos respecto al año 2018, y Mundo Pacífico, con un aumento de 1,08 puntos en relación al mismo período.</a:t>
            </a:r>
          </a:p>
          <a:p>
            <a:pPr marL="298450" indent="-285750">
              <a:lnSpc>
                <a:spcPct val="100000"/>
              </a:lnSpc>
              <a:spcBef>
                <a:spcPts val="850"/>
              </a:spcBef>
              <a:buFont typeface="Arial" panose="020B0604020202020204" pitchFamily="34" charset="0"/>
              <a:buChar char="•"/>
            </a:pPr>
            <a:r>
              <a:rPr lang="es-ES" sz="1400" dirty="0">
                <a:solidFill>
                  <a:schemeClr val="bg1"/>
                </a:solidFill>
                <a:cs typeface="Arial" panose="020B0604020202020204" pitchFamily="34" charset="0"/>
              </a:rPr>
              <a:t>Por otra parte, GTD presentó la mayor baja en su tasa de reclamos, con una disminución de 0,86 puntos respecto al año 2018 seguido por CLARO con 0,47.</a:t>
            </a:r>
          </a:p>
        </p:txBody>
      </p:sp>
      <p:pic>
        <p:nvPicPr>
          <p:cNvPr id="38" name="Imagen 37">
            <a:extLst>
              <a:ext uri="{FF2B5EF4-FFF2-40B4-BE49-F238E27FC236}">
                <a16:creationId xmlns:a16="http://schemas.microsoft.com/office/drawing/2014/main" id="{EE588DB4-22A8-2343-B35D-C7E704D4B7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9" name="Imagen 38">
            <a:extLst>
              <a:ext uri="{FF2B5EF4-FFF2-40B4-BE49-F238E27FC236}">
                <a16:creationId xmlns:a16="http://schemas.microsoft.com/office/drawing/2014/main" id="{78B740C9-FAD4-3B44-B800-55CC5059A0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0" name="Marcador de número de diapositiva 21">
            <a:extLst>
              <a:ext uri="{FF2B5EF4-FFF2-40B4-BE49-F238E27FC236}">
                <a16:creationId xmlns:a16="http://schemas.microsoft.com/office/drawing/2014/main" id="{0E08C9D0-5869-894E-9177-E09D56E18AFC}"/>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12</a:t>
            </a:fld>
            <a:endParaRPr lang="es-CL" sz="1200" b="1" dirty="0">
              <a:solidFill>
                <a:schemeClr val="bg1"/>
              </a:solidFill>
            </a:endParaRPr>
          </a:p>
        </p:txBody>
      </p:sp>
      <p:sp>
        <p:nvSpPr>
          <p:cNvPr id="41" name="Rectángulo 40">
            <a:extLst>
              <a:ext uri="{FF2B5EF4-FFF2-40B4-BE49-F238E27FC236}">
                <a16:creationId xmlns:a16="http://schemas.microsoft.com/office/drawing/2014/main" id="{2D5A94D8-AE8F-5D4B-828F-85E9CCA90682}"/>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Tabla 15">
            <a:extLst>
              <a:ext uri="{FF2B5EF4-FFF2-40B4-BE49-F238E27FC236}">
                <a16:creationId xmlns:a16="http://schemas.microsoft.com/office/drawing/2014/main" id="{20ACDCA5-F077-034C-9C31-AFA3FF884A19}"/>
              </a:ext>
            </a:extLst>
          </p:cNvPr>
          <p:cNvGraphicFramePr>
            <a:graphicFrameLocks noGrp="1"/>
          </p:cNvGraphicFramePr>
          <p:nvPr>
            <p:extLst>
              <p:ext uri="{D42A27DB-BD31-4B8C-83A1-F6EECF244321}">
                <p14:modId xmlns:p14="http://schemas.microsoft.com/office/powerpoint/2010/main" val="2314807587"/>
              </p:ext>
            </p:extLst>
          </p:nvPr>
        </p:nvGraphicFramePr>
        <p:xfrm>
          <a:off x="8890000" y="4800600"/>
          <a:ext cx="2653393" cy="2523209"/>
        </p:xfrm>
        <a:graphic>
          <a:graphicData uri="http://schemas.openxmlformats.org/drawingml/2006/table">
            <a:tbl>
              <a:tblPr/>
              <a:tblGrid>
                <a:gridCol w="1089477">
                  <a:extLst>
                    <a:ext uri="{9D8B030D-6E8A-4147-A177-3AD203B41FA5}">
                      <a16:colId xmlns:a16="http://schemas.microsoft.com/office/drawing/2014/main" val="20000"/>
                    </a:ext>
                  </a:extLst>
                </a:gridCol>
                <a:gridCol w="658813">
                  <a:extLst>
                    <a:ext uri="{9D8B030D-6E8A-4147-A177-3AD203B41FA5}">
                      <a16:colId xmlns:a16="http://schemas.microsoft.com/office/drawing/2014/main" val="20001"/>
                    </a:ext>
                  </a:extLst>
                </a:gridCol>
                <a:gridCol w="905103">
                  <a:extLst>
                    <a:ext uri="{9D8B030D-6E8A-4147-A177-3AD203B41FA5}">
                      <a16:colId xmlns:a16="http://schemas.microsoft.com/office/drawing/2014/main" val="20002"/>
                    </a:ext>
                  </a:extLst>
                </a:gridCol>
              </a:tblGrid>
              <a:tr h="139552">
                <a:tc>
                  <a:txBody>
                    <a:bodyPr/>
                    <a:lstStyle/>
                    <a:p>
                      <a:pPr algn="ctr" fontAlgn="ctr"/>
                      <a:r>
                        <a:rPr lang="es-CL" sz="700" b="1" i="0" u="none" strike="noStrike" dirty="0">
                          <a:solidFill>
                            <a:srgbClr val="FFFFFF"/>
                          </a:solidFill>
                          <a:effectLst/>
                          <a:latin typeface="Arial" panose="020B0604020202020204" pitchFamily="34" charset="0"/>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700" b="1" i="0" u="none" strike="noStrike" dirty="0">
                          <a:solidFill>
                            <a:srgbClr val="FFFFFF"/>
                          </a:solidFill>
                          <a:effectLst/>
                          <a:latin typeface="Arial" panose="020B0604020202020204" pitchFamily="34" charset="0"/>
                          <a:cs typeface="Arial" panose="020B0604020202020204" pitchFamily="34" charset="0"/>
                        </a:rPr>
                        <a:t>Suscriptores Junio</a:t>
                      </a:r>
                      <a:r>
                        <a:rPr lang="es-CL" sz="700" b="1" i="0" u="none" strike="noStrike" baseline="0" dirty="0">
                          <a:solidFill>
                            <a:srgbClr val="FFFFFF"/>
                          </a:solidFill>
                          <a:effectLst/>
                          <a:latin typeface="Arial" panose="020B0604020202020204" pitchFamily="34" charset="0"/>
                          <a:cs typeface="Arial" panose="020B0604020202020204" pitchFamily="34" charset="0"/>
                        </a:rPr>
                        <a:t> 2019</a:t>
                      </a:r>
                      <a:endParaRPr lang="es-CL" sz="7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VTR</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1.089.071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32,9%</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DIRECTV</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694.062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20,9%</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MOVISTAR</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594.134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17,9%</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CLARO</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398.840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12,0%</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2875">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ENTEL</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159.488</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4,8%</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MUNDO PACIFICO</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139.678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4,2%</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TELSUR</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110.492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3,3%</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GTD</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32.115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1,0%</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TV RED</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19.493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0,6%</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TUVES</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14.984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0,5%</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8879697"/>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TELCOY</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9.127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0,3%</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17564106"/>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CMET</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8.838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0,3%</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9724380"/>
                  </a:ext>
                </a:extLst>
              </a:tr>
              <a:tr h="166214">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OTROS</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43.790 </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0" i="0" u="none" strike="noStrike">
                          <a:solidFill>
                            <a:srgbClr val="000000"/>
                          </a:solidFill>
                          <a:effectLst/>
                          <a:latin typeface="Arial" panose="020B0604020202020204" pitchFamily="34" charset="0"/>
                          <a:cs typeface="Arial" panose="020B0604020202020204" pitchFamily="34" charset="0"/>
                        </a:rPr>
                        <a:t>1,3%</a:t>
                      </a:r>
                      <a:endParaRPr lang="es-CL"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0979175"/>
                  </a:ext>
                </a:extLst>
              </a:tr>
              <a:tr h="166214">
                <a:tc>
                  <a:txBody>
                    <a:bodyPr/>
                    <a:lstStyle/>
                    <a:p>
                      <a:pPr algn="ctr" fontAlgn="b"/>
                      <a:r>
                        <a:rPr lang="es-CL" sz="900" b="1" i="0" u="none" strike="noStrike">
                          <a:solidFill>
                            <a:srgbClr val="000000"/>
                          </a:solidFill>
                          <a:effectLst/>
                          <a:latin typeface="Arial" panose="020B0604020202020204" pitchFamily="34" charset="0"/>
                          <a:cs typeface="Arial" panose="020B0604020202020204" pitchFamily="34" charset="0"/>
                        </a:rPr>
                        <a:t>TOTAL</a:t>
                      </a:r>
                      <a:endParaRPr lang="es-CL"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1" i="0" u="none" strike="noStrike">
                          <a:solidFill>
                            <a:srgbClr val="000000"/>
                          </a:solidFill>
                          <a:effectLst/>
                          <a:latin typeface="Arial" panose="020B0604020202020204" pitchFamily="34" charset="0"/>
                          <a:cs typeface="Arial" panose="020B0604020202020204" pitchFamily="34" charset="0"/>
                        </a:rPr>
                        <a:t>3.314.112 </a:t>
                      </a:r>
                      <a:endParaRPr lang="es-CL"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9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8600940"/>
                  </a:ext>
                </a:extLst>
              </a:tr>
            </a:tbl>
          </a:graphicData>
        </a:graphic>
      </p:graphicFrame>
      <p:sp>
        <p:nvSpPr>
          <p:cNvPr id="17" name="Cerrar llave 16">
            <a:extLst>
              <a:ext uri="{FF2B5EF4-FFF2-40B4-BE49-F238E27FC236}">
                <a16:creationId xmlns:a16="http://schemas.microsoft.com/office/drawing/2014/main" id="{C69A0D55-D633-AC45-B2FB-E7EEAC7AC685}"/>
              </a:ext>
            </a:extLst>
          </p:cNvPr>
          <p:cNvSpPr/>
          <p:nvPr/>
        </p:nvSpPr>
        <p:spPr>
          <a:xfrm>
            <a:off x="11679428" y="4969279"/>
            <a:ext cx="122536" cy="1359945"/>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L"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8A872358-A40E-EE45-9295-F739933E7C77}"/>
              </a:ext>
            </a:extLst>
          </p:cNvPr>
          <p:cNvSpPr txBox="1"/>
          <p:nvPr/>
        </p:nvSpPr>
        <p:spPr>
          <a:xfrm>
            <a:off x="11801964" y="5475550"/>
            <a:ext cx="729143" cy="323165"/>
          </a:xfrm>
          <a:prstGeom prst="rect">
            <a:avLst/>
          </a:prstGeom>
          <a:noFill/>
        </p:spPr>
        <p:txBody>
          <a:bodyPr wrap="square" rtlCol="0">
            <a:spAutoFit/>
          </a:bodyPr>
          <a:lstStyle/>
          <a:p>
            <a:r>
              <a:rPr lang="es-CL" sz="1500" b="1" dirty="0">
                <a:solidFill>
                  <a:schemeClr val="bg1"/>
                </a:solidFill>
                <a:latin typeface="Arial" panose="020B0604020202020204" pitchFamily="34" charset="0"/>
                <a:cs typeface="Arial" panose="020B0604020202020204" pitchFamily="34" charset="0"/>
              </a:rPr>
              <a:t>97,0%</a:t>
            </a:r>
          </a:p>
        </p:txBody>
      </p:sp>
      <p:sp>
        <p:nvSpPr>
          <p:cNvPr id="2" name="Rectángulo 1">
            <a:extLst>
              <a:ext uri="{FF2B5EF4-FFF2-40B4-BE49-F238E27FC236}">
                <a16:creationId xmlns:a16="http://schemas.microsoft.com/office/drawing/2014/main" id="{2A473A36-6404-8649-A0A3-28095A51E8B7}"/>
              </a:ext>
            </a:extLst>
          </p:cNvPr>
          <p:cNvSpPr/>
          <p:nvPr/>
        </p:nvSpPr>
        <p:spPr>
          <a:xfrm>
            <a:off x="508000" y="7086600"/>
            <a:ext cx="6908800" cy="400110"/>
          </a:xfrm>
          <a:prstGeom prst="rect">
            <a:avLst/>
          </a:prstGeom>
        </p:spPr>
        <p:txBody>
          <a:bodyPr>
            <a:spAutoFit/>
          </a:bodyPr>
          <a:lstStyle/>
          <a:p>
            <a:r>
              <a:rPr lang="es-CL" sz="1000" dirty="0">
                <a:solidFill>
                  <a:schemeClr val="bg1"/>
                </a:solidFill>
              </a:rPr>
              <a:t>(*) Tasa de Reclamos: (reclamos SUBTEL + reclamos SERNAC) * 10.000/suscriptores. Se consideran empresas con al menos 1% de suscripciones durante el mes de junio. </a:t>
            </a:r>
          </a:p>
        </p:txBody>
      </p:sp>
    </p:spTree>
    <p:extLst>
      <p:ext uri="{BB962C8B-B14F-4D97-AF65-F5344CB8AC3E}">
        <p14:creationId xmlns:p14="http://schemas.microsoft.com/office/powerpoint/2010/main" val="60972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Multiservicios fijos</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079500" y="1447800"/>
            <a:ext cx="11658600" cy="3276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9" name="1 Gráfico">
            <a:extLst>
              <a:ext uri="{FF2B5EF4-FFF2-40B4-BE49-F238E27FC236}">
                <a16:creationId xmlns:a16="http://schemas.microsoft.com/office/drawing/2014/main" id="{C8B75511-F8AB-6345-B55C-B75915832B76}"/>
              </a:ext>
            </a:extLst>
          </p:cNvPr>
          <p:cNvGraphicFramePr>
            <a:graphicFrameLocks/>
          </p:cNvGraphicFramePr>
          <p:nvPr>
            <p:extLst>
              <p:ext uri="{D42A27DB-BD31-4B8C-83A1-F6EECF244321}">
                <p14:modId xmlns:p14="http://schemas.microsoft.com/office/powerpoint/2010/main" val="4178812888"/>
              </p:ext>
            </p:extLst>
          </p:nvPr>
        </p:nvGraphicFramePr>
        <p:xfrm>
          <a:off x="1422400" y="1600200"/>
          <a:ext cx="10972800" cy="29772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bject 101">
            <a:extLst>
              <a:ext uri="{FF2B5EF4-FFF2-40B4-BE49-F238E27FC236}">
                <a16:creationId xmlns:a16="http://schemas.microsoft.com/office/drawing/2014/main" id="{201E42C4-FFBD-0845-A0CE-C12E6D3656B6}"/>
              </a:ext>
            </a:extLst>
          </p:cNvPr>
          <p:cNvSpPr txBox="1"/>
          <p:nvPr/>
        </p:nvSpPr>
        <p:spPr>
          <a:xfrm>
            <a:off x="5003800" y="5029200"/>
            <a:ext cx="8001000" cy="1864613"/>
          </a:xfrm>
          <a:prstGeom prst="rect">
            <a:avLst/>
          </a:prstGeom>
        </p:spPr>
        <p:txBody>
          <a:bodyPr vert="horz" wrap="square" lIns="0" tIns="12700" rIns="0" bIns="0" rtlCol="0">
            <a:spAutoFit/>
          </a:bodyPr>
          <a:lstStyle/>
          <a:p>
            <a:pPr marL="298450" indent="-285750" algn="just">
              <a:lnSpc>
                <a:spcPct val="100000"/>
              </a:lnSpc>
              <a:spcBef>
                <a:spcPts val="490"/>
              </a:spcBef>
              <a:buFont typeface="Arial" panose="020B0604020202020204" pitchFamily="34" charset="0"/>
              <a:buChar char="•"/>
            </a:pPr>
            <a:r>
              <a:rPr lang="es-ES" sz="1400" dirty="0">
                <a:solidFill>
                  <a:schemeClr val="bg1"/>
                </a:solidFill>
                <a:cs typeface="Arial" panose="020B0604020202020204" pitchFamily="34" charset="0"/>
              </a:rPr>
              <a:t>En Multiservicios Fijos, la tasa global de reclamos del primer semestre de 2019 fue de 10,9 reclamos por cada 10.000 líneas.</a:t>
            </a:r>
          </a:p>
          <a:p>
            <a:pPr marL="298450" indent="-285750" algn="just">
              <a:lnSpc>
                <a:spcPct val="100000"/>
              </a:lnSpc>
              <a:spcBef>
                <a:spcPts val="490"/>
              </a:spcBef>
              <a:buFont typeface="Arial" panose="020B0604020202020204" pitchFamily="34" charset="0"/>
              <a:buChar char="•"/>
            </a:pPr>
            <a:r>
              <a:rPr lang="es-ES" sz="1400" dirty="0">
                <a:solidFill>
                  <a:schemeClr val="bg1"/>
                </a:solidFill>
                <a:cs typeface="Arial" panose="020B0604020202020204" pitchFamily="34" charset="0"/>
              </a:rPr>
              <a:t>El proveedor que presentó un mayor alza en su tasa de reclamos fue Mundo Pacífico, con un aumento de 4,48 puntos respecto al año 2018. Por otra parte, VTR y Movistar presentaron alzas de 3,07 y 2,97 puntos, respectivamente.</a:t>
            </a:r>
          </a:p>
          <a:p>
            <a:pPr marL="298450" indent="-285750" algn="just">
              <a:lnSpc>
                <a:spcPct val="100000"/>
              </a:lnSpc>
              <a:spcBef>
                <a:spcPts val="490"/>
              </a:spcBef>
              <a:buFont typeface="Arial" panose="020B0604020202020204" pitchFamily="34" charset="0"/>
              <a:buChar char="•"/>
            </a:pPr>
            <a:r>
              <a:rPr lang="es-ES" sz="1400" dirty="0">
                <a:solidFill>
                  <a:schemeClr val="bg1"/>
                </a:solidFill>
                <a:cs typeface="Arial" panose="020B0604020202020204" pitchFamily="34" charset="0"/>
              </a:rPr>
              <a:t>En relación a las disminuciones, Claro presentó la mayor baja en su tasa de reclamos, con 10,80 puntos en el primer semestre del año 2018 y 9,38 puntos en el primer semestre 2019, equivalente a una diferencia de -1,42 puntos, seguido por GTD con 0,6.</a:t>
            </a:r>
            <a:endParaRPr lang="es-CL" sz="1400" dirty="0">
              <a:solidFill>
                <a:schemeClr val="bg1"/>
              </a:solidFill>
              <a:cs typeface="Arial" panose="020B0604020202020204" pitchFamily="34" charset="0"/>
            </a:endParaRPr>
          </a:p>
        </p:txBody>
      </p:sp>
      <p:pic>
        <p:nvPicPr>
          <p:cNvPr id="38" name="Imagen 37">
            <a:extLst>
              <a:ext uri="{FF2B5EF4-FFF2-40B4-BE49-F238E27FC236}">
                <a16:creationId xmlns:a16="http://schemas.microsoft.com/office/drawing/2014/main" id="{2D8321ED-7B02-7644-8C65-5BA58090B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9" name="Imagen 38">
            <a:extLst>
              <a:ext uri="{FF2B5EF4-FFF2-40B4-BE49-F238E27FC236}">
                <a16:creationId xmlns:a16="http://schemas.microsoft.com/office/drawing/2014/main" id="{DB60BEC9-2D4C-9247-A233-C9B09B9CEB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0" name="Marcador de número de diapositiva 21">
            <a:extLst>
              <a:ext uri="{FF2B5EF4-FFF2-40B4-BE49-F238E27FC236}">
                <a16:creationId xmlns:a16="http://schemas.microsoft.com/office/drawing/2014/main" id="{B933A658-B922-994F-AD50-649535906DE2}"/>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13</a:t>
            </a:fld>
            <a:endParaRPr lang="es-CL" sz="1200" b="1" dirty="0">
              <a:solidFill>
                <a:schemeClr val="bg1"/>
              </a:solidFill>
            </a:endParaRPr>
          </a:p>
        </p:txBody>
      </p:sp>
      <p:sp>
        <p:nvSpPr>
          <p:cNvPr id="41" name="Rectángulo 40">
            <a:extLst>
              <a:ext uri="{FF2B5EF4-FFF2-40B4-BE49-F238E27FC236}">
                <a16:creationId xmlns:a16="http://schemas.microsoft.com/office/drawing/2014/main" id="{4B3D2AC6-206B-134B-A156-7CAA0062C139}"/>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1245278F-031C-EA49-8E81-20C3FB6F7EEF}"/>
              </a:ext>
            </a:extLst>
          </p:cNvPr>
          <p:cNvSpPr/>
          <p:nvPr/>
        </p:nvSpPr>
        <p:spPr>
          <a:xfrm>
            <a:off x="1041400" y="7372290"/>
            <a:ext cx="6908800" cy="400110"/>
          </a:xfrm>
          <a:prstGeom prst="rect">
            <a:avLst/>
          </a:prstGeom>
        </p:spPr>
        <p:txBody>
          <a:bodyPr>
            <a:spAutoFit/>
          </a:bodyPr>
          <a:lstStyle/>
          <a:p>
            <a:r>
              <a:rPr lang="es-CL" sz="1000" dirty="0">
                <a:solidFill>
                  <a:schemeClr val="bg1"/>
                </a:solidFill>
              </a:rPr>
              <a:t>(*) Tasa de Reclamos: (reclamos SUBTEL + reclamos SERNAC) * 10.000/líneas locales. Se consideran empresas con al menos 1% de lineas durante el mes de junio. Mundo Pacífico ofrece solo servicios de internet y TV de pago.</a:t>
            </a:r>
          </a:p>
        </p:txBody>
      </p:sp>
      <p:graphicFrame>
        <p:nvGraphicFramePr>
          <p:cNvPr id="17" name="Tabla 16">
            <a:extLst>
              <a:ext uri="{FF2B5EF4-FFF2-40B4-BE49-F238E27FC236}">
                <a16:creationId xmlns:a16="http://schemas.microsoft.com/office/drawing/2014/main" id="{09540B42-8A72-2A4C-AADF-35FAE4969D15}"/>
              </a:ext>
            </a:extLst>
          </p:cNvPr>
          <p:cNvGraphicFramePr>
            <a:graphicFrameLocks noGrp="1"/>
          </p:cNvGraphicFramePr>
          <p:nvPr>
            <p:extLst>
              <p:ext uri="{D42A27DB-BD31-4B8C-83A1-F6EECF244321}">
                <p14:modId xmlns:p14="http://schemas.microsoft.com/office/powerpoint/2010/main" val="111969686"/>
              </p:ext>
            </p:extLst>
          </p:nvPr>
        </p:nvGraphicFramePr>
        <p:xfrm>
          <a:off x="1041400" y="4953000"/>
          <a:ext cx="2681640" cy="1950918"/>
        </p:xfrm>
        <a:graphic>
          <a:graphicData uri="http://schemas.openxmlformats.org/drawingml/2006/table">
            <a:tbl>
              <a:tblPr/>
              <a:tblGrid>
                <a:gridCol w="1102473">
                  <a:extLst>
                    <a:ext uri="{9D8B030D-6E8A-4147-A177-3AD203B41FA5}">
                      <a16:colId xmlns:a16="http://schemas.microsoft.com/office/drawing/2014/main" val="20000"/>
                    </a:ext>
                  </a:extLst>
                </a:gridCol>
                <a:gridCol w="663266">
                  <a:extLst>
                    <a:ext uri="{9D8B030D-6E8A-4147-A177-3AD203B41FA5}">
                      <a16:colId xmlns:a16="http://schemas.microsoft.com/office/drawing/2014/main" val="20001"/>
                    </a:ext>
                  </a:extLst>
                </a:gridCol>
                <a:gridCol w="915901">
                  <a:extLst>
                    <a:ext uri="{9D8B030D-6E8A-4147-A177-3AD203B41FA5}">
                      <a16:colId xmlns:a16="http://schemas.microsoft.com/office/drawing/2014/main" val="20002"/>
                    </a:ext>
                  </a:extLst>
                </a:gridCol>
              </a:tblGrid>
              <a:tr h="156007">
                <a:tc>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Líneas Junio</a:t>
                      </a:r>
                      <a:r>
                        <a:rPr lang="es-CL" sz="1000" b="1" i="0" u="none" strike="noStrike" baseline="0" dirty="0">
                          <a:solidFill>
                            <a:srgbClr val="FFFFFF"/>
                          </a:solidFill>
                          <a:effectLst/>
                          <a:latin typeface="Arial" panose="020B0604020202020204" pitchFamily="34" charset="0"/>
                          <a:cs typeface="Arial" panose="020B0604020202020204" pitchFamily="34" charset="0"/>
                        </a:rPr>
                        <a:t> 2019</a:t>
                      </a:r>
                      <a:endParaRPr lang="es-CL"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MOVISTAR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571.983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VTR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534.311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ENTEL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236.474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CLARO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149.987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TELCOY/TELSUR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83.879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GTD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39.032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12.292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8777">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OTROS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221134"/>
                  </a:ext>
                </a:extLst>
              </a:tr>
              <a:tr h="198777">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1.631.087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1" name="Cerrar llave 20">
            <a:extLst>
              <a:ext uri="{FF2B5EF4-FFF2-40B4-BE49-F238E27FC236}">
                <a16:creationId xmlns:a16="http://schemas.microsoft.com/office/drawing/2014/main" id="{282F5BC0-3E5E-904F-8ABC-09AA5A0A684A}"/>
              </a:ext>
            </a:extLst>
          </p:cNvPr>
          <p:cNvSpPr/>
          <p:nvPr/>
        </p:nvSpPr>
        <p:spPr>
          <a:xfrm>
            <a:off x="3827087" y="5151586"/>
            <a:ext cx="71060" cy="1148247"/>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L"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E6F569ED-7409-EE49-8916-C6899C9E7317}"/>
              </a:ext>
            </a:extLst>
          </p:cNvPr>
          <p:cNvSpPr txBox="1"/>
          <p:nvPr/>
        </p:nvSpPr>
        <p:spPr>
          <a:xfrm>
            <a:off x="3862617" y="5564126"/>
            <a:ext cx="755428" cy="323165"/>
          </a:xfrm>
          <a:prstGeom prst="rect">
            <a:avLst/>
          </a:prstGeom>
          <a:noFill/>
        </p:spPr>
        <p:txBody>
          <a:bodyPr wrap="square" rtlCol="0">
            <a:spAutoFit/>
          </a:bodyPr>
          <a:lstStyle/>
          <a:p>
            <a:r>
              <a:rPr lang="es-CL" sz="1500" b="1" dirty="0">
                <a:solidFill>
                  <a:schemeClr val="bg1"/>
                </a:solidFill>
                <a:latin typeface="Arial" panose="020B0604020202020204" pitchFamily="34" charset="0"/>
                <a:cs typeface="Arial" panose="020B0604020202020204" pitchFamily="34" charset="0"/>
              </a:rPr>
              <a:t>99,1%</a:t>
            </a:r>
          </a:p>
        </p:txBody>
      </p:sp>
    </p:spTree>
    <p:extLst>
      <p:ext uri="{BB962C8B-B14F-4D97-AF65-F5344CB8AC3E}">
        <p14:creationId xmlns:p14="http://schemas.microsoft.com/office/powerpoint/2010/main" val="104570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724856"/>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Tasa de Reclamo Regional</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079500" y="1447800"/>
            <a:ext cx="11658600" cy="441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30" name="6 Gráfico">
            <a:extLst>
              <a:ext uri="{FF2B5EF4-FFF2-40B4-BE49-F238E27FC236}">
                <a16:creationId xmlns:a16="http://schemas.microsoft.com/office/drawing/2014/main" id="{BFA27C1B-15FD-D44E-AE09-E4E933054F28}"/>
              </a:ext>
            </a:extLst>
          </p:cNvPr>
          <p:cNvGraphicFramePr>
            <a:graphicFrameLocks/>
          </p:cNvGraphicFramePr>
          <p:nvPr>
            <p:extLst>
              <p:ext uri="{D42A27DB-BD31-4B8C-83A1-F6EECF244321}">
                <p14:modId xmlns:p14="http://schemas.microsoft.com/office/powerpoint/2010/main" val="4083538873"/>
              </p:ext>
            </p:extLst>
          </p:nvPr>
        </p:nvGraphicFramePr>
        <p:xfrm>
          <a:off x="1193800" y="1295400"/>
          <a:ext cx="11201400" cy="4478088"/>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a:extLst>
              <a:ext uri="{FF2B5EF4-FFF2-40B4-BE49-F238E27FC236}">
                <a16:creationId xmlns:a16="http://schemas.microsoft.com/office/drawing/2014/main" id="{98A575AA-6960-2C44-9F16-389C72F85851}"/>
              </a:ext>
            </a:extLst>
          </p:cNvPr>
          <p:cNvSpPr/>
          <p:nvPr/>
        </p:nvSpPr>
        <p:spPr>
          <a:xfrm>
            <a:off x="1041400" y="5943600"/>
            <a:ext cx="9448800" cy="1477328"/>
          </a:xfrm>
          <a:prstGeom prst="rect">
            <a:avLst/>
          </a:prstGeom>
        </p:spPr>
        <p:txBody>
          <a:bodyPr wrap="square">
            <a:spAutoFit/>
          </a:bodyPr>
          <a:lstStyle/>
          <a:p>
            <a:pPr marL="285750" indent="-285750">
              <a:buFont typeface="Arial" panose="020B0604020202020204" pitchFamily="34" charset="0"/>
              <a:buChar char="•"/>
            </a:pPr>
            <a:r>
              <a:rPr lang="es-CL" dirty="0">
                <a:solidFill>
                  <a:schemeClr val="bg1"/>
                </a:solidFill>
              </a:rPr>
              <a:t>Respecto de las tasas de reclamo regionales, a nivel agregado según la población proyectada, se tiene que la mayor disminución se produce en Aysén que pasa de 7,2 reclamos cada 1.000 habitantes a 5,5.</a:t>
            </a:r>
          </a:p>
          <a:p>
            <a:pPr marL="285750" indent="-285750">
              <a:buFont typeface="Arial" panose="020B0604020202020204" pitchFamily="34" charset="0"/>
              <a:buChar char="•"/>
            </a:pPr>
            <a:r>
              <a:rPr lang="es-CL" dirty="0">
                <a:solidFill>
                  <a:schemeClr val="bg1"/>
                </a:solidFill>
              </a:rPr>
              <a:t>A su vez, las mayor alzas se produce en Ñuble, Maule y O'Higgins, donde cada una aumenta 0,8 puntos porcentuales entre un periodo y otro.</a:t>
            </a:r>
          </a:p>
        </p:txBody>
      </p:sp>
      <p:pic>
        <p:nvPicPr>
          <p:cNvPr id="31" name="Imagen 30">
            <a:extLst>
              <a:ext uri="{FF2B5EF4-FFF2-40B4-BE49-F238E27FC236}">
                <a16:creationId xmlns:a16="http://schemas.microsoft.com/office/drawing/2014/main" id="{4AF39618-60D5-324E-BC53-13BB71906E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2" name="Imagen 31">
            <a:extLst>
              <a:ext uri="{FF2B5EF4-FFF2-40B4-BE49-F238E27FC236}">
                <a16:creationId xmlns:a16="http://schemas.microsoft.com/office/drawing/2014/main" id="{060076C6-1495-4744-B334-E201E1069D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4" name="Marcador de número de diapositiva 21">
            <a:extLst>
              <a:ext uri="{FF2B5EF4-FFF2-40B4-BE49-F238E27FC236}">
                <a16:creationId xmlns:a16="http://schemas.microsoft.com/office/drawing/2014/main" id="{8C6B9AF3-B1DE-8441-9E30-12F2831F076D}"/>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14</a:t>
            </a:fld>
            <a:endParaRPr lang="es-CL" sz="1200" b="1" dirty="0">
              <a:solidFill>
                <a:schemeClr val="bg1"/>
              </a:solidFill>
            </a:endParaRPr>
          </a:p>
        </p:txBody>
      </p:sp>
      <p:sp>
        <p:nvSpPr>
          <p:cNvPr id="35" name="Rectángulo 34">
            <a:extLst>
              <a:ext uri="{FF2B5EF4-FFF2-40B4-BE49-F238E27FC236}">
                <a16:creationId xmlns:a16="http://schemas.microsoft.com/office/drawing/2014/main" id="{85392C86-CD5F-7147-8704-F2981DACE664}"/>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10013C28-4761-2E47-AB5D-A22355336702}"/>
              </a:ext>
            </a:extLst>
          </p:cNvPr>
          <p:cNvSpPr/>
          <p:nvPr/>
        </p:nvSpPr>
        <p:spPr>
          <a:xfrm>
            <a:off x="431800" y="7449979"/>
            <a:ext cx="11125200" cy="246221"/>
          </a:xfrm>
          <a:prstGeom prst="rect">
            <a:avLst/>
          </a:prstGeom>
        </p:spPr>
        <p:txBody>
          <a:bodyPr wrap="square">
            <a:spAutoFit/>
          </a:bodyPr>
          <a:lstStyle/>
          <a:p>
            <a:r>
              <a:rPr lang="es-CL" sz="1000" dirty="0">
                <a:solidFill>
                  <a:schemeClr val="bg1"/>
                </a:solidFill>
              </a:rPr>
              <a:t>(*)Tasa de Reclamos Regional: Se refiere al número total de reclamos semestrales en la región por cada 1.000 habitantes de 18 años y más, en base a la población proyectada del INE para los años 2018 y 2019.</a:t>
            </a:r>
          </a:p>
        </p:txBody>
      </p:sp>
    </p:spTree>
    <p:extLst>
      <p:ext uri="{BB962C8B-B14F-4D97-AF65-F5344CB8AC3E}">
        <p14:creationId xmlns:p14="http://schemas.microsoft.com/office/powerpoint/2010/main" val="169013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4224" y="3546748"/>
            <a:ext cx="8229153" cy="678904"/>
          </a:xfrm>
          <a:prstGeom prst="rect">
            <a:avLst/>
          </a:prstGeom>
        </p:spPr>
        <p:txBody>
          <a:bodyPr vert="horz" wrap="square" lIns="0" tIns="13970" rIns="0" bIns="0" rtlCol="0">
            <a:spAutoFit/>
          </a:bodyPr>
          <a:lstStyle/>
          <a:p>
            <a:pPr marL="12700" algn="ctr">
              <a:spcBef>
                <a:spcPts val="110"/>
              </a:spcBef>
            </a:pPr>
            <a:r>
              <a:rPr lang="es-CL" sz="4800" b="1" spc="-5" dirty="0">
                <a:solidFill>
                  <a:schemeClr val="bg1"/>
                </a:solidFill>
                <a:latin typeface="Calibri" panose="020F0502020204030204" pitchFamily="34" charset="0"/>
                <a:cs typeface="Calibri" panose="020F0502020204030204" pitchFamily="34" charset="0"/>
              </a:rPr>
              <a:t>Principales resultados</a:t>
            </a:r>
            <a:endParaRPr sz="4800" b="1"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471E5EE5-6952-4A4F-BBF3-B69B5B86C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5" name="Rectángulo 4">
            <a:extLst>
              <a:ext uri="{FF2B5EF4-FFF2-40B4-BE49-F238E27FC236}">
                <a16:creationId xmlns:a16="http://schemas.microsoft.com/office/drawing/2014/main" id="{7E643E7F-DABC-8B4A-9E52-5BA3C843427E}"/>
              </a:ext>
            </a:extLst>
          </p:cNvPr>
          <p:cNvSpPr/>
          <p:nvPr/>
        </p:nvSpPr>
        <p:spPr>
          <a:xfrm>
            <a:off x="4165600" y="3276600"/>
            <a:ext cx="9092104" cy="1754326"/>
          </a:xfrm>
          <a:prstGeom prst="rect">
            <a:avLst/>
          </a:prstGeom>
        </p:spPr>
        <p:txBody>
          <a:bodyPr wrap="none">
            <a:spAutoFit/>
          </a:bodyPr>
          <a:lstStyle/>
          <a:p>
            <a:pPr algn="r"/>
            <a:r>
              <a:rPr lang="es-CL" sz="5400" b="1" dirty="0">
                <a:solidFill>
                  <a:schemeClr val="bg1"/>
                </a:solidFill>
              </a:rPr>
              <a:t>Comportamiento de respuesta</a:t>
            </a:r>
          </a:p>
          <a:p>
            <a:pPr algn="r"/>
            <a:r>
              <a:rPr lang="es-CL" sz="5400" b="1" dirty="0">
                <a:solidFill>
                  <a:schemeClr val="bg1"/>
                </a:solidFill>
              </a:rPr>
              <a:t>de Proveedores a SERNAC</a:t>
            </a:r>
          </a:p>
        </p:txBody>
      </p:sp>
      <p:sp>
        <p:nvSpPr>
          <p:cNvPr id="3" name="Rectángulo 2">
            <a:extLst>
              <a:ext uri="{FF2B5EF4-FFF2-40B4-BE49-F238E27FC236}">
                <a16:creationId xmlns:a16="http://schemas.microsoft.com/office/drawing/2014/main" id="{195454AF-5629-7D45-9081-0514BDF55739}"/>
              </a:ext>
            </a:extLst>
          </p:cNvPr>
          <p:cNvSpPr/>
          <p:nvPr/>
        </p:nvSpPr>
        <p:spPr>
          <a:xfrm>
            <a:off x="6375400" y="4953000"/>
            <a:ext cx="6908800" cy="646331"/>
          </a:xfrm>
          <a:prstGeom prst="rect">
            <a:avLst/>
          </a:prstGeom>
        </p:spPr>
        <p:txBody>
          <a:bodyPr>
            <a:spAutoFit/>
          </a:bodyPr>
          <a:lstStyle/>
          <a:p>
            <a:pPr algn="r"/>
            <a:r>
              <a:rPr lang="es-CL" dirty="0">
                <a:solidFill>
                  <a:schemeClr val="bg1"/>
                </a:solidFill>
              </a:rPr>
              <a:t>Análisis realizado en base a los 31.028 reclamos recibidos por SERNAC, durante el primer semestre del año 2019.</a:t>
            </a:r>
          </a:p>
        </p:txBody>
      </p:sp>
    </p:spTree>
    <p:extLst>
      <p:ext uri="{BB962C8B-B14F-4D97-AF65-F5344CB8AC3E}">
        <p14:creationId xmlns:p14="http://schemas.microsoft.com/office/powerpoint/2010/main" val="96179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889000" y="457200"/>
            <a:ext cx="11963399"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¿Cómo responden las empresas según los servicios que ofrecen?</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117600" y="1066800"/>
            <a:ext cx="11658600" cy="5105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4" name="Gráfico 13">
            <a:extLst>
              <a:ext uri="{FF2B5EF4-FFF2-40B4-BE49-F238E27FC236}">
                <a16:creationId xmlns:a16="http://schemas.microsoft.com/office/drawing/2014/main" id="{334172F2-D408-7A45-96EA-49A450FAEBE8}"/>
              </a:ext>
            </a:extLst>
          </p:cNvPr>
          <p:cNvGraphicFramePr>
            <a:graphicFrameLocks/>
          </p:cNvGraphicFramePr>
          <p:nvPr>
            <p:extLst>
              <p:ext uri="{D42A27DB-BD31-4B8C-83A1-F6EECF244321}">
                <p14:modId xmlns:p14="http://schemas.microsoft.com/office/powerpoint/2010/main" val="359967366"/>
              </p:ext>
            </p:extLst>
          </p:nvPr>
        </p:nvGraphicFramePr>
        <p:xfrm>
          <a:off x="1308100" y="1295400"/>
          <a:ext cx="10972800" cy="480060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ángulo 2">
            <a:extLst>
              <a:ext uri="{FF2B5EF4-FFF2-40B4-BE49-F238E27FC236}">
                <a16:creationId xmlns:a16="http://schemas.microsoft.com/office/drawing/2014/main" id="{6992C1E5-7721-5A4F-B9C5-08566FE362CF}"/>
              </a:ext>
            </a:extLst>
          </p:cNvPr>
          <p:cNvSpPr/>
          <p:nvPr/>
        </p:nvSpPr>
        <p:spPr>
          <a:xfrm>
            <a:off x="1193800" y="6324600"/>
            <a:ext cx="10210800" cy="1077218"/>
          </a:xfrm>
          <a:prstGeom prst="rect">
            <a:avLst/>
          </a:prstGeom>
        </p:spPr>
        <p:txBody>
          <a:bodyPr wrap="square">
            <a:spAutoFit/>
          </a:bodyPr>
          <a:lstStyle/>
          <a:p>
            <a:pPr marL="285750" indent="-285750">
              <a:buFont typeface="Arial" panose="020B0604020202020204" pitchFamily="34" charset="0"/>
              <a:buChar char="•"/>
            </a:pPr>
            <a:r>
              <a:rPr lang="es-CL" sz="1600" b="1" dirty="0">
                <a:solidFill>
                  <a:schemeClr val="bg1"/>
                </a:solidFill>
              </a:rPr>
              <a:t>Telefonía móvil </a:t>
            </a:r>
            <a:r>
              <a:rPr lang="es-CL" sz="1600" dirty="0">
                <a:solidFill>
                  <a:schemeClr val="bg1"/>
                </a:solidFill>
              </a:rPr>
              <a:t>posee el mejor comportamiento de respuesta, con un 71,7% de casos en el que el proveedor acoge.</a:t>
            </a:r>
          </a:p>
          <a:p>
            <a:pPr marL="285750" indent="-285750">
              <a:buFont typeface="Arial" panose="020B0604020202020204" pitchFamily="34" charset="0"/>
              <a:buChar char="•"/>
            </a:pPr>
            <a:r>
              <a:rPr lang="es-CL" sz="1600" b="1" dirty="0">
                <a:solidFill>
                  <a:schemeClr val="bg1"/>
                </a:solidFill>
              </a:rPr>
              <a:t>Multiservicios Móviles</a:t>
            </a:r>
            <a:r>
              <a:rPr lang="es-CL" sz="1600" dirty="0">
                <a:solidFill>
                  <a:schemeClr val="bg1"/>
                </a:solidFill>
              </a:rPr>
              <a:t>, tiene el peor comportamiento de respuesta con un 45,1% de los reclamos que no son acogidos.</a:t>
            </a:r>
          </a:p>
          <a:p>
            <a:pPr marL="285750" indent="-285750">
              <a:buFont typeface="Arial" panose="020B0604020202020204" pitchFamily="34" charset="0"/>
              <a:buChar char="•"/>
            </a:pPr>
            <a:r>
              <a:rPr lang="es-CL" sz="1600" b="1" dirty="0">
                <a:solidFill>
                  <a:schemeClr val="bg1"/>
                </a:solidFill>
              </a:rPr>
              <a:t>Televisión de pago</a:t>
            </a:r>
            <a:r>
              <a:rPr lang="es-CL" sz="1600" dirty="0">
                <a:solidFill>
                  <a:schemeClr val="bg1"/>
                </a:solidFill>
              </a:rPr>
              <a:t>, tiene la peor tasa de respuesta con un 2,5% de los reclamos que no son respondidos.</a:t>
            </a:r>
          </a:p>
        </p:txBody>
      </p:sp>
      <p:pic>
        <p:nvPicPr>
          <p:cNvPr id="16" name="Imagen 15">
            <a:extLst>
              <a:ext uri="{FF2B5EF4-FFF2-40B4-BE49-F238E27FC236}">
                <a16:creationId xmlns:a16="http://schemas.microsoft.com/office/drawing/2014/main" id="{04921F2C-D398-0C42-842E-165F85C507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17" name="Imagen 16">
            <a:extLst>
              <a:ext uri="{FF2B5EF4-FFF2-40B4-BE49-F238E27FC236}">
                <a16:creationId xmlns:a16="http://schemas.microsoft.com/office/drawing/2014/main" id="{85CB179A-0541-8248-8477-265C5515C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19" name="Marcador de número de diapositiva 21">
            <a:extLst>
              <a:ext uri="{FF2B5EF4-FFF2-40B4-BE49-F238E27FC236}">
                <a16:creationId xmlns:a16="http://schemas.microsoft.com/office/drawing/2014/main" id="{DB927658-9504-3847-982B-6ECBAAD22B25}"/>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16</a:t>
            </a:fld>
            <a:endParaRPr lang="es-CL" sz="1200" b="1" dirty="0">
              <a:solidFill>
                <a:schemeClr val="bg1"/>
              </a:solidFill>
            </a:endParaRPr>
          </a:p>
        </p:txBody>
      </p:sp>
      <p:sp>
        <p:nvSpPr>
          <p:cNvPr id="20" name="Rectángulo 19">
            <a:extLst>
              <a:ext uri="{FF2B5EF4-FFF2-40B4-BE49-F238E27FC236}">
                <a16:creationId xmlns:a16="http://schemas.microsoft.com/office/drawing/2014/main" id="{5580458C-6AF2-F74B-88ED-C6E8194CD130}"/>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1235B978-B358-EF46-9A33-2EAE4AC3C990}"/>
              </a:ext>
            </a:extLst>
          </p:cNvPr>
          <p:cNvSpPr/>
          <p:nvPr/>
        </p:nvSpPr>
        <p:spPr>
          <a:xfrm>
            <a:off x="355600" y="7377668"/>
            <a:ext cx="2315057" cy="246221"/>
          </a:xfrm>
          <a:prstGeom prst="rect">
            <a:avLst/>
          </a:prstGeom>
        </p:spPr>
        <p:txBody>
          <a:bodyPr wrap="none">
            <a:spAutoFit/>
          </a:bodyPr>
          <a:lstStyle/>
          <a:p>
            <a:r>
              <a:rPr lang="es-CL" sz="1000" dirty="0">
                <a:solidFill>
                  <a:schemeClr val="bg1"/>
                </a:solidFill>
              </a:rPr>
              <a:t>(*) Solo reclamos tramitados en SERNAC.</a:t>
            </a:r>
          </a:p>
        </p:txBody>
      </p:sp>
    </p:spTree>
    <p:extLst>
      <p:ext uri="{BB962C8B-B14F-4D97-AF65-F5344CB8AC3E}">
        <p14:creationId xmlns:p14="http://schemas.microsoft.com/office/powerpoint/2010/main" val="262166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81000"/>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Telefonía Móvil</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371600"/>
            <a:ext cx="9525000" cy="5105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799144"/>
            <a:ext cx="6083140" cy="461665"/>
          </a:xfrm>
          <a:prstGeom prst="rect">
            <a:avLst/>
          </a:prstGeom>
        </p:spPr>
        <p:txBody>
          <a:bodyPr wrap="none">
            <a:spAutoFit/>
          </a:bodyPr>
          <a:lstStyle/>
          <a:p>
            <a:r>
              <a:rPr lang="es-CL" sz="2400" b="1" dirty="0">
                <a:solidFill>
                  <a:schemeClr val="bg1"/>
                </a:solidFill>
              </a:rPr>
              <a:t>28,3% Tasa de respuesta desfavorable SERNAC</a:t>
            </a:r>
          </a:p>
        </p:txBody>
      </p:sp>
      <p:graphicFrame>
        <p:nvGraphicFramePr>
          <p:cNvPr id="15" name="Tabla 14">
            <a:extLst>
              <a:ext uri="{FF2B5EF4-FFF2-40B4-BE49-F238E27FC236}">
                <a16:creationId xmlns:a16="http://schemas.microsoft.com/office/drawing/2014/main" id="{2E57CD82-E6FD-5B44-9A25-3B2BDC50E5AD}"/>
              </a:ext>
            </a:extLst>
          </p:cNvPr>
          <p:cNvGraphicFramePr>
            <a:graphicFrameLocks noGrp="1"/>
          </p:cNvGraphicFramePr>
          <p:nvPr>
            <p:extLst>
              <p:ext uri="{D42A27DB-BD31-4B8C-83A1-F6EECF244321}">
                <p14:modId xmlns:p14="http://schemas.microsoft.com/office/powerpoint/2010/main" val="1997226004"/>
              </p:ext>
            </p:extLst>
          </p:nvPr>
        </p:nvGraphicFramePr>
        <p:xfrm>
          <a:off x="3403600" y="1600200"/>
          <a:ext cx="6879349" cy="4667474"/>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2">
                  <a:extLst>
                    <a:ext uri="{9D8B030D-6E8A-4147-A177-3AD203B41FA5}">
                      <a16:colId xmlns:a16="http://schemas.microsoft.com/office/drawing/2014/main" val="1682840300"/>
                    </a:ext>
                  </a:extLst>
                </a:gridCol>
              </a:tblGrid>
              <a:tr h="557503">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681051">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2.501</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12,3%</a:t>
                      </a:r>
                    </a:p>
                  </a:txBody>
                  <a:tcPr marL="9525" marR="9525" marT="9525" marB="0" anchor="ctr"/>
                </a:tc>
                <a:extLst>
                  <a:ext uri="{0D108BD9-81ED-4DB2-BD59-A6C34878D82A}">
                    <a16:rowId xmlns:a16="http://schemas.microsoft.com/office/drawing/2014/main" val="2255507857"/>
                  </a:ext>
                </a:extLst>
              </a:tr>
              <a:tr h="681051">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4.323</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15,8%</a:t>
                      </a:r>
                    </a:p>
                  </a:txBody>
                  <a:tcPr marL="9525" marR="9525" marT="9525" marB="0" anchor="ctr"/>
                </a:tc>
                <a:extLst>
                  <a:ext uri="{0D108BD9-81ED-4DB2-BD59-A6C34878D82A}">
                    <a16:rowId xmlns:a16="http://schemas.microsoft.com/office/drawing/2014/main" val="4237254956"/>
                  </a:ext>
                </a:extLst>
              </a:tr>
              <a:tr h="516317">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5.271</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38,0%</a:t>
                      </a:r>
                    </a:p>
                  </a:txBody>
                  <a:tcPr marL="9525" marR="9525" marT="9525" marB="0" anchor="ctr"/>
                </a:tc>
                <a:extLst>
                  <a:ext uri="{0D108BD9-81ED-4DB2-BD59-A6C34878D82A}">
                    <a16:rowId xmlns:a16="http://schemas.microsoft.com/office/drawing/2014/main" val="1295219823"/>
                  </a:ext>
                </a:extLst>
              </a:tr>
              <a:tr h="717905">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48,0%</a:t>
                      </a:r>
                    </a:p>
                  </a:txBody>
                  <a:tcPr marL="9525" marR="9525" marT="9525" marB="0" anchor="ctr"/>
                </a:tc>
                <a:extLst>
                  <a:ext uri="{0D108BD9-81ED-4DB2-BD59-A6C34878D82A}">
                    <a16:rowId xmlns:a16="http://schemas.microsoft.com/office/drawing/2014/main" val="2592101272"/>
                  </a:ext>
                </a:extLst>
              </a:tr>
              <a:tr h="681051">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281</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52,0%</a:t>
                      </a:r>
                    </a:p>
                  </a:txBody>
                  <a:tcPr marL="9525" marR="9525" marT="9525" marB="0" anchor="ctr"/>
                </a:tc>
                <a:extLst>
                  <a:ext uri="{0D108BD9-81ED-4DB2-BD59-A6C34878D82A}">
                    <a16:rowId xmlns:a16="http://schemas.microsoft.com/office/drawing/2014/main" val="3067455048"/>
                  </a:ext>
                </a:extLst>
              </a:tr>
              <a:tr h="832596">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6</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1.331</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55,2%</a:t>
                      </a:r>
                    </a:p>
                  </a:txBody>
                  <a:tcPr marL="9525" marR="9525" marT="9525" marB="0" anchor="ctr"/>
                </a:tc>
                <a:extLst>
                  <a:ext uri="{0D108BD9-81ED-4DB2-BD59-A6C34878D82A}">
                    <a16:rowId xmlns:a16="http://schemas.microsoft.com/office/drawing/2014/main" val="1353061824"/>
                  </a:ext>
                </a:extLst>
              </a:tr>
            </a:tbl>
          </a:graphicData>
        </a:graphic>
      </p:graphicFrame>
      <p:pic>
        <p:nvPicPr>
          <p:cNvPr id="16" name="Picture 2" descr="Resultado de imagen para logo claro">
            <a:extLst>
              <a:ext uri="{FF2B5EF4-FFF2-40B4-BE49-F238E27FC236}">
                <a16:creationId xmlns:a16="http://schemas.microsoft.com/office/drawing/2014/main" id="{2F7E39EF-9D3C-1343-9D62-6D54AA11FB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6756" y="2310517"/>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sultado de imagen para entel">
            <a:extLst>
              <a:ext uri="{FF2B5EF4-FFF2-40B4-BE49-F238E27FC236}">
                <a16:creationId xmlns:a16="http://schemas.microsoft.com/office/drawing/2014/main" id="{81D63AC5-FB91-6047-8266-3941AFC55C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7861" y="294435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movistar">
            <a:extLst>
              <a:ext uri="{FF2B5EF4-FFF2-40B4-BE49-F238E27FC236}">
                <a16:creationId xmlns:a16="http://schemas.microsoft.com/office/drawing/2014/main" id="{35D9B52B-A719-AA4E-9C4D-B51C772F42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3227" y="3555000"/>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sultado de imagen para virgin mobile">
            <a:extLst>
              <a:ext uri="{FF2B5EF4-FFF2-40B4-BE49-F238E27FC236}">
                <a16:creationId xmlns:a16="http://schemas.microsoft.com/office/drawing/2014/main" id="{F198DEAC-34F2-0E43-AE99-BBDFBB4DC3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3499" y="4130856"/>
            <a:ext cx="835025" cy="5463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n relacionada">
            <a:extLst>
              <a:ext uri="{FF2B5EF4-FFF2-40B4-BE49-F238E27FC236}">
                <a16:creationId xmlns:a16="http://schemas.microsoft.com/office/drawing/2014/main" id="{AA774008-C922-4F48-B76C-9DE8AFBA0B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3642" y="4823596"/>
            <a:ext cx="519228" cy="5192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Resultado de imagen para wom">
            <a:extLst>
              <a:ext uri="{FF2B5EF4-FFF2-40B4-BE49-F238E27FC236}">
                <a16:creationId xmlns:a16="http://schemas.microsoft.com/office/drawing/2014/main" id="{45454C07-141D-B247-90CB-A2CBD61A97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5744" y="5530624"/>
            <a:ext cx="575570" cy="5755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6EAD4FC-68F8-4943-AF8D-D897216DE3AE}"/>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pic>
        <p:nvPicPr>
          <p:cNvPr id="30" name="Imagen 29">
            <a:extLst>
              <a:ext uri="{FF2B5EF4-FFF2-40B4-BE49-F238E27FC236}">
                <a16:creationId xmlns:a16="http://schemas.microsoft.com/office/drawing/2014/main" id="{9CA77EBF-6E71-FA4F-BC2F-D8417A69C5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1" name="Imagen 30">
            <a:extLst>
              <a:ext uri="{FF2B5EF4-FFF2-40B4-BE49-F238E27FC236}">
                <a16:creationId xmlns:a16="http://schemas.microsoft.com/office/drawing/2014/main" id="{2AC245F4-6728-6D49-A9F1-270082F43F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2" name="Marcador de número de diapositiva 21">
            <a:extLst>
              <a:ext uri="{FF2B5EF4-FFF2-40B4-BE49-F238E27FC236}">
                <a16:creationId xmlns:a16="http://schemas.microsoft.com/office/drawing/2014/main" id="{9D0D35A7-610E-1D4C-9456-E103A557C47A}"/>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17</a:t>
            </a:fld>
            <a:endParaRPr lang="es-CL" sz="1200" b="1" dirty="0">
              <a:solidFill>
                <a:schemeClr val="bg1"/>
              </a:solidFill>
            </a:endParaRPr>
          </a:p>
        </p:txBody>
      </p:sp>
      <p:sp>
        <p:nvSpPr>
          <p:cNvPr id="33" name="Rectángulo 32">
            <a:extLst>
              <a:ext uri="{FF2B5EF4-FFF2-40B4-BE49-F238E27FC236}">
                <a16:creationId xmlns:a16="http://schemas.microsoft.com/office/drawing/2014/main" id="{4178AB69-B93C-DE4B-9FCC-762260F96718}"/>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A24FA888-F63F-A445-9D60-32AFE7CF1E9E}"/>
              </a:ext>
            </a:extLst>
          </p:cNvPr>
          <p:cNvSpPr/>
          <p:nvPr/>
        </p:nvSpPr>
        <p:spPr>
          <a:xfrm>
            <a:off x="2260600" y="6654225"/>
            <a:ext cx="95250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Wom destaca como la compañía con la mayor tasa de respuesta desfavorable en Telefonía Móvil con 55,2%</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12,3%</a:t>
            </a:r>
          </a:p>
        </p:txBody>
      </p:sp>
    </p:spTree>
    <p:extLst>
      <p:ext uri="{BB962C8B-B14F-4D97-AF65-F5344CB8AC3E}">
        <p14:creationId xmlns:p14="http://schemas.microsoft.com/office/powerpoint/2010/main" val="404151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69116"/>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Internet Móvil</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243923"/>
            <a:ext cx="9525000" cy="5105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787260"/>
            <a:ext cx="6083140" cy="461665"/>
          </a:xfrm>
          <a:prstGeom prst="rect">
            <a:avLst/>
          </a:prstGeom>
        </p:spPr>
        <p:txBody>
          <a:bodyPr wrap="none">
            <a:spAutoFit/>
          </a:bodyPr>
          <a:lstStyle/>
          <a:p>
            <a:r>
              <a:rPr lang="es-CL" sz="2400" b="1" dirty="0">
                <a:solidFill>
                  <a:schemeClr val="bg1"/>
                </a:solidFill>
              </a:rPr>
              <a:t>40,4% Tasa de respuesta desfavorable SERNAC</a:t>
            </a:r>
          </a:p>
        </p:txBody>
      </p:sp>
      <p:graphicFrame>
        <p:nvGraphicFramePr>
          <p:cNvPr id="30" name="Tabla 29">
            <a:extLst>
              <a:ext uri="{FF2B5EF4-FFF2-40B4-BE49-F238E27FC236}">
                <a16:creationId xmlns:a16="http://schemas.microsoft.com/office/drawing/2014/main" id="{309D68C1-2A53-9F46-92A0-9C5066AFF2DA}"/>
              </a:ext>
            </a:extLst>
          </p:cNvPr>
          <p:cNvGraphicFramePr>
            <a:graphicFrameLocks noGrp="1"/>
          </p:cNvGraphicFramePr>
          <p:nvPr>
            <p:extLst>
              <p:ext uri="{D42A27DB-BD31-4B8C-83A1-F6EECF244321}">
                <p14:modId xmlns:p14="http://schemas.microsoft.com/office/powerpoint/2010/main" val="3428090978"/>
              </p:ext>
            </p:extLst>
          </p:nvPr>
        </p:nvGraphicFramePr>
        <p:xfrm>
          <a:off x="3479800" y="1853523"/>
          <a:ext cx="6879349" cy="3834878"/>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2">
                  <a:extLst>
                    <a:ext uri="{9D8B030D-6E8A-4147-A177-3AD203B41FA5}">
                      <a16:colId xmlns:a16="http://schemas.microsoft.com/office/drawing/2014/main" val="1682840300"/>
                    </a:ext>
                  </a:extLst>
                </a:gridCol>
              </a:tblGrid>
              <a:tr h="557503">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681051">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321</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22,4%</a:t>
                      </a:r>
                    </a:p>
                  </a:txBody>
                  <a:tcPr marL="9525" marR="9525" marT="9525" marB="0" anchor="ctr"/>
                </a:tc>
                <a:extLst>
                  <a:ext uri="{0D108BD9-81ED-4DB2-BD59-A6C34878D82A}">
                    <a16:rowId xmlns:a16="http://schemas.microsoft.com/office/drawing/2014/main" val="2255507857"/>
                  </a:ext>
                </a:extLst>
              </a:tr>
              <a:tr h="681051">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297</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33,7%</a:t>
                      </a:r>
                    </a:p>
                  </a:txBody>
                  <a:tcPr marL="9525" marR="9525" marT="9525" marB="0" anchor="ctr"/>
                </a:tc>
                <a:extLst>
                  <a:ext uri="{0D108BD9-81ED-4DB2-BD59-A6C34878D82A}">
                    <a16:rowId xmlns:a16="http://schemas.microsoft.com/office/drawing/2014/main" val="4237254956"/>
                  </a:ext>
                </a:extLst>
              </a:tr>
              <a:tr h="516317">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485</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46,0%</a:t>
                      </a:r>
                    </a:p>
                  </a:txBody>
                  <a:tcPr marL="9525" marR="9525" marT="9525" marB="0" anchor="ctr"/>
                </a:tc>
                <a:extLst>
                  <a:ext uri="{0D108BD9-81ED-4DB2-BD59-A6C34878D82A}">
                    <a16:rowId xmlns:a16="http://schemas.microsoft.com/office/drawing/2014/main" val="1295219823"/>
                  </a:ext>
                </a:extLst>
              </a:tr>
              <a:tr h="717905">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175</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64,6%</a:t>
                      </a:r>
                    </a:p>
                  </a:txBody>
                  <a:tcPr marL="9525" marR="9525" marT="9525" marB="0" anchor="ctr"/>
                </a:tc>
                <a:extLst>
                  <a:ext uri="{0D108BD9-81ED-4DB2-BD59-A6C34878D82A}">
                    <a16:rowId xmlns:a16="http://schemas.microsoft.com/office/drawing/2014/main" val="2592101272"/>
                  </a:ext>
                </a:extLst>
              </a:tr>
              <a:tr h="681051">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78,9%</a:t>
                      </a:r>
                    </a:p>
                  </a:txBody>
                  <a:tcPr marL="9525" marR="9525" marT="9525" marB="0" anchor="ctr"/>
                </a:tc>
                <a:extLst>
                  <a:ext uri="{0D108BD9-81ED-4DB2-BD59-A6C34878D82A}">
                    <a16:rowId xmlns:a16="http://schemas.microsoft.com/office/drawing/2014/main" val="3067455048"/>
                  </a:ext>
                </a:extLst>
              </a:tr>
            </a:tbl>
          </a:graphicData>
        </a:graphic>
      </p:graphicFrame>
      <p:pic>
        <p:nvPicPr>
          <p:cNvPr id="31" name="Picture 2" descr="Resultado de imagen para logo claro">
            <a:extLst>
              <a:ext uri="{FF2B5EF4-FFF2-40B4-BE49-F238E27FC236}">
                <a16:creationId xmlns:a16="http://schemas.microsoft.com/office/drawing/2014/main" id="{8C4A9995-3A6A-114F-A37E-76DB945880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2956" y="2563840"/>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esultado de imagen para entel">
            <a:extLst>
              <a:ext uri="{FF2B5EF4-FFF2-40B4-BE49-F238E27FC236}">
                <a16:creationId xmlns:a16="http://schemas.microsoft.com/office/drawing/2014/main" id="{669C6D05-A576-7941-BE2C-04C723F57E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061" y="3197678"/>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esultado de imagen para movistar">
            <a:extLst>
              <a:ext uri="{FF2B5EF4-FFF2-40B4-BE49-F238E27FC236}">
                <a16:creationId xmlns:a16="http://schemas.microsoft.com/office/drawing/2014/main" id="{D3C60B08-4FFF-D74A-9B8D-99236B8450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9427" y="3808323"/>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Imagen relacionada">
            <a:extLst>
              <a:ext uri="{FF2B5EF4-FFF2-40B4-BE49-F238E27FC236}">
                <a16:creationId xmlns:a16="http://schemas.microsoft.com/office/drawing/2014/main" id="{ACAAEF60-7287-7B48-A624-1F2D8258EE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9842" y="5076919"/>
            <a:ext cx="519228" cy="5192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Resultado de imagen para wom">
            <a:extLst>
              <a:ext uri="{FF2B5EF4-FFF2-40B4-BE49-F238E27FC236}">
                <a16:creationId xmlns:a16="http://schemas.microsoft.com/office/drawing/2014/main" id="{5D435CDC-136A-3743-A614-F1C1A184C8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1671" y="4373375"/>
            <a:ext cx="575570" cy="575570"/>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a:extLst>
              <a:ext uri="{FF2B5EF4-FFF2-40B4-BE49-F238E27FC236}">
                <a16:creationId xmlns:a16="http://schemas.microsoft.com/office/drawing/2014/main" id="{D7F0973B-811C-C645-A8D1-D1E8074C0B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7" name="Imagen 36">
            <a:extLst>
              <a:ext uri="{FF2B5EF4-FFF2-40B4-BE49-F238E27FC236}">
                <a16:creationId xmlns:a16="http://schemas.microsoft.com/office/drawing/2014/main" id="{CDFA1235-E741-8E4C-ABDC-50154AC115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8" name="Marcador de número de diapositiva 21">
            <a:extLst>
              <a:ext uri="{FF2B5EF4-FFF2-40B4-BE49-F238E27FC236}">
                <a16:creationId xmlns:a16="http://schemas.microsoft.com/office/drawing/2014/main" id="{6BE2474B-49F2-5140-945A-80E0E2CC8E2F}"/>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18</a:t>
            </a:fld>
            <a:endParaRPr lang="es-CL" sz="1200" b="1" dirty="0">
              <a:solidFill>
                <a:schemeClr val="bg1"/>
              </a:solidFill>
            </a:endParaRPr>
          </a:p>
        </p:txBody>
      </p:sp>
      <p:sp>
        <p:nvSpPr>
          <p:cNvPr id="39" name="Rectángulo 38">
            <a:extLst>
              <a:ext uri="{FF2B5EF4-FFF2-40B4-BE49-F238E27FC236}">
                <a16:creationId xmlns:a16="http://schemas.microsoft.com/office/drawing/2014/main" id="{A2AABC36-6412-A348-8F0B-83524286F2D0}"/>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B8FD6A86-D31C-3844-B011-2F82803D4A88}"/>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sp>
        <p:nvSpPr>
          <p:cNvPr id="20" name="Rectángulo 19">
            <a:extLst>
              <a:ext uri="{FF2B5EF4-FFF2-40B4-BE49-F238E27FC236}">
                <a16:creationId xmlns:a16="http://schemas.microsoft.com/office/drawing/2014/main" id="{91A71635-8A58-EF49-893C-E43B169C613D}"/>
              </a:ext>
            </a:extLst>
          </p:cNvPr>
          <p:cNvSpPr/>
          <p:nvPr/>
        </p:nvSpPr>
        <p:spPr>
          <a:xfrm>
            <a:off x="2260600" y="6654225"/>
            <a:ext cx="95250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VTR destaca como la compañía con la mayor tasa de respuesta desfavorable en Internet Móvil con 78,9%</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22,4%</a:t>
            </a:r>
          </a:p>
        </p:txBody>
      </p:sp>
    </p:spTree>
    <p:extLst>
      <p:ext uri="{BB962C8B-B14F-4D97-AF65-F5344CB8AC3E}">
        <p14:creationId xmlns:p14="http://schemas.microsoft.com/office/powerpoint/2010/main" val="311690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93700"/>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Multiservicio Móvil</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375377"/>
            <a:ext cx="9525000" cy="464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811844"/>
            <a:ext cx="6083140" cy="461665"/>
          </a:xfrm>
          <a:prstGeom prst="rect">
            <a:avLst/>
          </a:prstGeom>
        </p:spPr>
        <p:txBody>
          <a:bodyPr wrap="none">
            <a:spAutoFit/>
          </a:bodyPr>
          <a:lstStyle/>
          <a:p>
            <a:r>
              <a:rPr lang="es-CL" sz="2400" b="1" dirty="0">
                <a:solidFill>
                  <a:schemeClr val="bg1"/>
                </a:solidFill>
              </a:rPr>
              <a:t>45,3% Tasa de respuesta desfavorable SERNAC</a:t>
            </a:r>
          </a:p>
        </p:txBody>
      </p:sp>
      <p:graphicFrame>
        <p:nvGraphicFramePr>
          <p:cNvPr id="20" name="Tabla 19">
            <a:extLst>
              <a:ext uri="{FF2B5EF4-FFF2-40B4-BE49-F238E27FC236}">
                <a16:creationId xmlns:a16="http://schemas.microsoft.com/office/drawing/2014/main" id="{2DADF5DF-A5F0-FB45-834C-D844BC2B2B47}"/>
              </a:ext>
            </a:extLst>
          </p:cNvPr>
          <p:cNvGraphicFramePr>
            <a:graphicFrameLocks noGrp="1"/>
          </p:cNvGraphicFramePr>
          <p:nvPr>
            <p:extLst>
              <p:ext uri="{D42A27DB-BD31-4B8C-83A1-F6EECF244321}">
                <p14:modId xmlns:p14="http://schemas.microsoft.com/office/powerpoint/2010/main" val="12076562"/>
              </p:ext>
            </p:extLst>
          </p:nvPr>
        </p:nvGraphicFramePr>
        <p:xfrm>
          <a:off x="3403600" y="1756377"/>
          <a:ext cx="6879349" cy="3834878"/>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2">
                  <a:extLst>
                    <a:ext uri="{9D8B030D-6E8A-4147-A177-3AD203B41FA5}">
                      <a16:colId xmlns:a16="http://schemas.microsoft.com/office/drawing/2014/main" val="1682840300"/>
                    </a:ext>
                  </a:extLst>
                </a:gridCol>
              </a:tblGrid>
              <a:tr h="557503">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681051">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173</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24,9%</a:t>
                      </a:r>
                    </a:p>
                  </a:txBody>
                  <a:tcPr marL="9525" marR="9525" marT="9525" marB="0" anchor="ctr"/>
                </a:tc>
                <a:extLst>
                  <a:ext uri="{0D108BD9-81ED-4DB2-BD59-A6C34878D82A}">
                    <a16:rowId xmlns:a16="http://schemas.microsoft.com/office/drawing/2014/main" val="2255507857"/>
                  </a:ext>
                </a:extLst>
              </a:tr>
              <a:tr h="681051">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43,6%</a:t>
                      </a:r>
                    </a:p>
                  </a:txBody>
                  <a:tcPr marL="9525" marR="9525" marT="9525" marB="0" anchor="ctr"/>
                </a:tc>
                <a:extLst>
                  <a:ext uri="{0D108BD9-81ED-4DB2-BD59-A6C34878D82A}">
                    <a16:rowId xmlns:a16="http://schemas.microsoft.com/office/drawing/2014/main" val="4237254956"/>
                  </a:ext>
                </a:extLst>
              </a:tr>
              <a:tr h="516317">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458</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49,8%</a:t>
                      </a:r>
                    </a:p>
                  </a:txBody>
                  <a:tcPr marL="9525" marR="9525" marT="9525" marB="0" anchor="ctr"/>
                </a:tc>
                <a:extLst>
                  <a:ext uri="{0D108BD9-81ED-4DB2-BD59-A6C34878D82A}">
                    <a16:rowId xmlns:a16="http://schemas.microsoft.com/office/drawing/2014/main" val="1295219823"/>
                  </a:ext>
                </a:extLst>
              </a:tr>
              <a:tr h="717905">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52,4%</a:t>
                      </a:r>
                    </a:p>
                  </a:txBody>
                  <a:tcPr marL="9525" marR="9525" marT="9525" marB="0" anchor="ctr"/>
                </a:tc>
                <a:extLst>
                  <a:ext uri="{0D108BD9-81ED-4DB2-BD59-A6C34878D82A}">
                    <a16:rowId xmlns:a16="http://schemas.microsoft.com/office/drawing/2014/main" val="2592101272"/>
                  </a:ext>
                </a:extLst>
              </a:tr>
              <a:tr h="681051">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125</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65,6%</a:t>
                      </a:r>
                    </a:p>
                  </a:txBody>
                  <a:tcPr marL="9525" marR="9525" marT="9525" marB="0" anchor="ctr"/>
                </a:tc>
                <a:extLst>
                  <a:ext uri="{0D108BD9-81ED-4DB2-BD59-A6C34878D82A}">
                    <a16:rowId xmlns:a16="http://schemas.microsoft.com/office/drawing/2014/main" val="3067455048"/>
                  </a:ext>
                </a:extLst>
              </a:tr>
            </a:tbl>
          </a:graphicData>
        </a:graphic>
      </p:graphicFrame>
      <p:pic>
        <p:nvPicPr>
          <p:cNvPr id="27" name="Picture 2" descr="Resultado de imagen para logo claro">
            <a:extLst>
              <a:ext uri="{FF2B5EF4-FFF2-40B4-BE49-F238E27FC236}">
                <a16:creationId xmlns:a16="http://schemas.microsoft.com/office/drawing/2014/main" id="{8DEBA064-5941-AC46-B63C-9557F21CD2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6756" y="2466694"/>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sultado de imagen para entel">
            <a:extLst>
              <a:ext uri="{FF2B5EF4-FFF2-40B4-BE49-F238E27FC236}">
                <a16:creationId xmlns:a16="http://schemas.microsoft.com/office/drawing/2014/main" id="{476E56CB-90C4-C24A-A101-B805B58616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7861" y="310053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Resultado de imagen para movistar">
            <a:extLst>
              <a:ext uri="{FF2B5EF4-FFF2-40B4-BE49-F238E27FC236}">
                <a16:creationId xmlns:a16="http://schemas.microsoft.com/office/drawing/2014/main" id="{40C6D3AA-8A3D-8E4B-A058-D2ADE9671C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3227" y="3711177"/>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Imagen relacionada">
            <a:extLst>
              <a:ext uri="{FF2B5EF4-FFF2-40B4-BE49-F238E27FC236}">
                <a16:creationId xmlns:a16="http://schemas.microsoft.com/office/drawing/2014/main" id="{887AF224-990C-8C45-BF95-35CBBA3875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3642" y="4281701"/>
            <a:ext cx="519228" cy="5192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Resultado de imagen para wom">
            <a:extLst>
              <a:ext uri="{FF2B5EF4-FFF2-40B4-BE49-F238E27FC236}">
                <a16:creationId xmlns:a16="http://schemas.microsoft.com/office/drawing/2014/main" id="{5EBAB7C1-4635-0C49-9719-DECF5903E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5471" y="4908307"/>
            <a:ext cx="575570" cy="575570"/>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a:extLst>
              <a:ext uri="{FF2B5EF4-FFF2-40B4-BE49-F238E27FC236}">
                <a16:creationId xmlns:a16="http://schemas.microsoft.com/office/drawing/2014/main" id="{113E8072-EF70-3743-A7A8-8B131B296F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40" name="Imagen 39">
            <a:extLst>
              <a:ext uri="{FF2B5EF4-FFF2-40B4-BE49-F238E27FC236}">
                <a16:creationId xmlns:a16="http://schemas.microsoft.com/office/drawing/2014/main" id="{8529DFC1-BCC4-DE47-8E43-AD4F89DB9F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1" name="Marcador de número de diapositiva 21">
            <a:extLst>
              <a:ext uri="{FF2B5EF4-FFF2-40B4-BE49-F238E27FC236}">
                <a16:creationId xmlns:a16="http://schemas.microsoft.com/office/drawing/2014/main" id="{5E202BC5-8296-9145-8FC3-1F2D729BACB8}"/>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19</a:t>
            </a:fld>
            <a:endParaRPr lang="es-CL" sz="1200" b="1" dirty="0">
              <a:solidFill>
                <a:schemeClr val="bg1"/>
              </a:solidFill>
            </a:endParaRPr>
          </a:p>
        </p:txBody>
      </p:sp>
      <p:sp>
        <p:nvSpPr>
          <p:cNvPr id="42" name="Rectángulo 41">
            <a:extLst>
              <a:ext uri="{FF2B5EF4-FFF2-40B4-BE49-F238E27FC236}">
                <a16:creationId xmlns:a16="http://schemas.microsoft.com/office/drawing/2014/main" id="{006E1AA3-3D31-C341-9681-8273455828C7}"/>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05B11343-A179-4042-94F4-0A304D7E9797}"/>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sp>
        <p:nvSpPr>
          <p:cNvPr id="21" name="Rectángulo 20">
            <a:extLst>
              <a:ext uri="{FF2B5EF4-FFF2-40B4-BE49-F238E27FC236}">
                <a16:creationId xmlns:a16="http://schemas.microsoft.com/office/drawing/2014/main" id="{8C15F800-6ADB-2745-838D-81955A6FD56A}"/>
              </a:ext>
            </a:extLst>
          </p:cNvPr>
          <p:cNvSpPr/>
          <p:nvPr/>
        </p:nvSpPr>
        <p:spPr>
          <a:xfrm>
            <a:off x="2260600" y="6360805"/>
            <a:ext cx="103632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Wom destaca como la compañía con la mayor tasa de respuesta desfavorable en Multiservicio Móvil con 65,6%</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24,9%</a:t>
            </a:r>
          </a:p>
        </p:txBody>
      </p:sp>
    </p:spTree>
    <p:extLst>
      <p:ext uri="{BB962C8B-B14F-4D97-AF65-F5344CB8AC3E}">
        <p14:creationId xmlns:p14="http://schemas.microsoft.com/office/powerpoint/2010/main" val="51957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BD98A028-FE35-3E4E-BB30-D7FC9A5CD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2" name="object 2"/>
          <p:cNvSpPr txBox="1">
            <a:spLocks noGrp="1"/>
          </p:cNvSpPr>
          <p:nvPr>
            <p:ph type="title"/>
          </p:nvPr>
        </p:nvSpPr>
        <p:spPr>
          <a:xfrm>
            <a:off x="2781618" y="457200"/>
            <a:ext cx="8254365" cy="899862"/>
          </a:xfrm>
          <a:prstGeom prst="rect">
            <a:avLst/>
          </a:prstGeom>
        </p:spPr>
        <p:txBody>
          <a:bodyPr vert="horz" wrap="square" lIns="0" tIns="13335" rIns="0" bIns="0" rtlCol="0">
            <a:spAutoFit/>
          </a:bodyPr>
          <a:lstStyle/>
          <a:p>
            <a:pPr marL="12700" algn="ctr">
              <a:spcBef>
                <a:spcPts val="105"/>
              </a:spcBef>
            </a:pPr>
            <a:r>
              <a:rPr lang="es-CL" sz="3200" b="1" spc="-15" dirty="0">
                <a:solidFill>
                  <a:schemeClr val="bg1"/>
                </a:solidFill>
                <a:latin typeface="Calibri" panose="020F0502020204030204" pitchFamily="34" charset="0"/>
                <a:cs typeface="Calibri" panose="020F0502020204030204" pitchFamily="34" charset="0"/>
              </a:rPr>
              <a:t>Reclamos totales en Telecomunicaciones</a:t>
            </a:r>
            <a:br>
              <a:rPr lang="es-CL" sz="3200" b="1" spc="-15" dirty="0">
                <a:solidFill>
                  <a:schemeClr val="bg1"/>
                </a:solidFill>
                <a:latin typeface="Calibri" panose="020F0502020204030204" pitchFamily="34" charset="0"/>
                <a:cs typeface="Calibri" panose="020F0502020204030204" pitchFamily="34" charset="0"/>
              </a:rPr>
            </a:br>
            <a:r>
              <a:rPr lang="es-CL" sz="3200" b="1" spc="-15" dirty="0">
                <a:solidFill>
                  <a:schemeClr val="bg1"/>
                </a:solidFill>
                <a:latin typeface="Calibri" panose="020F0502020204030204" pitchFamily="34" charset="0"/>
                <a:cs typeface="Calibri" panose="020F0502020204030204" pitchFamily="34" charset="0"/>
              </a:rPr>
              <a:t>SERNAC + SUBTEL</a:t>
            </a:r>
            <a:endParaRPr sz="3200" b="1" dirty="0">
              <a:solidFill>
                <a:schemeClr val="bg1"/>
              </a:solidFill>
              <a:latin typeface="Calibri" panose="020F0502020204030204" pitchFamily="34" charset="0"/>
              <a:cs typeface="Calibri" panose="020F0502020204030204" pitchFamily="34" charset="0"/>
            </a:endParaRPr>
          </a:p>
        </p:txBody>
      </p:sp>
      <p:pic>
        <p:nvPicPr>
          <p:cNvPr id="61" name="Imagen 60">
            <a:extLst>
              <a:ext uri="{FF2B5EF4-FFF2-40B4-BE49-F238E27FC236}">
                <a16:creationId xmlns:a16="http://schemas.microsoft.com/office/drawing/2014/main" id="{E59B8F07-A37C-B24C-905F-8325476C6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40" name="object 52">
            <a:extLst>
              <a:ext uri="{FF2B5EF4-FFF2-40B4-BE49-F238E27FC236}">
                <a16:creationId xmlns:a16="http://schemas.microsoft.com/office/drawing/2014/main" id="{FDDD62FA-4862-A14F-9439-D02C1B9BD3C1}"/>
              </a:ext>
            </a:extLst>
          </p:cNvPr>
          <p:cNvSpPr txBox="1"/>
          <p:nvPr/>
        </p:nvSpPr>
        <p:spPr>
          <a:xfrm>
            <a:off x="508000" y="5181600"/>
            <a:ext cx="12801600" cy="1726114"/>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98450" marR="322580" indent="-285750" algn="just">
              <a:lnSpc>
                <a:spcPct val="100000"/>
              </a:lnSpc>
              <a:spcBef>
                <a:spcPts val="100"/>
              </a:spcBef>
              <a:buFont typeface="Arial" panose="020B0604020202020204" pitchFamily="34" charset="0"/>
              <a:buChar char="•"/>
            </a:pPr>
            <a:r>
              <a:rPr lang="es-CL" dirty="0">
                <a:solidFill>
                  <a:schemeClr val="bg1"/>
                </a:solidFill>
                <a:latin typeface="+mn-lt"/>
                <a:cs typeface="Arial" panose="020B0604020202020204" pitchFamily="34" charset="0"/>
              </a:rPr>
              <a:t>Aumento de reclamos en un 9,4% (5.033 casos) en el 1er semestre del año 2019 respecto al mismo periodo 2018.</a:t>
            </a:r>
          </a:p>
          <a:p>
            <a:pPr marL="298450" marR="322580" indent="-285750" algn="just">
              <a:lnSpc>
                <a:spcPct val="100000"/>
              </a:lnSpc>
              <a:spcBef>
                <a:spcPts val="100"/>
              </a:spcBef>
              <a:buFont typeface="Arial" panose="020B0604020202020204" pitchFamily="34" charset="0"/>
              <a:buChar char="•"/>
            </a:pPr>
            <a:endParaRPr lang="es-CL" dirty="0">
              <a:solidFill>
                <a:schemeClr val="bg1"/>
              </a:solidFill>
              <a:latin typeface="+mn-lt"/>
              <a:cs typeface="Arial" panose="020B0604020202020204" pitchFamily="34" charset="0"/>
            </a:endParaRPr>
          </a:p>
          <a:p>
            <a:pPr marL="298450" marR="322580" indent="-285750" algn="just">
              <a:lnSpc>
                <a:spcPct val="100000"/>
              </a:lnSpc>
              <a:spcBef>
                <a:spcPts val="100"/>
              </a:spcBef>
              <a:buFont typeface="Arial" panose="020B0604020202020204" pitchFamily="34" charset="0"/>
              <a:buChar char="•"/>
            </a:pPr>
            <a:r>
              <a:rPr lang="es-CL" dirty="0">
                <a:solidFill>
                  <a:schemeClr val="bg1"/>
                </a:solidFill>
                <a:latin typeface="+mn-lt"/>
                <a:cs typeface="Arial" panose="020B0604020202020204" pitchFamily="34" charset="0"/>
              </a:rPr>
              <a:t>Del total de reclamos registrados en el mercado de telecomunicaciones en el 1er semestre de 2019 un 52,8% fueron ingresados a SERNAC y un 47,2% a SUBTEL.</a:t>
            </a:r>
          </a:p>
          <a:p>
            <a:pPr marL="298450" marR="322580" indent="-285750" algn="just">
              <a:lnSpc>
                <a:spcPct val="100000"/>
              </a:lnSpc>
              <a:spcBef>
                <a:spcPts val="100"/>
              </a:spcBef>
              <a:buFont typeface="Arial" panose="020B0604020202020204" pitchFamily="34" charset="0"/>
              <a:buChar char="•"/>
            </a:pPr>
            <a:endParaRPr lang="es-CL" dirty="0">
              <a:solidFill>
                <a:schemeClr val="bg1"/>
              </a:solidFill>
              <a:latin typeface="+mn-lt"/>
              <a:cs typeface="Arial" panose="020B0604020202020204" pitchFamily="34" charset="0"/>
            </a:endParaRPr>
          </a:p>
          <a:p>
            <a:pPr marL="298450" marR="322580" indent="-285750" algn="just">
              <a:lnSpc>
                <a:spcPct val="100000"/>
              </a:lnSpc>
              <a:spcBef>
                <a:spcPts val="100"/>
              </a:spcBef>
              <a:buFont typeface="Arial" panose="020B0604020202020204" pitchFamily="34" charset="0"/>
              <a:buChar char="•"/>
            </a:pPr>
            <a:r>
              <a:rPr lang="es-CL" dirty="0">
                <a:solidFill>
                  <a:schemeClr val="bg1"/>
                </a:solidFill>
                <a:latin typeface="+mn-lt"/>
                <a:cs typeface="Arial" panose="020B0604020202020204" pitchFamily="34" charset="0"/>
              </a:rPr>
              <a:t>SERNAC derivó a SUBTEL el 28% de los reclamos recibidos entre enero y junio de 2019.</a:t>
            </a:r>
          </a:p>
        </p:txBody>
      </p:sp>
      <p:grpSp>
        <p:nvGrpSpPr>
          <p:cNvPr id="16" name="Grupo 15">
            <a:extLst>
              <a:ext uri="{FF2B5EF4-FFF2-40B4-BE49-F238E27FC236}">
                <a16:creationId xmlns:a16="http://schemas.microsoft.com/office/drawing/2014/main" id="{0AECB6EB-EBFD-754B-8968-D7C2F0CBB65E}"/>
              </a:ext>
            </a:extLst>
          </p:cNvPr>
          <p:cNvGrpSpPr/>
          <p:nvPr/>
        </p:nvGrpSpPr>
        <p:grpSpPr>
          <a:xfrm>
            <a:off x="3225273" y="1873187"/>
            <a:ext cx="7367054" cy="2622613"/>
            <a:chOff x="2565400" y="1873187"/>
            <a:chExt cx="7367054" cy="2622613"/>
          </a:xfrm>
        </p:grpSpPr>
        <p:sp>
          <p:nvSpPr>
            <p:cNvPr id="50" name="1 Flecha derecha">
              <a:extLst>
                <a:ext uri="{FF2B5EF4-FFF2-40B4-BE49-F238E27FC236}">
                  <a16:creationId xmlns:a16="http://schemas.microsoft.com/office/drawing/2014/main" id="{EA3294BF-7FE5-E543-8A7F-E783F5B19DB3}"/>
                </a:ext>
              </a:extLst>
            </p:cNvPr>
            <p:cNvSpPr/>
            <p:nvPr/>
          </p:nvSpPr>
          <p:spPr>
            <a:xfrm>
              <a:off x="5485545" y="2497349"/>
              <a:ext cx="1533956" cy="845486"/>
            </a:xfrm>
            <a:prstGeom prst="rightArrow">
              <a:avLst/>
            </a:prstGeom>
            <a:solidFill>
              <a:srgbClr val="086C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a:latin typeface="Calibri" panose="020F0502020204030204" pitchFamily="34" charset="0"/>
                  <a:cs typeface="Calibri" panose="020F0502020204030204" pitchFamily="34" charset="0"/>
                </a:rPr>
                <a:t>9,4%</a:t>
              </a:r>
            </a:p>
          </p:txBody>
        </p:sp>
        <p:sp>
          <p:nvSpPr>
            <p:cNvPr id="51" name="Rectángulo 50">
              <a:extLst>
                <a:ext uri="{FF2B5EF4-FFF2-40B4-BE49-F238E27FC236}">
                  <a16:creationId xmlns:a16="http://schemas.microsoft.com/office/drawing/2014/main" id="{DF318AB8-85F0-C04F-866C-95742A10A048}"/>
                </a:ext>
              </a:extLst>
            </p:cNvPr>
            <p:cNvSpPr/>
            <p:nvPr/>
          </p:nvSpPr>
          <p:spPr>
            <a:xfrm>
              <a:off x="2565400" y="1873187"/>
              <a:ext cx="2590800" cy="2622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Rectángulo 52">
              <a:extLst>
                <a:ext uri="{FF2B5EF4-FFF2-40B4-BE49-F238E27FC236}">
                  <a16:creationId xmlns:a16="http://schemas.microsoft.com/office/drawing/2014/main" id="{F3577457-D56D-A34F-9AE9-B595C16035EC}"/>
                </a:ext>
              </a:extLst>
            </p:cNvPr>
            <p:cNvSpPr/>
            <p:nvPr/>
          </p:nvSpPr>
          <p:spPr>
            <a:xfrm>
              <a:off x="7341654" y="1873187"/>
              <a:ext cx="2590800" cy="26226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CuadroTexto 56">
              <a:extLst>
                <a:ext uri="{FF2B5EF4-FFF2-40B4-BE49-F238E27FC236}">
                  <a16:creationId xmlns:a16="http://schemas.microsoft.com/office/drawing/2014/main" id="{54CF8E8F-E583-5F49-B576-3756603CC334}"/>
                </a:ext>
              </a:extLst>
            </p:cNvPr>
            <p:cNvSpPr txBox="1"/>
            <p:nvPr/>
          </p:nvSpPr>
          <p:spPr>
            <a:xfrm>
              <a:off x="2979790" y="2242228"/>
              <a:ext cx="1762021" cy="769441"/>
            </a:xfrm>
            <a:prstGeom prst="rect">
              <a:avLst/>
            </a:prstGeom>
            <a:noFill/>
          </p:spPr>
          <p:txBody>
            <a:bodyPr wrap="none" rtlCol="0">
              <a:spAutoFit/>
            </a:bodyPr>
            <a:lstStyle/>
            <a:p>
              <a:r>
                <a:rPr lang="es-CL" sz="4400" b="1" dirty="0">
                  <a:solidFill>
                    <a:schemeClr val="bg1"/>
                  </a:solidFill>
                </a:rPr>
                <a:t>53.776</a:t>
              </a:r>
            </a:p>
          </p:txBody>
        </p:sp>
        <p:sp>
          <p:nvSpPr>
            <p:cNvPr id="63" name="CuadroTexto 62">
              <a:extLst>
                <a:ext uri="{FF2B5EF4-FFF2-40B4-BE49-F238E27FC236}">
                  <a16:creationId xmlns:a16="http://schemas.microsoft.com/office/drawing/2014/main" id="{2F6B83B8-9797-2040-8AC2-97C240A04EE7}"/>
                </a:ext>
              </a:extLst>
            </p:cNvPr>
            <p:cNvSpPr txBox="1"/>
            <p:nvPr/>
          </p:nvSpPr>
          <p:spPr>
            <a:xfrm>
              <a:off x="7756044" y="2242228"/>
              <a:ext cx="1762021" cy="769441"/>
            </a:xfrm>
            <a:prstGeom prst="rect">
              <a:avLst/>
            </a:prstGeom>
            <a:noFill/>
          </p:spPr>
          <p:txBody>
            <a:bodyPr wrap="none" rtlCol="0">
              <a:spAutoFit/>
            </a:bodyPr>
            <a:lstStyle/>
            <a:p>
              <a:r>
                <a:rPr lang="es-CL" sz="4400" b="1" dirty="0">
                  <a:solidFill>
                    <a:schemeClr val="bg1"/>
                  </a:solidFill>
                </a:rPr>
                <a:t>58.809</a:t>
              </a:r>
            </a:p>
          </p:txBody>
        </p:sp>
        <p:sp>
          <p:nvSpPr>
            <p:cNvPr id="64" name="object 11">
              <a:extLst>
                <a:ext uri="{FF2B5EF4-FFF2-40B4-BE49-F238E27FC236}">
                  <a16:creationId xmlns:a16="http://schemas.microsoft.com/office/drawing/2014/main" id="{29A59279-1ABE-9D4E-B182-D1014D6A2CFD}"/>
                </a:ext>
              </a:extLst>
            </p:cNvPr>
            <p:cNvSpPr txBox="1"/>
            <p:nvPr/>
          </p:nvSpPr>
          <p:spPr>
            <a:xfrm>
              <a:off x="7341654" y="3511938"/>
              <a:ext cx="2590800" cy="857927"/>
            </a:xfrm>
            <a:prstGeom prst="rect">
              <a:avLst/>
            </a:prstGeom>
            <a:solidFill>
              <a:srgbClr val="E9E9EA"/>
            </a:solidFill>
            <a:ln>
              <a:noFill/>
            </a:ln>
          </p:spPr>
          <p:txBody>
            <a:bodyPr vert="horz" wrap="square" lIns="0" tIns="113030" rIns="0" bIns="0" rtlCol="0">
              <a:spAutoFit/>
            </a:bodyPr>
            <a:lstStyle/>
            <a:p>
              <a:pPr marL="78105" algn="ctr">
                <a:lnSpc>
                  <a:spcPts val="2885"/>
                </a:lnSpc>
                <a:spcBef>
                  <a:spcPts val="890"/>
                </a:spcBef>
              </a:pPr>
              <a:r>
                <a:rPr sz="2400" dirty="0">
                  <a:solidFill>
                    <a:srgbClr val="231F20"/>
                  </a:solidFill>
                  <a:latin typeface="Calibri" panose="020F0502020204030204" pitchFamily="34" charset="0"/>
                  <a:cs typeface="Calibri" panose="020F0502020204030204" pitchFamily="34" charset="0"/>
                </a:rPr>
                <a:t>1er</a:t>
              </a:r>
              <a:r>
                <a:rPr sz="2400" spc="-85" dirty="0">
                  <a:solidFill>
                    <a:srgbClr val="231F20"/>
                  </a:solidFill>
                  <a:latin typeface="Calibri" panose="020F0502020204030204" pitchFamily="34" charset="0"/>
                  <a:cs typeface="Calibri" panose="020F0502020204030204" pitchFamily="34" charset="0"/>
                </a:rPr>
                <a:t> </a:t>
              </a:r>
              <a:r>
                <a:rPr sz="2400" spc="-5" dirty="0">
                  <a:solidFill>
                    <a:srgbClr val="231F20"/>
                  </a:solidFill>
                  <a:latin typeface="Calibri" panose="020F0502020204030204" pitchFamily="34" charset="0"/>
                  <a:cs typeface="Calibri" panose="020F0502020204030204" pitchFamily="34" charset="0"/>
                </a:rPr>
                <a:t>semestre</a:t>
              </a:r>
              <a:endParaRPr sz="2400" dirty="0">
                <a:latin typeface="Calibri" panose="020F0502020204030204" pitchFamily="34" charset="0"/>
                <a:cs typeface="Calibri" panose="020F0502020204030204" pitchFamily="34" charset="0"/>
              </a:endParaRPr>
            </a:p>
            <a:p>
              <a:pPr marR="12700" algn="ctr">
                <a:lnSpc>
                  <a:spcPts val="2885"/>
                </a:lnSpc>
              </a:pPr>
              <a:r>
                <a:rPr sz="2400" b="1" dirty="0">
                  <a:solidFill>
                    <a:srgbClr val="231F20"/>
                  </a:solidFill>
                  <a:latin typeface="Calibri" panose="020F0502020204030204" pitchFamily="34" charset="0"/>
                  <a:cs typeface="Calibri" panose="020F0502020204030204" pitchFamily="34" charset="0"/>
                </a:rPr>
                <a:t>201</a:t>
              </a:r>
              <a:r>
                <a:rPr lang="es-CL" sz="2400" b="1" dirty="0">
                  <a:solidFill>
                    <a:srgbClr val="231F20"/>
                  </a:solidFill>
                  <a:latin typeface="Calibri" panose="020F0502020204030204" pitchFamily="34" charset="0"/>
                  <a:cs typeface="Calibri" panose="020F0502020204030204" pitchFamily="34" charset="0"/>
                </a:rPr>
                <a:t>9</a:t>
              </a:r>
              <a:endParaRPr sz="2400" dirty="0">
                <a:latin typeface="Calibri" panose="020F0502020204030204" pitchFamily="34" charset="0"/>
                <a:cs typeface="Calibri" panose="020F0502020204030204" pitchFamily="34" charset="0"/>
              </a:endParaRPr>
            </a:p>
          </p:txBody>
        </p:sp>
        <p:sp>
          <p:nvSpPr>
            <p:cNvPr id="65" name="object 11">
              <a:extLst>
                <a:ext uri="{FF2B5EF4-FFF2-40B4-BE49-F238E27FC236}">
                  <a16:creationId xmlns:a16="http://schemas.microsoft.com/office/drawing/2014/main" id="{00626763-3D23-0B47-BB36-966524674A96}"/>
                </a:ext>
              </a:extLst>
            </p:cNvPr>
            <p:cNvSpPr txBox="1"/>
            <p:nvPr/>
          </p:nvSpPr>
          <p:spPr>
            <a:xfrm>
              <a:off x="2565400" y="3511938"/>
              <a:ext cx="2590800" cy="857927"/>
            </a:xfrm>
            <a:prstGeom prst="rect">
              <a:avLst/>
            </a:prstGeom>
            <a:solidFill>
              <a:srgbClr val="E9E9EA"/>
            </a:solidFill>
          </p:spPr>
          <p:txBody>
            <a:bodyPr vert="horz" wrap="square" lIns="0" tIns="113030" rIns="0" bIns="0" rtlCol="0">
              <a:spAutoFit/>
            </a:bodyPr>
            <a:lstStyle/>
            <a:p>
              <a:pPr marL="78105" algn="ctr">
                <a:lnSpc>
                  <a:spcPts val="2885"/>
                </a:lnSpc>
                <a:spcBef>
                  <a:spcPts val="890"/>
                </a:spcBef>
              </a:pPr>
              <a:r>
                <a:rPr sz="2400" dirty="0">
                  <a:solidFill>
                    <a:srgbClr val="231F20"/>
                  </a:solidFill>
                  <a:latin typeface="Calibri" panose="020F0502020204030204" pitchFamily="34" charset="0"/>
                  <a:cs typeface="Calibri" panose="020F0502020204030204" pitchFamily="34" charset="0"/>
                </a:rPr>
                <a:t>1er</a:t>
              </a:r>
              <a:r>
                <a:rPr sz="2400" spc="-85" dirty="0">
                  <a:solidFill>
                    <a:srgbClr val="231F20"/>
                  </a:solidFill>
                  <a:latin typeface="Calibri" panose="020F0502020204030204" pitchFamily="34" charset="0"/>
                  <a:cs typeface="Calibri" panose="020F0502020204030204" pitchFamily="34" charset="0"/>
                </a:rPr>
                <a:t> </a:t>
              </a:r>
              <a:r>
                <a:rPr sz="2400" spc="-5" dirty="0">
                  <a:solidFill>
                    <a:srgbClr val="231F20"/>
                  </a:solidFill>
                  <a:latin typeface="Calibri" panose="020F0502020204030204" pitchFamily="34" charset="0"/>
                  <a:cs typeface="Calibri" panose="020F0502020204030204" pitchFamily="34" charset="0"/>
                </a:rPr>
                <a:t>semestre</a:t>
              </a:r>
              <a:endParaRPr sz="2400" dirty="0">
                <a:latin typeface="Calibri" panose="020F0502020204030204" pitchFamily="34" charset="0"/>
                <a:cs typeface="Calibri" panose="020F0502020204030204" pitchFamily="34" charset="0"/>
              </a:endParaRPr>
            </a:p>
            <a:p>
              <a:pPr marR="12700" algn="ctr">
                <a:lnSpc>
                  <a:spcPts val="2885"/>
                </a:lnSpc>
              </a:pPr>
              <a:r>
                <a:rPr sz="2400" b="1" dirty="0">
                  <a:solidFill>
                    <a:srgbClr val="231F20"/>
                  </a:solidFill>
                  <a:latin typeface="Calibri" panose="020F0502020204030204" pitchFamily="34" charset="0"/>
                  <a:cs typeface="Calibri" panose="020F0502020204030204" pitchFamily="34" charset="0"/>
                </a:rPr>
                <a:t>201</a:t>
              </a:r>
              <a:r>
                <a:rPr lang="es-CL" sz="2400" b="1" dirty="0">
                  <a:solidFill>
                    <a:srgbClr val="231F20"/>
                  </a:solidFill>
                  <a:latin typeface="Calibri" panose="020F0502020204030204" pitchFamily="34" charset="0"/>
                  <a:cs typeface="Calibri" panose="020F0502020204030204" pitchFamily="34" charset="0"/>
                </a:rPr>
                <a:t>8</a:t>
              </a:r>
              <a:endParaRPr sz="2400" dirty="0">
                <a:latin typeface="Calibri" panose="020F0502020204030204" pitchFamily="34" charset="0"/>
                <a:cs typeface="Calibri" panose="020F0502020204030204" pitchFamily="34" charset="0"/>
              </a:endParaRPr>
            </a:p>
          </p:txBody>
        </p:sp>
      </p:grpSp>
      <p:pic>
        <p:nvPicPr>
          <p:cNvPr id="18" name="Imagen 17">
            <a:extLst>
              <a:ext uri="{FF2B5EF4-FFF2-40B4-BE49-F238E27FC236}">
                <a16:creationId xmlns:a16="http://schemas.microsoft.com/office/drawing/2014/main" id="{4841B062-9D6B-C04E-BF73-384E8B2F0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20" name="Imagen 19">
            <a:extLst>
              <a:ext uri="{FF2B5EF4-FFF2-40B4-BE49-F238E27FC236}">
                <a16:creationId xmlns:a16="http://schemas.microsoft.com/office/drawing/2014/main" id="{8B850A22-C4E3-114D-B851-5AF0B1AD34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22" name="Marcador de número de diapositiva 21">
            <a:extLst>
              <a:ext uri="{FF2B5EF4-FFF2-40B4-BE49-F238E27FC236}">
                <a16:creationId xmlns:a16="http://schemas.microsoft.com/office/drawing/2014/main" id="{E900DABE-2671-FB49-B86F-E86635A9832F}"/>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a:t>
            </a:fld>
            <a:endParaRPr lang="es-CL" sz="1200" b="1" dirty="0">
              <a:solidFill>
                <a:schemeClr val="bg1"/>
              </a:solidFill>
            </a:endParaRPr>
          </a:p>
        </p:txBody>
      </p:sp>
      <p:sp>
        <p:nvSpPr>
          <p:cNvPr id="23" name="Rectángulo 22">
            <a:extLst>
              <a:ext uri="{FF2B5EF4-FFF2-40B4-BE49-F238E27FC236}">
                <a16:creationId xmlns:a16="http://schemas.microsoft.com/office/drawing/2014/main" id="{63693962-1A66-B146-8144-29CE078E56E2}"/>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69732"/>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Telefonía Fija</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287629"/>
            <a:ext cx="9525000" cy="541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787876"/>
            <a:ext cx="5847498" cy="461665"/>
          </a:xfrm>
          <a:prstGeom prst="rect">
            <a:avLst/>
          </a:prstGeom>
        </p:spPr>
        <p:txBody>
          <a:bodyPr wrap="none">
            <a:spAutoFit/>
          </a:bodyPr>
          <a:lstStyle/>
          <a:p>
            <a:r>
              <a:rPr lang="es-CL" sz="2400" b="1" dirty="0">
                <a:solidFill>
                  <a:schemeClr val="bg1"/>
                </a:solidFill>
              </a:rPr>
              <a:t>33% Tasa de respuesta desfavorable SERNAC</a:t>
            </a:r>
          </a:p>
        </p:txBody>
      </p:sp>
      <p:graphicFrame>
        <p:nvGraphicFramePr>
          <p:cNvPr id="30" name="Tabla 29">
            <a:extLst>
              <a:ext uri="{FF2B5EF4-FFF2-40B4-BE49-F238E27FC236}">
                <a16:creationId xmlns:a16="http://schemas.microsoft.com/office/drawing/2014/main" id="{A5BAAE99-2F6E-A74C-B2E8-143488B5E1AB}"/>
              </a:ext>
            </a:extLst>
          </p:cNvPr>
          <p:cNvGraphicFramePr>
            <a:graphicFrameLocks noGrp="1"/>
          </p:cNvGraphicFramePr>
          <p:nvPr>
            <p:extLst>
              <p:ext uri="{D42A27DB-BD31-4B8C-83A1-F6EECF244321}">
                <p14:modId xmlns:p14="http://schemas.microsoft.com/office/powerpoint/2010/main" val="1470322385"/>
              </p:ext>
            </p:extLst>
          </p:nvPr>
        </p:nvGraphicFramePr>
        <p:xfrm>
          <a:off x="3534652" y="1516229"/>
          <a:ext cx="6879348" cy="4991165"/>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1">
                  <a:extLst>
                    <a:ext uri="{9D8B030D-6E8A-4147-A177-3AD203B41FA5}">
                      <a16:colId xmlns:a16="http://schemas.microsoft.com/office/drawing/2014/main" val="1682840300"/>
                    </a:ext>
                  </a:extLst>
                </a:gridCol>
              </a:tblGrid>
              <a:tr h="568769">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562344">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222</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11,3%</a:t>
                      </a:r>
                    </a:p>
                  </a:txBody>
                  <a:tcPr marL="9525" marR="9525" marT="9525" marB="0" anchor="ctr"/>
                </a:tc>
                <a:extLst>
                  <a:ext uri="{0D108BD9-81ED-4DB2-BD59-A6C34878D82A}">
                    <a16:rowId xmlns:a16="http://schemas.microsoft.com/office/drawing/2014/main" val="2255507857"/>
                  </a:ext>
                </a:extLst>
              </a:tr>
              <a:tr h="543876">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305</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20,3%</a:t>
                      </a:r>
                    </a:p>
                  </a:txBody>
                  <a:tcPr marL="9525" marR="9525" marT="9525" marB="0" anchor="ctr"/>
                </a:tc>
                <a:extLst>
                  <a:ext uri="{0D108BD9-81ED-4DB2-BD59-A6C34878D82A}">
                    <a16:rowId xmlns:a16="http://schemas.microsoft.com/office/drawing/2014/main" val="4237254956"/>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594</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26,4%</a:t>
                      </a:r>
                    </a:p>
                  </a:txBody>
                  <a:tcPr marL="9525" marR="9525" marT="9525" marB="0" anchor="ctr"/>
                </a:tc>
                <a:extLst>
                  <a:ext uri="{0D108BD9-81ED-4DB2-BD59-A6C34878D82A}">
                    <a16:rowId xmlns:a16="http://schemas.microsoft.com/office/drawing/2014/main" val="1295219823"/>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27,3%</a:t>
                      </a:r>
                    </a:p>
                  </a:txBody>
                  <a:tcPr marL="9525" marR="9525" marT="9525" marB="0" anchor="ctr"/>
                </a:tc>
                <a:extLst>
                  <a:ext uri="{0D108BD9-81ED-4DB2-BD59-A6C34878D82A}">
                    <a16:rowId xmlns:a16="http://schemas.microsoft.com/office/drawing/2014/main" val="2592101272"/>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28,6%</a:t>
                      </a:r>
                    </a:p>
                  </a:txBody>
                  <a:tcPr marL="9525" marR="9525" marT="9525" marB="0" anchor="ctr"/>
                </a:tc>
                <a:extLst>
                  <a:ext uri="{0D108BD9-81ED-4DB2-BD59-A6C34878D82A}">
                    <a16:rowId xmlns:a16="http://schemas.microsoft.com/office/drawing/2014/main" val="3067455048"/>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6</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39,3%</a:t>
                      </a:r>
                    </a:p>
                  </a:txBody>
                  <a:tcPr marL="9525" marR="9525" marT="9525" marB="0" anchor="ctr"/>
                </a:tc>
                <a:extLst>
                  <a:ext uri="{0D108BD9-81ED-4DB2-BD59-A6C34878D82A}">
                    <a16:rowId xmlns:a16="http://schemas.microsoft.com/office/drawing/2014/main" val="2107094871"/>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7</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1.068</a:t>
                      </a:r>
                    </a:p>
                  </a:txBody>
                  <a:tcPr marL="9525" marR="9525" marT="9525" marB="0" anchor="ctr"/>
                </a:tc>
                <a:tc>
                  <a:txBody>
                    <a:bodyPr/>
                    <a:lstStyle/>
                    <a:p>
                      <a:pPr algn="ctr" fontAlgn="ctr"/>
                      <a:r>
                        <a:rPr lang="es-CL" sz="1600" b="0" i="0" u="none" strike="noStrike" dirty="0">
                          <a:solidFill>
                            <a:schemeClr val="tx1"/>
                          </a:solidFill>
                          <a:effectLst/>
                          <a:latin typeface="Arial" panose="020B0604020202020204" pitchFamily="34" charset="0"/>
                          <a:cs typeface="Arial" panose="020B0604020202020204" pitchFamily="34" charset="0"/>
                        </a:rPr>
                        <a:t>42,8%</a:t>
                      </a:r>
                    </a:p>
                  </a:txBody>
                  <a:tcPr marL="9525" marR="9525" marT="9525" marB="0" anchor="ctr"/>
                </a:tc>
                <a:extLst>
                  <a:ext uri="{0D108BD9-81ED-4DB2-BD59-A6C34878D82A}">
                    <a16:rowId xmlns:a16="http://schemas.microsoft.com/office/drawing/2014/main" val="1466167842"/>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8</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126</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50,0%</a:t>
                      </a:r>
                    </a:p>
                  </a:txBody>
                  <a:tcPr marL="9525" marR="9525" marT="9525" marB="0" anchor="ctr"/>
                </a:tc>
                <a:extLst>
                  <a:ext uri="{0D108BD9-81ED-4DB2-BD59-A6C34878D82A}">
                    <a16:rowId xmlns:a16="http://schemas.microsoft.com/office/drawing/2014/main" val="4140532303"/>
                  </a:ext>
                </a:extLst>
              </a:tr>
            </a:tbl>
          </a:graphicData>
        </a:graphic>
      </p:graphicFrame>
      <p:pic>
        <p:nvPicPr>
          <p:cNvPr id="31" name="Picture 2" descr="Resultado de imagen para logo claro">
            <a:extLst>
              <a:ext uri="{FF2B5EF4-FFF2-40B4-BE49-F238E27FC236}">
                <a16:creationId xmlns:a16="http://schemas.microsoft.com/office/drawing/2014/main" id="{CB44E0EF-4344-4741-A97B-BAF965A8B9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7806" y="2153571"/>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esultado de imagen para entel">
            <a:extLst>
              <a:ext uri="{FF2B5EF4-FFF2-40B4-BE49-F238E27FC236}">
                <a16:creationId xmlns:a16="http://schemas.microsoft.com/office/drawing/2014/main" id="{EC96571E-C9C6-0941-B8F6-63C838666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5116" y="2694997"/>
            <a:ext cx="461183" cy="4611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esultado de imagen para movistar">
            <a:extLst>
              <a:ext uri="{FF2B5EF4-FFF2-40B4-BE49-F238E27FC236}">
                <a16:creationId xmlns:a16="http://schemas.microsoft.com/office/drawing/2014/main" id="{CB7A8B10-12EA-7645-AE41-D942FF51AA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7955" y="5447617"/>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Imagen relacionada">
            <a:extLst>
              <a:ext uri="{FF2B5EF4-FFF2-40B4-BE49-F238E27FC236}">
                <a16:creationId xmlns:a16="http://schemas.microsoft.com/office/drawing/2014/main" id="{5DC42A33-9E59-684B-B6DE-5E4221EDDE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7955" y="3257089"/>
            <a:ext cx="373554" cy="373554"/>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a:extLst>
              <a:ext uri="{FF2B5EF4-FFF2-40B4-BE49-F238E27FC236}">
                <a16:creationId xmlns:a16="http://schemas.microsoft.com/office/drawing/2014/main" id="{1EFF11E8-351E-B144-A84B-711078719D13}"/>
              </a:ext>
            </a:extLst>
          </p:cNvPr>
          <p:cNvPicPr>
            <a:picLocks noChangeAspect="1"/>
          </p:cNvPicPr>
          <p:nvPr/>
        </p:nvPicPr>
        <p:blipFill>
          <a:blip r:embed="rId9"/>
          <a:stretch>
            <a:fillRect/>
          </a:stretch>
        </p:blipFill>
        <p:spPr>
          <a:xfrm>
            <a:off x="5067955" y="3780426"/>
            <a:ext cx="514729" cy="437168"/>
          </a:xfrm>
          <a:prstGeom prst="rect">
            <a:avLst/>
          </a:prstGeom>
        </p:spPr>
      </p:pic>
      <p:pic>
        <p:nvPicPr>
          <p:cNvPr id="39" name="Imagen 38">
            <a:extLst>
              <a:ext uri="{FF2B5EF4-FFF2-40B4-BE49-F238E27FC236}">
                <a16:creationId xmlns:a16="http://schemas.microsoft.com/office/drawing/2014/main" id="{0F3D40FE-9709-AA4E-A0EF-801211612E83}"/>
              </a:ext>
            </a:extLst>
          </p:cNvPr>
          <p:cNvPicPr>
            <a:picLocks noChangeAspect="1"/>
          </p:cNvPicPr>
          <p:nvPr/>
        </p:nvPicPr>
        <p:blipFill>
          <a:blip r:embed="rId10"/>
          <a:stretch>
            <a:fillRect/>
          </a:stretch>
        </p:blipFill>
        <p:spPr>
          <a:xfrm>
            <a:off x="4877644" y="4392031"/>
            <a:ext cx="895350" cy="266473"/>
          </a:xfrm>
          <a:prstGeom prst="rect">
            <a:avLst/>
          </a:prstGeom>
        </p:spPr>
      </p:pic>
      <p:pic>
        <p:nvPicPr>
          <p:cNvPr id="40" name="Imagen 39">
            <a:extLst>
              <a:ext uri="{FF2B5EF4-FFF2-40B4-BE49-F238E27FC236}">
                <a16:creationId xmlns:a16="http://schemas.microsoft.com/office/drawing/2014/main" id="{9B61FCBA-AB8D-6947-9162-7EB015B70FC6}"/>
              </a:ext>
            </a:extLst>
          </p:cNvPr>
          <p:cNvPicPr>
            <a:picLocks noChangeAspect="1"/>
          </p:cNvPicPr>
          <p:nvPr/>
        </p:nvPicPr>
        <p:blipFill>
          <a:blip r:embed="rId11"/>
          <a:stretch>
            <a:fillRect/>
          </a:stretch>
        </p:blipFill>
        <p:spPr>
          <a:xfrm>
            <a:off x="4906696" y="4857107"/>
            <a:ext cx="865294" cy="430382"/>
          </a:xfrm>
          <a:prstGeom prst="rect">
            <a:avLst/>
          </a:prstGeom>
        </p:spPr>
      </p:pic>
      <p:pic>
        <p:nvPicPr>
          <p:cNvPr id="41" name="Picture 14" descr="Imagen relacionada">
            <a:extLst>
              <a:ext uri="{FF2B5EF4-FFF2-40B4-BE49-F238E27FC236}">
                <a16:creationId xmlns:a16="http://schemas.microsoft.com/office/drawing/2014/main" id="{164F3866-AF43-B540-9A44-F1D653C6DDB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85978" y="5969353"/>
            <a:ext cx="512437" cy="512437"/>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1">
            <a:extLst>
              <a:ext uri="{FF2B5EF4-FFF2-40B4-BE49-F238E27FC236}">
                <a16:creationId xmlns:a16="http://schemas.microsoft.com/office/drawing/2014/main" id="{5C63AA15-6AE4-C349-A8A9-AAC202C19E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43" name="Imagen 42">
            <a:extLst>
              <a:ext uri="{FF2B5EF4-FFF2-40B4-BE49-F238E27FC236}">
                <a16:creationId xmlns:a16="http://schemas.microsoft.com/office/drawing/2014/main" id="{6638BA36-10E6-4B4B-8F5C-FAFC816E48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4" name="Marcador de número de diapositiva 21">
            <a:extLst>
              <a:ext uri="{FF2B5EF4-FFF2-40B4-BE49-F238E27FC236}">
                <a16:creationId xmlns:a16="http://schemas.microsoft.com/office/drawing/2014/main" id="{FB0D109C-C59D-0341-A0E4-9BEAF1B64F57}"/>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20</a:t>
            </a:fld>
            <a:endParaRPr lang="es-CL" sz="1200" b="1" dirty="0">
              <a:solidFill>
                <a:schemeClr val="bg1"/>
              </a:solidFill>
            </a:endParaRPr>
          </a:p>
        </p:txBody>
      </p:sp>
      <p:sp>
        <p:nvSpPr>
          <p:cNvPr id="45" name="Rectángulo 44">
            <a:extLst>
              <a:ext uri="{FF2B5EF4-FFF2-40B4-BE49-F238E27FC236}">
                <a16:creationId xmlns:a16="http://schemas.microsoft.com/office/drawing/2014/main" id="{55278B6C-235F-574A-B909-C7063DBC6A02}"/>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8691783B-0C77-404D-9F8C-212741932966}"/>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sp>
        <p:nvSpPr>
          <p:cNvPr id="22" name="Rectángulo 21">
            <a:extLst>
              <a:ext uri="{FF2B5EF4-FFF2-40B4-BE49-F238E27FC236}">
                <a16:creationId xmlns:a16="http://schemas.microsoft.com/office/drawing/2014/main" id="{E59DF81E-6098-F647-8E25-CB1202E62271}"/>
              </a:ext>
            </a:extLst>
          </p:cNvPr>
          <p:cNvSpPr/>
          <p:nvPr/>
        </p:nvSpPr>
        <p:spPr>
          <a:xfrm>
            <a:off x="2260600" y="6752227"/>
            <a:ext cx="103632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Mundo Pacífico destaca como la compañía con la mayor tasa de respuesta desfavorable en Telefonía Fija con 50,0%</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11,3%</a:t>
            </a:r>
          </a:p>
        </p:txBody>
      </p:sp>
    </p:spTree>
    <p:extLst>
      <p:ext uri="{BB962C8B-B14F-4D97-AF65-F5344CB8AC3E}">
        <p14:creationId xmlns:p14="http://schemas.microsoft.com/office/powerpoint/2010/main" val="244991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68389"/>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Internet Fija</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295400"/>
            <a:ext cx="9525000" cy="502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786533"/>
            <a:ext cx="6083140" cy="461665"/>
          </a:xfrm>
          <a:prstGeom prst="rect">
            <a:avLst/>
          </a:prstGeom>
        </p:spPr>
        <p:txBody>
          <a:bodyPr wrap="none">
            <a:spAutoFit/>
          </a:bodyPr>
          <a:lstStyle/>
          <a:p>
            <a:r>
              <a:rPr lang="es-CL" sz="2400" b="1" dirty="0">
                <a:solidFill>
                  <a:schemeClr val="bg1"/>
                </a:solidFill>
              </a:rPr>
              <a:t>39,3% Tasa de respuesta desfavorable SERNAC</a:t>
            </a:r>
          </a:p>
        </p:txBody>
      </p:sp>
      <p:graphicFrame>
        <p:nvGraphicFramePr>
          <p:cNvPr id="27" name="Tabla 26">
            <a:extLst>
              <a:ext uri="{FF2B5EF4-FFF2-40B4-BE49-F238E27FC236}">
                <a16:creationId xmlns:a16="http://schemas.microsoft.com/office/drawing/2014/main" id="{F20B0314-6D7E-2F43-AEA6-7D8DAF623ABD}"/>
              </a:ext>
            </a:extLst>
          </p:cNvPr>
          <p:cNvGraphicFramePr>
            <a:graphicFrameLocks noGrp="1"/>
          </p:cNvGraphicFramePr>
          <p:nvPr>
            <p:extLst>
              <p:ext uri="{D42A27DB-BD31-4B8C-83A1-F6EECF244321}">
                <p14:modId xmlns:p14="http://schemas.microsoft.com/office/powerpoint/2010/main" val="3619696858"/>
              </p:ext>
            </p:extLst>
          </p:nvPr>
        </p:nvGraphicFramePr>
        <p:xfrm>
          <a:off x="3479800" y="1514779"/>
          <a:ext cx="6879348" cy="4428821"/>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1">
                  <a:extLst>
                    <a:ext uri="{9D8B030D-6E8A-4147-A177-3AD203B41FA5}">
                      <a16:colId xmlns:a16="http://schemas.microsoft.com/office/drawing/2014/main" val="1682840300"/>
                    </a:ext>
                  </a:extLst>
                </a:gridCol>
              </a:tblGrid>
              <a:tr h="568769">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562344">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325</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13,8%</a:t>
                      </a:r>
                    </a:p>
                  </a:txBody>
                  <a:tcPr marL="9525" marR="9525" marT="9525" marB="0" anchor="ctr"/>
                </a:tc>
                <a:extLst>
                  <a:ext uri="{0D108BD9-81ED-4DB2-BD59-A6C34878D82A}">
                    <a16:rowId xmlns:a16="http://schemas.microsoft.com/office/drawing/2014/main" val="2255507857"/>
                  </a:ext>
                </a:extLst>
              </a:tr>
              <a:tr h="543876">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1240</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30,0%</a:t>
                      </a:r>
                    </a:p>
                  </a:txBody>
                  <a:tcPr marL="9525" marR="9525" marT="9525" marB="0" anchor="ctr"/>
                </a:tc>
                <a:extLst>
                  <a:ext uri="{0D108BD9-81ED-4DB2-BD59-A6C34878D82A}">
                    <a16:rowId xmlns:a16="http://schemas.microsoft.com/office/drawing/2014/main" val="4237254956"/>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211</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37,4%</a:t>
                      </a:r>
                    </a:p>
                  </a:txBody>
                  <a:tcPr marL="9525" marR="9525" marT="9525" marB="0" anchor="ctr"/>
                </a:tc>
                <a:extLst>
                  <a:ext uri="{0D108BD9-81ED-4DB2-BD59-A6C34878D82A}">
                    <a16:rowId xmlns:a16="http://schemas.microsoft.com/office/drawing/2014/main" val="1295219823"/>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234</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40,2%</a:t>
                      </a:r>
                    </a:p>
                  </a:txBody>
                  <a:tcPr marL="9525" marR="9525" marT="9525" marB="0" anchor="ctr"/>
                </a:tc>
                <a:extLst>
                  <a:ext uri="{0D108BD9-81ED-4DB2-BD59-A6C34878D82A}">
                    <a16:rowId xmlns:a16="http://schemas.microsoft.com/office/drawing/2014/main" val="2592101272"/>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tc>
                <a:extLst>
                  <a:ext uri="{0D108BD9-81ED-4DB2-BD59-A6C34878D82A}">
                    <a16:rowId xmlns:a16="http://schemas.microsoft.com/office/drawing/2014/main" val="3067455048"/>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6</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1482</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51,2%</a:t>
                      </a:r>
                    </a:p>
                  </a:txBody>
                  <a:tcPr marL="9525" marR="9525" marT="9525" marB="0" anchor="ctr"/>
                </a:tc>
                <a:extLst>
                  <a:ext uri="{0D108BD9-81ED-4DB2-BD59-A6C34878D82A}">
                    <a16:rowId xmlns:a16="http://schemas.microsoft.com/office/drawing/2014/main" val="2107094871"/>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7</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71,1%</a:t>
                      </a:r>
                    </a:p>
                  </a:txBody>
                  <a:tcPr marL="9525" marR="9525" marT="9525" marB="0" anchor="ctr"/>
                </a:tc>
                <a:extLst>
                  <a:ext uri="{0D108BD9-81ED-4DB2-BD59-A6C34878D82A}">
                    <a16:rowId xmlns:a16="http://schemas.microsoft.com/office/drawing/2014/main" val="1466167842"/>
                  </a:ext>
                </a:extLst>
              </a:tr>
            </a:tbl>
          </a:graphicData>
        </a:graphic>
      </p:graphicFrame>
      <p:pic>
        <p:nvPicPr>
          <p:cNvPr id="28" name="Picture 2" descr="Resultado de imagen para logo claro">
            <a:extLst>
              <a:ext uri="{FF2B5EF4-FFF2-40B4-BE49-F238E27FC236}">
                <a16:creationId xmlns:a16="http://schemas.microsoft.com/office/drawing/2014/main" id="{9F2D37E5-9D49-AE47-8351-926EACA3BE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2954" y="2152121"/>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esultado de imagen para entel">
            <a:extLst>
              <a:ext uri="{FF2B5EF4-FFF2-40B4-BE49-F238E27FC236}">
                <a16:creationId xmlns:a16="http://schemas.microsoft.com/office/drawing/2014/main" id="{2098B9C4-5C01-E14E-9B3E-7BAA8F5E9B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5608" y="3243828"/>
            <a:ext cx="461183" cy="46118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esultado de imagen para movistar">
            <a:extLst>
              <a:ext uri="{FF2B5EF4-FFF2-40B4-BE49-F238E27FC236}">
                <a16:creationId xmlns:a16="http://schemas.microsoft.com/office/drawing/2014/main" id="{4AE2BC4D-D1F1-9E47-AB99-437DE8B113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6169" y="4885920"/>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Imagen relacionada">
            <a:extLst>
              <a:ext uri="{FF2B5EF4-FFF2-40B4-BE49-F238E27FC236}">
                <a16:creationId xmlns:a16="http://schemas.microsoft.com/office/drawing/2014/main" id="{C931E78B-A66C-C641-A7FA-0C9CD09EF0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2677" y="2751395"/>
            <a:ext cx="373554" cy="373554"/>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1">
            <a:extLst>
              <a:ext uri="{FF2B5EF4-FFF2-40B4-BE49-F238E27FC236}">
                <a16:creationId xmlns:a16="http://schemas.microsoft.com/office/drawing/2014/main" id="{533EAC9B-2057-8B4E-BFBB-53E9CC40E505}"/>
              </a:ext>
            </a:extLst>
          </p:cNvPr>
          <p:cNvPicPr>
            <a:picLocks noChangeAspect="1"/>
          </p:cNvPicPr>
          <p:nvPr/>
        </p:nvPicPr>
        <p:blipFill>
          <a:blip r:embed="rId9"/>
          <a:stretch>
            <a:fillRect/>
          </a:stretch>
        </p:blipFill>
        <p:spPr>
          <a:xfrm>
            <a:off x="5013103" y="4318822"/>
            <a:ext cx="514729" cy="437168"/>
          </a:xfrm>
          <a:prstGeom prst="rect">
            <a:avLst/>
          </a:prstGeom>
        </p:spPr>
      </p:pic>
      <p:pic>
        <p:nvPicPr>
          <p:cNvPr id="43" name="Imagen 42">
            <a:extLst>
              <a:ext uri="{FF2B5EF4-FFF2-40B4-BE49-F238E27FC236}">
                <a16:creationId xmlns:a16="http://schemas.microsoft.com/office/drawing/2014/main" id="{2DC85A13-C8C4-E742-A95D-A7FD93D5BB9C}"/>
              </a:ext>
            </a:extLst>
          </p:cNvPr>
          <p:cNvPicPr>
            <a:picLocks noChangeAspect="1"/>
          </p:cNvPicPr>
          <p:nvPr/>
        </p:nvPicPr>
        <p:blipFill>
          <a:blip r:embed="rId10"/>
          <a:stretch>
            <a:fillRect/>
          </a:stretch>
        </p:blipFill>
        <p:spPr>
          <a:xfrm>
            <a:off x="4837820" y="5413529"/>
            <a:ext cx="865294" cy="430382"/>
          </a:xfrm>
          <a:prstGeom prst="rect">
            <a:avLst/>
          </a:prstGeom>
        </p:spPr>
      </p:pic>
      <p:pic>
        <p:nvPicPr>
          <p:cNvPr id="44" name="Picture 14" descr="Imagen relacionada">
            <a:extLst>
              <a:ext uri="{FF2B5EF4-FFF2-40B4-BE49-F238E27FC236}">
                <a16:creationId xmlns:a16="http://schemas.microsoft.com/office/drawing/2014/main" id="{46295D89-C2DD-A24E-866B-4D7ACD39BC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52762" y="3748015"/>
            <a:ext cx="437632" cy="437632"/>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n 44">
            <a:extLst>
              <a:ext uri="{FF2B5EF4-FFF2-40B4-BE49-F238E27FC236}">
                <a16:creationId xmlns:a16="http://schemas.microsoft.com/office/drawing/2014/main" id="{656FDC82-F991-D942-9B34-477F1BFB5C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46" name="Imagen 45">
            <a:extLst>
              <a:ext uri="{FF2B5EF4-FFF2-40B4-BE49-F238E27FC236}">
                <a16:creationId xmlns:a16="http://schemas.microsoft.com/office/drawing/2014/main" id="{76E201DF-EB49-134A-9850-376926B3D7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7" name="Marcador de número de diapositiva 21">
            <a:extLst>
              <a:ext uri="{FF2B5EF4-FFF2-40B4-BE49-F238E27FC236}">
                <a16:creationId xmlns:a16="http://schemas.microsoft.com/office/drawing/2014/main" id="{1D345828-597E-024F-BFCB-00F758169B1C}"/>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21</a:t>
            </a:fld>
            <a:endParaRPr lang="es-CL" sz="1200" b="1" dirty="0">
              <a:solidFill>
                <a:schemeClr val="bg1"/>
              </a:solidFill>
            </a:endParaRPr>
          </a:p>
        </p:txBody>
      </p:sp>
      <p:sp>
        <p:nvSpPr>
          <p:cNvPr id="48" name="Rectángulo 47">
            <a:extLst>
              <a:ext uri="{FF2B5EF4-FFF2-40B4-BE49-F238E27FC236}">
                <a16:creationId xmlns:a16="http://schemas.microsoft.com/office/drawing/2014/main" id="{23D5A018-161E-D848-808D-2FDF5F6426A6}"/>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6A4AD579-8FA6-824E-8CD9-10A2143CF22F}"/>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sp>
        <p:nvSpPr>
          <p:cNvPr id="21" name="Rectángulo 20">
            <a:extLst>
              <a:ext uri="{FF2B5EF4-FFF2-40B4-BE49-F238E27FC236}">
                <a16:creationId xmlns:a16="http://schemas.microsoft.com/office/drawing/2014/main" id="{DC9DDC3C-2330-DE4B-8D7D-78B65410BD69}"/>
              </a:ext>
            </a:extLst>
          </p:cNvPr>
          <p:cNvSpPr/>
          <p:nvPr/>
        </p:nvSpPr>
        <p:spPr>
          <a:xfrm>
            <a:off x="2260600" y="6583317"/>
            <a:ext cx="103632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Telsur destaca como la compañía con la mayor tasa de respuesta desfavorable en Internet Fija con 71,1%</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13,8%</a:t>
            </a:r>
          </a:p>
        </p:txBody>
      </p:sp>
    </p:spTree>
    <p:extLst>
      <p:ext uri="{BB962C8B-B14F-4D97-AF65-F5344CB8AC3E}">
        <p14:creationId xmlns:p14="http://schemas.microsoft.com/office/powerpoint/2010/main" val="45524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68891"/>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Multiservicios Fijos</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342892"/>
            <a:ext cx="9525000" cy="502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787035"/>
            <a:ext cx="6083140" cy="461665"/>
          </a:xfrm>
          <a:prstGeom prst="rect">
            <a:avLst/>
          </a:prstGeom>
        </p:spPr>
        <p:txBody>
          <a:bodyPr wrap="none">
            <a:spAutoFit/>
          </a:bodyPr>
          <a:lstStyle/>
          <a:p>
            <a:r>
              <a:rPr lang="es-CL" sz="2400" b="1" dirty="0">
                <a:solidFill>
                  <a:schemeClr val="bg1"/>
                </a:solidFill>
              </a:rPr>
              <a:t>33,8% Tasa de respuesta desfavorable SERNAC</a:t>
            </a:r>
          </a:p>
        </p:txBody>
      </p:sp>
      <p:graphicFrame>
        <p:nvGraphicFramePr>
          <p:cNvPr id="30" name="Tabla 29">
            <a:extLst>
              <a:ext uri="{FF2B5EF4-FFF2-40B4-BE49-F238E27FC236}">
                <a16:creationId xmlns:a16="http://schemas.microsoft.com/office/drawing/2014/main" id="{60314F80-1C48-4A42-8307-A9D0C4C386FA}"/>
              </a:ext>
            </a:extLst>
          </p:cNvPr>
          <p:cNvGraphicFramePr>
            <a:graphicFrameLocks noGrp="1"/>
          </p:cNvGraphicFramePr>
          <p:nvPr>
            <p:extLst>
              <p:ext uri="{D42A27DB-BD31-4B8C-83A1-F6EECF244321}">
                <p14:modId xmlns:p14="http://schemas.microsoft.com/office/powerpoint/2010/main" val="2244011952"/>
              </p:ext>
            </p:extLst>
          </p:nvPr>
        </p:nvGraphicFramePr>
        <p:xfrm>
          <a:off x="3556000" y="1647692"/>
          <a:ext cx="6879348" cy="4428821"/>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1">
                  <a:extLst>
                    <a:ext uri="{9D8B030D-6E8A-4147-A177-3AD203B41FA5}">
                      <a16:colId xmlns:a16="http://schemas.microsoft.com/office/drawing/2014/main" val="1682840300"/>
                    </a:ext>
                  </a:extLst>
                </a:gridCol>
              </a:tblGrid>
              <a:tr h="568769">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562344">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471</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9,1%</a:t>
                      </a:r>
                    </a:p>
                  </a:txBody>
                  <a:tcPr marL="9525" marR="9525" marT="9525" marB="0" anchor="ctr"/>
                </a:tc>
                <a:extLst>
                  <a:ext uri="{0D108BD9-81ED-4DB2-BD59-A6C34878D82A}">
                    <a16:rowId xmlns:a16="http://schemas.microsoft.com/office/drawing/2014/main" val="2255507857"/>
                  </a:ext>
                </a:extLst>
              </a:tr>
              <a:tr h="543876">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283</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24,4%</a:t>
                      </a:r>
                    </a:p>
                  </a:txBody>
                  <a:tcPr marL="9525" marR="9525" marT="9525" marB="0" anchor="ctr"/>
                </a:tc>
                <a:extLst>
                  <a:ext uri="{0D108BD9-81ED-4DB2-BD59-A6C34878D82A}">
                    <a16:rowId xmlns:a16="http://schemas.microsoft.com/office/drawing/2014/main" val="4237254956"/>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1593</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ctr"/>
                </a:tc>
                <a:extLst>
                  <a:ext uri="{0D108BD9-81ED-4DB2-BD59-A6C34878D82A}">
                    <a16:rowId xmlns:a16="http://schemas.microsoft.com/office/drawing/2014/main" val="1295219823"/>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279</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tc>
                <a:extLst>
                  <a:ext uri="{0D108BD9-81ED-4DB2-BD59-A6C34878D82A}">
                    <a16:rowId xmlns:a16="http://schemas.microsoft.com/office/drawing/2014/main" val="2592101272"/>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2415</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44,2%</a:t>
                      </a:r>
                    </a:p>
                  </a:txBody>
                  <a:tcPr marL="9525" marR="9525" marT="9525" marB="0" anchor="ctr"/>
                </a:tc>
                <a:extLst>
                  <a:ext uri="{0D108BD9-81ED-4DB2-BD59-A6C34878D82A}">
                    <a16:rowId xmlns:a16="http://schemas.microsoft.com/office/drawing/2014/main" val="3067455048"/>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6</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48,9%</a:t>
                      </a:r>
                    </a:p>
                  </a:txBody>
                  <a:tcPr marL="9525" marR="9525" marT="9525" marB="0" anchor="ctr"/>
                </a:tc>
                <a:extLst>
                  <a:ext uri="{0D108BD9-81ED-4DB2-BD59-A6C34878D82A}">
                    <a16:rowId xmlns:a16="http://schemas.microsoft.com/office/drawing/2014/main" val="2107094871"/>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7</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51,5%</a:t>
                      </a:r>
                    </a:p>
                  </a:txBody>
                  <a:tcPr marL="9525" marR="9525" marT="9525" marB="0" anchor="ctr"/>
                </a:tc>
                <a:extLst>
                  <a:ext uri="{0D108BD9-81ED-4DB2-BD59-A6C34878D82A}">
                    <a16:rowId xmlns:a16="http://schemas.microsoft.com/office/drawing/2014/main" val="1466167842"/>
                  </a:ext>
                </a:extLst>
              </a:tr>
            </a:tbl>
          </a:graphicData>
        </a:graphic>
      </p:graphicFrame>
      <p:pic>
        <p:nvPicPr>
          <p:cNvPr id="31" name="Picture 2" descr="Resultado de imagen para logo claro">
            <a:extLst>
              <a:ext uri="{FF2B5EF4-FFF2-40B4-BE49-F238E27FC236}">
                <a16:creationId xmlns:a16="http://schemas.microsoft.com/office/drawing/2014/main" id="{2DF4AD50-FDED-5846-A3F5-6E4E3373FA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9154" y="2285034"/>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esultado de imagen para entel">
            <a:extLst>
              <a:ext uri="{FF2B5EF4-FFF2-40B4-BE49-F238E27FC236}">
                <a16:creationId xmlns:a16="http://schemas.microsoft.com/office/drawing/2014/main" id="{53E0C3BF-95B3-194C-B62C-8556945EFB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8962" y="2799516"/>
            <a:ext cx="461183" cy="4611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Resultado de imagen para movistar">
            <a:extLst>
              <a:ext uri="{FF2B5EF4-FFF2-40B4-BE49-F238E27FC236}">
                <a16:creationId xmlns:a16="http://schemas.microsoft.com/office/drawing/2014/main" id="{BB66BAA4-6BC7-8040-8943-6F239AFAFB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9523" y="4488581"/>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Imagen relacionada">
            <a:extLst>
              <a:ext uri="{FF2B5EF4-FFF2-40B4-BE49-F238E27FC236}">
                <a16:creationId xmlns:a16="http://schemas.microsoft.com/office/drawing/2014/main" id="{687032E1-DA18-9A4A-888D-4D625A960F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5474" y="3390070"/>
            <a:ext cx="373554" cy="373554"/>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a:extLst>
              <a:ext uri="{FF2B5EF4-FFF2-40B4-BE49-F238E27FC236}">
                <a16:creationId xmlns:a16="http://schemas.microsoft.com/office/drawing/2014/main" id="{F6D1B855-72CA-134A-A1A2-6EB8D322284C}"/>
              </a:ext>
            </a:extLst>
          </p:cNvPr>
          <p:cNvPicPr>
            <a:picLocks noChangeAspect="1"/>
          </p:cNvPicPr>
          <p:nvPr/>
        </p:nvPicPr>
        <p:blipFill>
          <a:blip r:embed="rId9"/>
          <a:stretch>
            <a:fillRect/>
          </a:stretch>
        </p:blipFill>
        <p:spPr>
          <a:xfrm>
            <a:off x="5101611" y="5584009"/>
            <a:ext cx="514729" cy="437168"/>
          </a:xfrm>
          <a:prstGeom prst="rect">
            <a:avLst/>
          </a:prstGeom>
        </p:spPr>
      </p:pic>
      <p:pic>
        <p:nvPicPr>
          <p:cNvPr id="39" name="Imagen 38">
            <a:extLst>
              <a:ext uri="{FF2B5EF4-FFF2-40B4-BE49-F238E27FC236}">
                <a16:creationId xmlns:a16="http://schemas.microsoft.com/office/drawing/2014/main" id="{2DDCC8E0-2B32-D941-893E-85371ADBCC8F}"/>
              </a:ext>
            </a:extLst>
          </p:cNvPr>
          <p:cNvPicPr>
            <a:picLocks noChangeAspect="1"/>
          </p:cNvPicPr>
          <p:nvPr/>
        </p:nvPicPr>
        <p:blipFill>
          <a:blip r:embed="rId10"/>
          <a:stretch>
            <a:fillRect/>
          </a:stretch>
        </p:blipFill>
        <p:spPr>
          <a:xfrm>
            <a:off x="4926906" y="5005004"/>
            <a:ext cx="865294" cy="430382"/>
          </a:xfrm>
          <a:prstGeom prst="rect">
            <a:avLst/>
          </a:prstGeom>
        </p:spPr>
      </p:pic>
      <p:pic>
        <p:nvPicPr>
          <p:cNvPr id="40" name="Picture 14" descr="Imagen relacionada">
            <a:extLst>
              <a:ext uri="{FF2B5EF4-FFF2-40B4-BE49-F238E27FC236}">
                <a16:creationId xmlns:a16="http://schemas.microsoft.com/office/drawing/2014/main" id="{FFBC9ABF-A896-6244-8805-B21BD84E9F2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8962" y="3880928"/>
            <a:ext cx="437632" cy="437632"/>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a:extLst>
              <a:ext uri="{FF2B5EF4-FFF2-40B4-BE49-F238E27FC236}">
                <a16:creationId xmlns:a16="http://schemas.microsoft.com/office/drawing/2014/main" id="{CD4E9F6A-ECE1-EC40-ACDD-F7CB174DBD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45" name="Imagen 44">
            <a:extLst>
              <a:ext uri="{FF2B5EF4-FFF2-40B4-BE49-F238E27FC236}">
                <a16:creationId xmlns:a16="http://schemas.microsoft.com/office/drawing/2014/main" id="{70CFF321-9804-0E42-877D-53A8CB413B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6" name="Marcador de número de diapositiva 21">
            <a:extLst>
              <a:ext uri="{FF2B5EF4-FFF2-40B4-BE49-F238E27FC236}">
                <a16:creationId xmlns:a16="http://schemas.microsoft.com/office/drawing/2014/main" id="{0AEDA85B-F480-B349-8D67-BA2B3F87AFD5}"/>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22</a:t>
            </a:fld>
            <a:endParaRPr lang="es-CL" sz="1200" b="1" dirty="0">
              <a:solidFill>
                <a:schemeClr val="bg1"/>
              </a:solidFill>
            </a:endParaRPr>
          </a:p>
        </p:txBody>
      </p:sp>
      <p:sp>
        <p:nvSpPr>
          <p:cNvPr id="47" name="Rectángulo 46">
            <a:extLst>
              <a:ext uri="{FF2B5EF4-FFF2-40B4-BE49-F238E27FC236}">
                <a16:creationId xmlns:a16="http://schemas.microsoft.com/office/drawing/2014/main" id="{F6A5EC87-B067-F246-A2F1-BAF96DE1F32B}"/>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D4941C84-4D58-F94C-984A-D4EF32F6F893}"/>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sp>
        <p:nvSpPr>
          <p:cNvPr id="21" name="Rectángulo 20">
            <a:extLst>
              <a:ext uri="{FF2B5EF4-FFF2-40B4-BE49-F238E27FC236}">
                <a16:creationId xmlns:a16="http://schemas.microsoft.com/office/drawing/2014/main" id="{C50AE27B-16A8-1D41-9804-A1B058DFBD57}"/>
              </a:ext>
            </a:extLst>
          </p:cNvPr>
          <p:cNvSpPr/>
          <p:nvPr/>
        </p:nvSpPr>
        <p:spPr>
          <a:xfrm>
            <a:off x="2260600" y="6583317"/>
            <a:ext cx="103632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GTD destaca como la compañía con la mayor tasa de respuesta desfavorable en Multiservicios Fijos con 51,5%</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9,1%</a:t>
            </a:r>
          </a:p>
        </p:txBody>
      </p:sp>
    </p:spTree>
    <p:extLst>
      <p:ext uri="{BB962C8B-B14F-4D97-AF65-F5344CB8AC3E}">
        <p14:creationId xmlns:p14="http://schemas.microsoft.com/office/powerpoint/2010/main" val="2883983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69342"/>
            <a:ext cx="8975587"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Televisión de pago</a:t>
            </a:r>
            <a:endParaRPr lang="es-CL" sz="2000"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2146300" y="1371600"/>
            <a:ext cx="9525000" cy="502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0723696F-AF61-8341-BCE7-942142BAE096}"/>
              </a:ext>
            </a:extLst>
          </p:cNvPr>
          <p:cNvSpPr/>
          <p:nvPr/>
        </p:nvSpPr>
        <p:spPr>
          <a:xfrm>
            <a:off x="3867230" y="787486"/>
            <a:ext cx="6083140" cy="461665"/>
          </a:xfrm>
          <a:prstGeom prst="rect">
            <a:avLst/>
          </a:prstGeom>
        </p:spPr>
        <p:txBody>
          <a:bodyPr wrap="none">
            <a:spAutoFit/>
          </a:bodyPr>
          <a:lstStyle/>
          <a:p>
            <a:r>
              <a:rPr lang="es-CL" sz="2400" b="1" dirty="0">
                <a:solidFill>
                  <a:schemeClr val="bg1"/>
                </a:solidFill>
              </a:rPr>
              <a:t>28,1% Tasa de respuesta desfavorable SERNAC</a:t>
            </a:r>
          </a:p>
        </p:txBody>
      </p:sp>
      <p:graphicFrame>
        <p:nvGraphicFramePr>
          <p:cNvPr id="27" name="Tabla 26">
            <a:extLst>
              <a:ext uri="{FF2B5EF4-FFF2-40B4-BE49-F238E27FC236}">
                <a16:creationId xmlns:a16="http://schemas.microsoft.com/office/drawing/2014/main" id="{13092FE4-23E0-AB4C-975B-3C43CB27E8DC}"/>
              </a:ext>
            </a:extLst>
          </p:cNvPr>
          <p:cNvGraphicFramePr>
            <a:graphicFrameLocks noGrp="1"/>
          </p:cNvGraphicFramePr>
          <p:nvPr>
            <p:extLst>
              <p:ext uri="{D42A27DB-BD31-4B8C-83A1-F6EECF244321}">
                <p14:modId xmlns:p14="http://schemas.microsoft.com/office/powerpoint/2010/main" val="2397348402"/>
              </p:ext>
            </p:extLst>
          </p:nvPr>
        </p:nvGraphicFramePr>
        <p:xfrm>
          <a:off x="3479800" y="1676400"/>
          <a:ext cx="6879348" cy="4428821"/>
        </p:xfrm>
        <a:graphic>
          <a:graphicData uri="http://schemas.openxmlformats.org/drawingml/2006/table">
            <a:tbl>
              <a:tblPr>
                <a:tableStyleId>{FABFCF23-3B69-468F-B69F-88F6DE6A72F2}</a:tableStyleId>
              </a:tblPr>
              <a:tblGrid>
                <a:gridCol w="1109985">
                  <a:extLst>
                    <a:ext uri="{9D8B030D-6E8A-4147-A177-3AD203B41FA5}">
                      <a16:colId xmlns:a16="http://schemas.microsoft.com/office/drawing/2014/main" val="131774846"/>
                    </a:ext>
                  </a:extLst>
                </a:gridCol>
                <a:gridCol w="1314841">
                  <a:extLst>
                    <a:ext uri="{9D8B030D-6E8A-4147-A177-3AD203B41FA5}">
                      <a16:colId xmlns:a16="http://schemas.microsoft.com/office/drawing/2014/main" val="2091701745"/>
                    </a:ext>
                  </a:extLst>
                </a:gridCol>
                <a:gridCol w="1587601">
                  <a:extLst>
                    <a:ext uri="{9D8B030D-6E8A-4147-A177-3AD203B41FA5}">
                      <a16:colId xmlns:a16="http://schemas.microsoft.com/office/drawing/2014/main" val="255700275"/>
                    </a:ext>
                  </a:extLst>
                </a:gridCol>
                <a:gridCol w="2866921">
                  <a:extLst>
                    <a:ext uri="{9D8B030D-6E8A-4147-A177-3AD203B41FA5}">
                      <a16:colId xmlns:a16="http://schemas.microsoft.com/office/drawing/2014/main" val="1682840300"/>
                    </a:ext>
                  </a:extLst>
                </a:gridCol>
              </a:tblGrid>
              <a:tr h="568769">
                <a:tc>
                  <a:txBody>
                    <a:bodyPr/>
                    <a:lstStyle/>
                    <a:p>
                      <a:pPr algn="ctr" fontAlgn="ctr"/>
                      <a:r>
                        <a:rPr lang="es-CL" sz="1600" b="1" i="0" u="none" strike="noStrike" dirty="0">
                          <a:solidFill>
                            <a:schemeClr val="bg1"/>
                          </a:solidFill>
                          <a:effectLst/>
                          <a:latin typeface="Arial" panose="020B0604020202020204" pitchFamily="34" charset="0"/>
                          <a:cs typeface="Arial" panose="020B0604020202020204" pitchFamily="34" charset="0"/>
                        </a:rPr>
                        <a:t>POSICIÓN</a:t>
                      </a: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EMPRESA</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N° RECLAMOS</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tc>
                  <a:txBody>
                    <a:bodyPr/>
                    <a:lstStyle/>
                    <a:p>
                      <a:pPr algn="ctr" fontAlgn="ctr"/>
                      <a:r>
                        <a:rPr lang="es-CL" sz="1600" b="1" u="none" strike="noStrike" dirty="0">
                          <a:solidFill>
                            <a:schemeClr val="bg1"/>
                          </a:solidFill>
                          <a:effectLst/>
                          <a:latin typeface="Arial" panose="020B0604020202020204" pitchFamily="34" charset="0"/>
                          <a:cs typeface="Arial" panose="020B0604020202020204" pitchFamily="34" charset="0"/>
                        </a:rPr>
                        <a:t>TASA DE RESPUESTA DESFAVORABLE</a:t>
                      </a:r>
                      <a:endParaRPr lang="es-CL" sz="1600" b="1" i="0" u="none" strike="noStrike" dirty="0">
                        <a:solidFill>
                          <a:schemeClr val="bg1"/>
                        </a:solidFill>
                        <a:effectLst/>
                        <a:latin typeface="Arial" panose="020B0604020202020204" pitchFamily="34" charset="0"/>
                        <a:cs typeface="Arial" panose="020B0604020202020204" pitchFamily="34" charset="0"/>
                      </a:endParaRPr>
                    </a:p>
                  </a:txBody>
                  <a:tcPr marL="4953" marR="4953" marT="4953" marB="0" anchor="ctr">
                    <a:solidFill>
                      <a:schemeClr val="accent4"/>
                    </a:solidFill>
                  </a:tcPr>
                </a:tc>
                <a:extLst>
                  <a:ext uri="{0D108BD9-81ED-4DB2-BD59-A6C34878D82A}">
                    <a16:rowId xmlns:a16="http://schemas.microsoft.com/office/drawing/2014/main" val="3642182025"/>
                  </a:ext>
                </a:extLst>
              </a:tr>
              <a:tr h="562344">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1</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354</a:t>
                      </a:r>
                    </a:p>
                  </a:txBody>
                  <a:tcPr marL="9525" marR="9525" marT="9525" marB="0" anchor="ctr"/>
                </a:tc>
                <a:tc>
                  <a:txBody>
                    <a:bodyPr/>
                    <a:lstStyle/>
                    <a:p>
                      <a:pPr algn="ctr" fontAlgn="ctr"/>
                      <a:r>
                        <a:rPr lang="es-CL" sz="1600" b="1" i="0" u="none" strike="noStrike" dirty="0">
                          <a:solidFill>
                            <a:srgbClr val="01AF01"/>
                          </a:solidFill>
                          <a:effectLst/>
                          <a:latin typeface="Arial" panose="020B0604020202020204" pitchFamily="34" charset="0"/>
                          <a:cs typeface="Arial" panose="020B0604020202020204" pitchFamily="34" charset="0"/>
                        </a:rPr>
                        <a:t>10,7%</a:t>
                      </a:r>
                    </a:p>
                  </a:txBody>
                  <a:tcPr marL="9525" marR="9525" marT="9525" marB="0" anchor="ctr"/>
                </a:tc>
                <a:extLst>
                  <a:ext uri="{0D108BD9-81ED-4DB2-BD59-A6C34878D82A}">
                    <a16:rowId xmlns:a16="http://schemas.microsoft.com/office/drawing/2014/main" val="2255507857"/>
                  </a:ext>
                </a:extLst>
              </a:tr>
              <a:tr h="543876">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2</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130</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20,8%</a:t>
                      </a:r>
                    </a:p>
                  </a:txBody>
                  <a:tcPr marL="9525" marR="9525" marT="9525" marB="0" anchor="ctr"/>
                </a:tc>
                <a:extLst>
                  <a:ext uri="{0D108BD9-81ED-4DB2-BD59-A6C34878D82A}">
                    <a16:rowId xmlns:a16="http://schemas.microsoft.com/office/drawing/2014/main" val="4237254956"/>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3</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1238</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25,7%</a:t>
                      </a:r>
                    </a:p>
                  </a:txBody>
                  <a:tcPr marL="9525" marR="9525" marT="9525" marB="0" anchor="ctr"/>
                </a:tc>
                <a:extLst>
                  <a:ext uri="{0D108BD9-81ED-4DB2-BD59-A6C34878D82A}">
                    <a16:rowId xmlns:a16="http://schemas.microsoft.com/office/drawing/2014/main" val="1295219823"/>
                  </a:ext>
                </a:extLst>
              </a:tr>
              <a:tr h="533400">
                <a:tc>
                  <a:txBody>
                    <a:bodyPr/>
                    <a:lstStyle/>
                    <a:p>
                      <a:pPr algn="ctr" fontAlgn="ctr"/>
                      <a:r>
                        <a:rPr lang="es-CL" sz="1600" b="1" i="0" u="none" strike="noStrike" dirty="0">
                          <a:solidFill>
                            <a:srgbClr val="000000"/>
                          </a:solidFill>
                          <a:effectLst/>
                          <a:latin typeface="Arial" panose="020B0604020202020204" pitchFamily="34" charset="0"/>
                          <a:cs typeface="Arial" panose="020B0604020202020204" pitchFamily="34" charset="0"/>
                        </a:rPr>
                        <a:t>4</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29,3%</a:t>
                      </a:r>
                    </a:p>
                  </a:txBody>
                  <a:tcPr marL="9525" marR="9525" marT="9525" marB="0" anchor="ctr"/>
                </a:tc>
                <a:extLst>
                  <a:ext uri="{0D108BD9-81ED-4DB2-BD59-A6C34878D82A}">
                    <a16:rowId xmlns:a16="http://schemas.microsoft.com/office/drawing/2014/main" val="2592101272"/>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5</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808</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30,8%</a:t>
                      </a:r>
                    </a:p>
                  </a:txBody>
                  <a:tcPr marL="9525" marR="9525" marT="9525" marB="0" anchor="ctr"/>
                </a:tc>
                <a:extLst>
                  <a:ext uri="{0D108BD9-81ED-4DB2-BD59-A6C34878D82A}">
                    <a16:rowId xmlns:a16="http://schemas.microsoft.com/office/drawing/2014/main" val="3067455048"/>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6</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tc>
                <a:tc>
                  <a:txBody>
                    <a:bodyPr/>
                    <a:lstStyle/>
                    <a:p>
                      <a:pPr algn="ctr" fontAlgn="ctr"/>
                      <a:r>
                        <a:rPr lang="es-CL" sz="1600" b="0" i="0" u="none" strike="noStrike" dirty="0">
                          <a:solidFill>
                            <a:srgbClr val="000000"/>
                          </a:solidFill>
                          <a:effectLst/>
                          <a:latin typeface="Arial" panose="020B0604020202020204" pitchFamily="34" charset="0"/>
                          <a:cs typeface="Arial" panose="020B0604020202020204" pitchFamily="34" charset="0"/>
                        </a:rPr>
                        <a:t>38,0%</a:t>
                      </a:r>
                    </a:p>
                  </a:txBody>
                  <a:tcPr marL="9525" marR="9525" marT="9525" marB="0" anchor="ctr"/>
                </a:tc>
                <a:extLst>
                  <a:ext uri="{0D108BD9-81ED-4DB2-BD59-A6C34878D82A}">
                    <a16:rowId xmlns:a16="http://schemas.microsoft.com/office/drawing/2014/main" val="2107094871"/>
                  </a:ext>
                </a:extLst>
              </a:tr>
              <a:tr h="562344">
                <a:tc>
                  <a:txBody>
                    <a:bodyPr/>
                    <a:lstStyle/>
                    <a:p>
                      <a:pPr algn="ctr" fontAlgn="ctr"/>
                      <a:r>
                        <a:rPr lang="es-ES" sz="1600" b="1" i="0" u="none" strike="noStrike" dirty="0">
                          <a:solidFill>
                            <a:srgbClr val="000000"/>
                          </a:solidFill>
                          <a:effectLst/>
                          <a:latin typeface="Arial" panose="020B0604020202020204" pitchFamily="34" charset="0"/>
                          <a:cs typeface="Arial" panose="020B0604020202020204" pitchFamily="34" charset="0"/>
                        </a:rPr>
                        <a:t>7</a:t>
                      </a:r>
                    </a:p>
                  </a:txBody>
                  <a:tcPr marL="4953" marR="4953" marT="4953" marB="0" anchor="ctr"/>
                </a:tc>
                <a:tc>
                  <a:txBody>
                    <a:bodyPr/>
                    <a:lstStyle/>
                    <a:p>
                      <a:pPr algn="ctr" fontAlgn="ctr"/>
                      <a:endParaRPr lang="es-CL"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L" sz="1600" b="0" i="0" u="none" strike="noStrike">
                          <a:solidFill>
                            <a:srgbClr val="000000"/>
                          </a:solidFill>
                          <a:effectLst/>
                          <a:latin typeface="Arial" panose="020B0604020202020204" pitchFamily="34" charset="0"/>
                          <a:cs typeface="Arial" panose="020B0604020202020204" pitchFamily="34" charset="0"/>
                        </a:rPr>
                        <a:t>138</a:t>
                      </a:r>
                    </a:p>
                  </a:txBody>
                  <a:tcPr marL="9525" marR="9525" marT="9525" marB="0" anchor="ctr"/>
                </a:tc>
                <a:tc>
                  <a:txBody>
                    <a:bodyPr/>
                    <a:lstStyle/>
                    <a:p>
                      <a:pPr algn="ctr" fontAlgn="ctr"/>
                      <a:r>
                        <a:rPr lang="es-CL" sz="1600" b="1" i="0" u="none" strike="noStrike" dirty="0">
                          <a:solidFill>
                            <a:srgbClr val="FF0000"/>
                          </a:solidFill>
                          <a:effectLst/>
                          <a:latin typeface="Arial" panose="020B0604020202020204" pitchFamily="34" charset="0"/>
                          <a:cs typeface="Arial" panose="020B0604020202020204" pitchFamily="34" charset="0"/>
                        </a:rPr>
                        <a:t>49,3%</a:t>
                      </a:r>
                    </a:p>
                  </a:txBody>
                  <a:tcPr marL="9525" marR="9525" marT="9525" marB="0" anchor="ctr"/>
                </a:tc>
                <a:extLst>
                  <a:ext uri="{0D108BD9-81ED-4DB2-BD59-A6C34878D82A}">
                    <a16:rowId xmlns:a16="http://schemas.microsoft.com/office/drawing/2014/main" val="1466167842"/>
                  </a:ext>
                </a:extLst>
              </a:tr>
            </a:tbl>
          </a:graphicData>
        </a:graphic>
      </p:graphicFrame>
      <p:pic>
        <p:nvPicPr>
          <p:cNvPr id="28" name="Picture 2" descr="Resultado de imagen para logo claro">
            <a:extLst>
              <a:ext uri="{FF2B5EF4-FFF2-40B4-BE49-F238E27FC236}">
                <a16:creationId xmlns:a16="http://schemas.microsoft.com/office/drawing/2014/main" id="{791E5896-7AEE-CB41-A3B9-DF10A8116C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2954" y="2313742"/>
            <a:ext cx="433001" cy="4405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esultado de imagen para entel">
            <a:extLst>
              <a:ext uri="{FF2B5EF4-FFF2-40B4-BE49-F238E27FC236}">
                <a16:creationId xmlns:a16="http://schemas.microsoft.com/office/drawing/2014/main" id="{8D966113-1E04-A540-B861-F1D9D28ADB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2762" y="2828224"/>
            <a:ext cx="461183" cy="46118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esultado de imagen para movistar">
            <a:extLst>
              <a:ext uri="{FF2B5EF4-FFF2-40B4-BE49-F238E27FC236}">
                <a16:creationId xmlns:a16="http://schemas.microsoft.com/office/drawing/2014/main" id="{03408623-EF51-394D-A6DC-5C5FA6CF1A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8783" y="5059330"/>
            <a:ext cx="540060" cy="41211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Imagen relacionada">
            <a:extLst>
              <a:ext uri="{FF2B5EF4-FFF2-40B4-BE49-F238E27FC236}">
                <a16:creationId xmlns:a16="http://schemas.microsoft.com/office/drawing/2014/main" id="{91CCE47C-269B-1D4C-AF44-A4A52D59B8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2893" y="4521693"/>
            <a:ext cx="373554" cy="3735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Imagen relacionada">
            <a:extLst>
              <a:ext uri="{FF2B5EF4-FFF2-40B4-BE49-F238E27FC236}">
                <a16:creationId xmlns:a16="http://schemas.microsoft.com/office/drawing/2014/main" id="{7CCD5E80-2785-A341-937C-917978AD85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5751" y="5601370"/>
            <a:ext cx="437632" cy="437632"/>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1">
            <a:extLst>
              <a:ext uri="{FF2B5EF4-FFF2-40B4-BE49-F238E27FC236}">
                <a16:creationId xmlns:a16="http://schemas.microsoft.com/office/drawing/2014/main" id="{555D8408-1F3A-CC4D-8C23-6D88E455FF44}"/>
              </a:ext>
            </a:extLst>
          </p:cNvPr>
          <p:cNvPicPr>
            <a:picLocks noChangeAspect="1"/>
          </p:cNvPicPr>
          <p:nvPr/>
        </p:nvPicPr>
        <p:blipFill>
          <a:blip r:embed="rId10"/>
          <a:stretch>
            <a:fillRect/>
          </a:stretch>
        </p:blipFill>
        <p:spPr>
          <a:xfrm>
            <a:off x="4846513" y="3522041"/>
            <a:ext cx="873680" cy="206703"/>
          </a:xfrm>
          <a:prstGeom prst="rect">
            <a:avLst/>
          </a:prstGeom>
        </p:spPr>
      </p:pic>
      <p:pic>
        <p:nvPicPr>
          <p:cNvPr id="43" name="Imagen 42">
            <a:extLst>
              <a:ext uri="{FF2B5EF4-FFF2-40B4-BE49-F238E27FC236}">
                <a16:creationId xmlns:a16="http://schemas.microsoft.com/office/drawing/2014/main" id="{B69B1D06-FD4D-5B4D-A8E4-7DF5E36033C4}"/>
              </a:ext>
            </a:extLst>
          </p:cNvPr>
          <p:cNvPicPr>
            <a:picLocks noChangeAspect="1"/>
          </p:cNvPicPr>
          <p:nvPr/>
        </p:nvPicPr>
        <p:blipFill>
          <a:blip r:embed="rId11"/>
          <a:stretch>
            <a:fillRect/>
          </a:stretch>
        </p:blipFill>
        <p:spPr>
          <a:xfrm>
            <a:off x="4891995" y="3987863"/>
            <a:ext cx="885143" cy="403900"/>
          </a:xfrm>
          <a:prstGeom prst="rect">
            <a:avLst/>
          </a:prstGeom>
        </p:spPr>
      </p:pic>
      <p:pic>
        <p:nvPicPr>
          <p:cNvPr id="44" name="Imagen 43">
            <a:extLst>
              <a:ext uri="{FF2B5EF4-FFF2-40B4-BE49-F238E27FC236}">
                <a16:creationId xmlns:a16="http://schemas.microsoft.com/office/drawing/2014/main" id="{A129AAB1-92E6-F74D-88FD-186D7ADBAB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45" name="Imagen 44">
            <a:extLst>
              <a:ext uri="{FF2B5EF4-FFF2-40B4-BE49-F238E27FC236}">
                <a16:creationId xmlns:a16="http://schemas.microsoft.com/office/drawing/2014/main" id="{5758D28F-159A-BB48-A733-606CAA0FD6C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6" name="Marcador de número de diapositiva 21">
            <a:extLst>
              <a:ext uri="{FF2B5EF4-FFF2-40B4-BE49-F238E27FC236}">
                <a16:creationId xmlns:a16="http://schemas.microsoft.com/office/drawing/2014/main" id="{75F92DD6-BA7E-BE49-8F14-95DAE12AC916}"/>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23</a:t>
            </a:fld>
            <a:endParaRPr lang="es-CL" sz="1200" b="1" dirty="0">
              <a:solidFill>
                <a:schemeClr val="bg1"/>
              </a:solidFill>
            </a:endParaRPr>
          </a:p>
        </p:txBody>
      </p:sp>
      <p:sp>
        <p:nvSpPr>
          <p:cNvPr id="47" name="Rectángulo 46">
            <a:extLst>
              <a:ext uri="{FF2B5EF4-FFF2-40B4-BE49-F238E27FC236}">
                <a16:creationId xmlns:a16="http://schemas.microsoft.com/office/drawing/2014/main" id="{1806908B-6B19-4643-A2B7-CAD72E97DB1D}"/>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F4206D45-9B31-1447-B247-836ED3FB6BA2}"/>
              </a:ext>
            </a:extLst>
          </p:cNvPr>
          <p:cNvSpPr/>
          <p:nvPr/>
        </p:nvSpPr>
        <p:spPr>
          <a:xfrm>
            <a:off x="1498600" y="7391400"/>
            <a:ext cx="10058400" cy="246221"/>
          </a:xfrm>
          <a:prstGeom prst="rect">
            <a:avLst/>
          </a:prstGeom>
        </p:spPr>
        <p:txBody>
          <a:bodyPr wrap="square">
            <a:spAutoFit/>
          </a:bodyPr>
          <a:lstStyle/>
          <a:p>
            <a:pPr algn="ctr"/>
            <a:r>
              <a:rPr lang="es-CL" sz="1000" dirty="0">
                <a:solidFill>
                  <a:schemeClr val="bg1"/>
                </a:solidFill>
              </a:rPr>
              <a:t>*: TASA DE RESPUESTA DESFAVORABLE= (N° RECLAMOS NO ACOGIDOS + N° RECLAMOS NO RESPONDIDOS)/N° RECLAMOS TOTAL</a:t>
            </a:r>
          </a:p>
        </p:txBody>
      </p:sp>
      <p:sp>
        <p:nvSpPr>
          <p:cNvPr id="21" name="Rectángulo 20">
            <a:extLst>
              <a:ext uri="{FF2B5EF4-FFF2-40B4-BE49-F238E27FC236}">
                <a16:creationId xmlns:a16="http://schemas.microsoft.com/office/drawing/2014/main" id="{EDE8C971-E6E7-4346-8C18-953FC5ECDBE8}"/>
              </a:ext>
            </a:extLst>
          </p:cNvPr>
          <p:cNvSpPr/>
          <p:nvPr/>
        </p:nvSpPr>
        <p:spPr>
          <a:xfrm>
            <a:off x="2260600" y="6583317"/>
            <a:ext cx="10363200" cy="584775"/>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Mundo Pacífico destaca como la compañía con la mayor tasa de respuesta desfavorable en televisión de Pago con 49,3%</a:t>
            </a:r>
          </a:p>
          <a:p>
            <a:pPr marL="285750" indent="-285750">
              <a:buFont typeface="Arial" panose="020B0604020202020204" pitchFamily="34" charset="0"/>
              <a:buChar char="•"/>
            </a:pPr>
            <a:r>
              <a:rPr lang="es-CL" sz="1600" dirty="0">
                <a:solidFill>
                  <a:schemeClr val="bg1"/>
                </a:solidFill>
              </a:rPr>
              <a:t>Por su parte, Claro presenta la menor tasa de respuesta desfavorable con 10,7%</a:t>
            </a:r>
          </a:p>
        </p:txBody>
      </p:sp>
    </p:spTree>
    <p:extLst>
      <p:ext uri="{BB962C8B-B14F-4D97-AF65-F5344CB8AC3E}">
        <p14:creationId xmlns:p14="http://schemas.microsoft.com/office/powerpoint/2010/main" val="19608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4224" y="3546748"/>
            <a:ext cx="8229153" cy="678904"/>
          </a:xfrm>
          <a:prstGeom prst="rect">
            <a:avLst/>
          </a:prstGeom>
        </p:spPr>
        <p:txBody>
          <a:bodyPr vert="horz" wrap="square" lIns="0" tIns="13970" rIns="0" bIns="0" rtlCol="0">
            <a:spAutoFit/>
          </a:bodyPr>
          <a:lstStyle/>
          <a:p>
            <a:pPr marL="12700" algn="ctr">
              <a:spcBef>
                <a:spcPts val="110"/>
              </a:spcBef>
            </a:pPr>
            <a:r>
              <a:rPr lang="es-CL" sz="4800" b="1" spc="-5" dirty="0">
                <a:solidFill>
                  <a:schemeClr val="bg1"/>
                </a:solidFill>
                <a:latin typeface="Calibri" panose="020F0502020204030204" pitchFamily="34" charset="0"/>
                <a:cs typeface="Calibri" panose="020F0502020204030204" pitchFamily="34" charset="0"/>
              </a:rPr>
              <a:t>Principales resultados</a:t>
            </a:r>
            <a:endParaRPr sz="4800" b="1"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471E5EE5-6952-4A4F-BBF3-B69B5B86C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5" name="Rectángulo 4">
            <a:extLst>
              <a:ext uri="{FF2B5EF4-FFF2-40B4-BE49-F238E27FC236}">
                <a16:creationId xmlns:a16="http://schemas.microsoft.com/office/drawing/2014/main" id="{7E643E7F-DABC-8B4A-9E52-5BA3C843427E}"/>
              </a:ext>
            </a:extLst>
          </p:cNvPr>
          <p:cNvSpPr/>
          <p:nvPr/>
        </p:nvSpPr>
        <p:spPr>
          <a:xfrm>
            <a:off x="6908800" y="3276600"/>
            <a:ext cx="6465168" cy="923330"/>
          </a:xfrm>
          <a:prstGeom prst="rect">
            <a:avLst/>
          </a:prstGeom>
        </p:spPr>
        <p:txBody>
          <a:bodyPr wrap="none">
            <a:spAutoFit/>
          </a:bodyPr>
          <a:lstStyle/>
          <a:p>
            <a:r>
              <a:rPr lang="es-CL" sz="5400" b="1" dirty="0">
                <a:solidFill>
                  <a:schemeClr val="bg1"/>
                </a:solidFill>
              </a:rPr>
              <a:t>Principales resultados</a:t>
            </a:r>
          </a:p>
        </p:txBody>
      </p:sp>
    </p:spTree>
    <p:extLst>
      <p:ext uri="{BB962C8B-B14F-4D97-AF65-F5344CB8AC3E}">
        <p14:creationId xmlns:p14="http://schemas.microsoft.com/office/powerpoint/2010/main" val="228522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30" name="Rectángulo 29">
            <a:extLst>
              <a:ext uri="{FF2B5EF4-FFF2-40B4-BE49-F238E27FC236}">
                <a16:creationId xmlns:a16="http://schemas.microsoft.com/office/drawing/2014/main" id="{4C9E9A89-D210-0A40-8605-D4DE7B0FDF66}"/>
              </a:ext>
            </a:extLst>
          </p:cNvPr>
          <p:cNvSpPr/>
          <p:nvPr/>
        </p:nvSpPr>
        <p:spPr>
          <a:xfrm>
            <a:off x="736600" y="1014130"/>
            <a:ext cx="12382628" cy="646331"/>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532129" indent="-285750" algn="just">
              <a:buFont typeface="Arial" panose="020B0604020202020204" pitchFamily="34" charset="0"/>
              <a:buChar char="•"/>
              <a:tabLst>
                <a:tab pos="9144000" algn="l"/>
              </a:tabLst>
            </a:pPr>
            <a:r>
              <a:rPr lang="es-ES" dirty="0">
                <a:solidFill>
                  <a:schemeClr val="bg1"/>
                </a:solidFill>
                <a:latin typeface="+mn-lt"/>
                <a:cs typeface="Arial" panose="020B0604020202020204" pitchFamily="34" charset="0"/>
              </a:rPr>
              <a:t>Durante el primer semestre del año 2019, SERNAC y SUBTEL recibieron </a:t>
            </a:r>
            <a:r>
              <a:rPr lang="es-ES" b="1" dirty="0">
                <a:solidFill>
                  <a:schemeClr val="bg1"/>
                </a:solidFill>
                <a:latin typeface="+mn-lt"/>
                <a:cs typeface="Arial" panose="020B0604020202020204" pitchFamily="34" charset="0"/>
              </a:rPr>
              <a:t>58.809</a:t>
            </a:r>
            <a:r>
              <a:rPr lang="es-ES" dirty="0">
                <a:solidFill>
                  <a:schemeClr val="bg1"/>
                </a:solidFill>
                <a:latin typeface="+mn-lt"/>
                <a:cs typeface="Arial" panose="020B0604020202020204" pitchFamily="34" charset="0"/>
              </a:rPr>
              <a:t> </a:t>
            </a:r>
            <a:r>
              <a:rPr lang="es-ES" b="1" dirty="0">
                <a:solidFill>
                  <a:schemeClr val="bg1"/>
                </a:solidFill>
                <a:latin typeface="+mn-lt"/>
                <a:cs typeface="Arial" panose="020B0604020202020204" pitchFamily="34" charset="0"/>
              </a:rPr>
              <a:t>reclamos</a:t>
            </a:r>
            <a:r>
              <a:rPr lang="es-ES" dirty="0">
                <a:solidFill>
                  <a:schemeClr val="bg1"/>
                </a:solidFill>
                <a:latin typeface="+mn-lt"/>
                <a:cs typeface="Arial" panose="020B0604020202020204" pitchFamily="34" charset="0"/>
              </a:rPr>
              <a:t>, lo que refleja un aumento del </a:t>
            </a:r>
            <a:r>
              <a:rPr lang="es-ES" b="1" dirty="0">
                <a:solidFill>
                  <a:schemeClr val="bg1"/>
                </a:solidFill>
                <a:latin typeface="+mn-lt"/>
                <a:cs typeface="Arial" panose="020B0604020202020204" pitchFamily="34" charset="0"/>
              </a:rPr>
              <a:t>9,4%</a:t>
            </a:r>
            <a:r>
              <a:rPr lang="es-ES" dirty="0">
                <a:solidFill>
                  <a:schemeClr val="bg1"/>
                </a:solidFill>
                <a:latin typeface="+mn-lt"/>
                <a:cs typeface="Arial" panose="020B0604020202020204" pitchFamily="34" charset="0"/>
              </a:rPr>
              <a:t> respecto al mismo periodo en el año 2018, donde se registraron </a:t>
            </a:r>
            <a:r>
              <a:rPr lang="es-ES" b="1" dirty="0">
                <a:solidFill>
                  <a:schemeClr val="bg1"/>
                </a:solidFill>
                <a:latin typeface="+mn-lt"/>
                <a:cs typeface="Arial" panose="020B0604020202020204" pitchFamily="34" charset="0"/>
              </a:rPr>
              <a:t>53.776 reclamos</a:t>
            </a:r>
            <a:r>
              <a:rPr lang="es-ES" dirty="0">
                <a:solidFill>
                  <a:schemeClr val="bg1"/>
                </a:solidFill>
                <a:latin typeface="+mn-lt"/>
                <a:cs typeface="Arial" panose="020B0604020202020204" pitchFamily="34" charset="0"/>
              </a:rPr>
              <a:t>.</a:t>
            </a:r>
          </a:p>
        </p:txBody>
      </p:sp>
      <p:sp>
        <p:nvSpPr>
          <p:cNvPr id="31" name="Rectángulo 30">
            <a:extLst>
              <a:ext uri="{FF2B5EF4-FFF2-40B4-BE49-F238E27FC236}">
                <a16:creationId xmlns:a16="http://schemas.microsoft.com/office/drawing/2014/main" id="{24D2E84C-1955-324B-BD00-1F91D28EA6AD}"/>
              </a:ext>
            </a:extLst>
          </p:cNvPr>
          <p:cNvSpPr/>
          <p:nvPr/>
        </p:nvSpPr>
        <p:spPr>
          <a:xfrm>
            <a:off x="736600" y="2144170"/>
            <a:ext cx="12387791" cy="147732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519429" indent="-285750" algn="just">
              <a:buFont typeface="Arial" panose="020B0604020202020204" pitchFamily="34" charset="0"/>
              <a:buChar char="•"/>
              <a:tabLst>
                <a:tab pos="9329738" algn="l"/>
              </a:tabLst>
            </a:pPr>
            <a:r>
              <a:rPr lang="es-ES" spc="-30" dirty="0">
                <a:solidFill>
                  <a:schemeClr val="bg1"/>
                </a:solidFill>
                <a:latin typeface="+mn-lt"/>
                <a:cs typeface="Arial" panose="020B0604020202020204" pitchFamily="34" charset="0"/>
              </a:rPr>
              <a:t>Respecto al nivel de resolución de reclamos, los reclamos con resultado favorable aumentaron </a:t>
            </a:r>
            <a:r>
              <a:rPr lang="es-ES" b="1" spc="-30" dirty="0">
                <a:solidFill>
                  <a:schemeClr val="bg1"/>
                </a:solidFill>
                <a:latin typeface="+mn-lt"/>
                <a:cs typeface="Arial" panose="020B0604020202020204" pitchFamily="34" charset="0"/>
              </a:rPr>
              <a:t>en 6,1 puntos porcentuales</a:t>
            </a:r>
            <a:r>
              <a:rPr lang="es-ES" spc="-30" dirty="0">
                <a:solidFill>
                  <a:schemeClr val="bg1"/>
                </a:solidFill>
                <a:latin typeface="+mn-lt"/>
                <a:cs typeface="Arial" panose="020B0604020202020204" pitchFamily="34" charset="0"/>
              </a:rPr>
              <a:t> (de </a:t>
            </a:r>
            <a:r>
              <a:rPr lang="es-ES" b="1" spc="-30" dirty="0">
                <a:solidFill>
                  <a:schemeClr val="bg1"/>
                </a:solidFill>
                <a:latin typeface="+mn-lt"/>
                <a:cs typeface="Arial" panose="020B0604020202020204" pitchFamily="34" charset="0"/>
              </a:rPr>
              <a:t>66,8% </a:t>
            </a:r>
            <a:r>
              <a:rPr lang="es-ES" spc="-30" dirty="0">
                <a:solidFill>
                  <a:schemeClr val="bg1"/>
                </a:solidFill>
                <a:latin typeface="+mn-lt"/>
                <a:cs typeface="Arial" panose="020B0604020202020204" pitchFamily="34" charset="0"/>
              </a:rPr>
              <a:t>en 1er semestre 2018 a </a:t>
            </a:r>
            <a:r>
              <a:rPr lang="es-ES" b="1" spc="-30" dirty="0">
                <a:solidFill>
                  <a:schemeClr val="bg1"/>
                </a:solidFill>
                <a:latin typeface="+mn-lt"/>
                <a:cs typeface="Arial" panose="020B0604020202020204" pitchFamily="34" charset="0"/>
              </a:rPr>
              <a:t>72,9% </a:t>
            </a:r>
            <a:r>
              <a:rPr lang="es-ES" spc="-30" dirty="0">
                <a:solidFill>
                  <a:schemeClr val="bg1"/>
                </a:solidFill>
                <a:latin typeface="+mn-lt"/>
                <a:cs typeface="Arial" panose="020B0604020202020204" pitchFamily="34" charset="0"/>
              </a:rPr>
              <a:t>en el mismo periodo 2019).</a:t>
            </a:r>
          </a:p>
          <a:p>
            <a:pPr marL="519429" indent="-285750" algn="just">
              <a:buFont typeface="Arial" panose="020B0604020202020204" pitchFamily="34" charset="0"/>
              <a:buChar char="•"/>
              <a:tabLst>
                <a:tab pos="9329738" algn="l"/>
              </a:tabLst>
            </a:pPr>
            <a:endParaRPr lang="es-ES" spc="-30" dirty="0">
              <a:solidFill>
                <a:schemeClr val="bg1"/>
              </a:solidFill>
              <a:latin typeface="+mn-lt"/>
              <a:cs typeface="Arial" panose="020B0604020202020204" pitchFamily="34" charset="0"/>
            </a:endParaRPr>
          </a:p>
          <a:p>
            <a:pPr marL="519429" indent="-285750" algn="just">
              <a:buFont typeface="Arial" panose="020B0604020202020204" pitchFamily="34" charset="0"/>
              <a:buChar char="•"/>
              <a:tabLst>
                <a:tab pos="9329738" algn="l"/>
              </a:tabLst>
            </a:pPr>
            <a:r>
              <a:rPr lang="es-ES" spc="-30" dirty="0">
                <a:solidFill>
                  <a:schemeClr val="bg1"/>
                </a:solidFill>
                <a:latin typeface="+mn-lt"/>
                <a:cs typeface="Arial" panose="020B0604020202020204" pitchFamily="34" charset="0"/>
              </a:rPr>
              <a:t>Por otro lado, los reclamos con respuesta negativa disminuyeron desde un </a:t>
            </a:r>
            <a:r>
              <a:rPr lang="es-ES" b="1" spc="-30" dirty="0">
                <a:solidFill>
                  <a:schemeClr val="bg1"/>
                </a:solidFill>
                <a:latin typeface="+mn-lt"/>
                <a:cs typeface="Arial" panose="020B0604020202020204" pitchFamily="34" charset="0"/>
              </a:rPr>
              <a:t>32,3%</a:t>
            </a:r>
            <a:r>
              <a:rPr lang="es-ES" spc="-30" dirty="0">
                <a:solidFill>
                  <a:schemeClr val="bg1"/>
                </a:solidFill>
                <a:latin typeface="+mn-lt"/>
                <a:cs typeface="Arial" panose="020B0604020202020204" pitchFamily="34" charset="0"/>
              </a:rPr>
              <a:t>, durante el año 2018, a un </a:t>
            </a:r>
            <a:r>
              <a:rPr lang="es-ES" b="1" spc="-30" dirty="0">
                <a:solidFill>
                  <a:schemeClr val="bg1"/>
                </a:solidFill>
                <a:latin typeface="+mn-lt"/>
                <a:cs typeface="Arial" panose="020B0604020202020204" pitchFamily="34" charset="0"/>
              </a:rPr>
              <a:t>26,1%</a:t>
            </a:r>
            <a:r>
              <a:rPr lang="es-ES" spc="-30" dirty="0">
                <a:solidFill>
                  <a:schemeClr val="bg1"/>
                </a:solidFill>
                <a:latin typeface="+mn-lt"/>
                <a:cs typeface="Arial" panose="020B0604020202020204" pitchFamily="34" charset="0"/>
              </a:rPr>
              <a:t> durante el primer semestre del año 2019.</a:t>
            </a:r>
          </a:p>
        </p:txBody>
      </p:sp>
      <p:sp>
        <p:nvSpPr>
          <p:cNvPr id="32" name="Rectángulo 31">
            <a:extLst>
              <a:ext uri="{FF2B5EF4-FFF2-40B4-BE49-F238E27FC236}">
                <a16:creationId xmlns:a16="http://schemas.microsoft.com/office/drawing/2014/main" id="{29335AC4-6AFD-A84C-9C45-7D6FF21FBF73}"/>
              </a:ext>
            </a:extLst>
          </p:cNvPr>
          <p:cNvSpPr/>
          <p:nvPr/>
        </p:nvSpPr>
        <p:spPr>
          <a:xfrm>
            <a:off x="736600" y="4106813"/>
            <a:ext cx="12378992" cy="646331"/>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519429" indent="-285750" algn="just">
              <a:spcBef>
                <a:spcPts val="35"/>
              </a:spcBef>
              <a:buFont typeface="Arial" panose="020B0604020202020204" pitchFamily="34" charset="0"/>
              <a:buChar char="•"/>
            </a:pPr>
            <a:r>
              <a:rPr lang="es-ES" spc="-30" dirty="0">
                <a:solidFill>
                  <a:schemeClr val="bg1"/>
                </a:solidFill>
                <a:latin typeface="+mn-lt"/>
                <a:cs typeface="Arial" panose="020B0604020202020204" pitchFamily="34" charset="0"/>
              </a:rPr>
              <a:t>Los servicios más reclamados en el 1er semestre del año 2019 son </a:t>
            </a:r>
            <a:r>
              <a:rPr lang="es-ES" b="1" spc="-30" dirty="0">
                <a:solidFill>
                  <a:schemeClr val="bg1"/>
                </a:solidFill>
                <a:latin typeface="+mn-lt"/>
                <a:cs typeface="Arial" panose="020B0604020202020204" pitchFamily="34" charset="0"/>
              </a:rPr>
              <a:t>telefonía móvil (37,2%), </a:t>
            </a:r>
            <a:r>
              <a:rPr lang="es-ES" spc="-30" dirty="0">
                <a:solidFill>
                  <a:schemeClr val="bg1"/>
                </a:solidFill>
                <a:latin typeface="+mn-lt"/>
                <a:cs typeface="Arial" panose="020B0604020202020204" pitchFamily="34" charset="0"/>
              </a:rPr>
              <a:t>seguido de </a:t>
            </a:r>
            <a:r>
              <a:rPr lang="es-ES" b="1" spc="-30" dirty="0">
                <a:solidFill>
                  <a:schemeClr val="bg1"/>
                </a:solidFill>
                <a:latin typeface="+mn-lt"/>
                <a:cs typeface="Arial" panose="020B0604020202020204" pitchFamily="34" charset="0"/>
              </a:rPr>
              <a:t>multiservicios fijos (20,6%) </a:t>
            </a:r>
            <a:r>
              <a:rPr lang="es-ES" spc="-30" dirty="0">
                <a:solidFill>
                  <a:schemeClr val="bg1"/>
                </a:solidFill>
                <a:latin typeface="+mn-lt"/>
                <a:cs typeface="Arial" panose="020B0604020202020204" pitchFamily="34" charset="0"/>
              </a:rPr>
              <a:t>e </a:t>
            </a:r>
            <a:r>
              <a:rPr lang="es-ES" b="1" spc="-30" dirty="0">
                <a:solidFill>
                  <a:schemeClr val="bg1"/>
                </a:solidFill>
                <a:latin typeface="+mn-lt"/>
                <a:cs typeface="Arial" panose="020B0604020202020204" pitchFamily="34" charset="0"/>
              </a:rPr>
              <a:t>internet fija (12,4%).</a:t>
            </a:r>
            <a:endParaRPr lang="es-ES" b="1" dirty="0">
              <a:solidFill>
                <a:schemeClr val="bg1"/>
              </a:solidFill>
              <a:latin typeface="+mn-lt"/>
              <a:cs typeface="Arial" panose="020B0604020202020204" pitchFamily="34" charset="0"/>
            </a:endParaRPr>
          </a:p>
        </p:txBody>
      </p:sp>
      <p:sp>
        <p:nvSpPr>
          <p:cNvPr id="33" name="Rectángulo 32">
            <a:extLst>
              <a:ext uri="{FF2B5EF4-FFF2-40B4-BE49-F238E27FC236}">
                <a16:creationId xmlns:a16="http://schemas.microsoft.com/office/drawing/2014/main" id="{ADDBD895-3EA4-7848-A842-466E6FE032DA}"/>
              </a:ext>
            </a:extLst>
          </p:cNvPr>
          <p:cNvSpPr/>
          <p:nvPr/>
        </p:nvSpPr>
        <p:spPr>
          <a:xfrm>
            <a:off x="736600" y="5029200"/>
            <a:ext cx="12268200" cy="1754326"/>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532129" indent="-285750" algn="just">
              <a:spcBef>
                <a:spcPts val="35"/>
              </a:spcBef>
              <a:buFont typeface="Arial" panose="020B0604020202020204" pitchFamily="34" charset="0"/>
              <a:buChar char="•"/>
            </a:pPr>
            <a:r>
              <a:rPr lang="es-ES" dirty="0">
                <a:solidFill>
                  <a:schemeClr val="bg1"/>
                </a:solidFill>
                <a:latin typeface="+mn-lt"/>
                <a:cs typeface="Arial" panose="020B0604020202020204" pitchFamily="34" charset="0"/>
              </a:rPr>
              <a:t>El motivo de reclamo más frecuente en el 1er semestre 2019 está asociado, en servicios </a:t>
            </a:r>
            <a:r>
              <a:rPr lang="es-ES" b="1" dirty="0">
                <a:solidFill>
                  <a:schemeClr val="bg1"/>
                </a:solidFill>
                <a:latin typeface="+mn-lt"/>
                <a:cs typeface="Arial" panose="020B0604020202020204" pitchFamily="34" charset="0"/>
              </a:rPr>
              <a:t>Fijos</a:t>
            </a:r>
            <a:r>
              <a:rPr lang="es-ES" dirty="0">
                <a:solidFill>
                  <a:schemeClr val="bg1"/>
                </a:solidFill>
                <a:latin typeface="+mn-lt"/>
                <a:cs typeface="Arial" panose="020B0604020202020204" pitchFamily="34" charset="0"/>
              </a:rPr>
              <a:t>, a problemas derivados por </a:t>
            </a:r>
            <a:r>
              <a:rPr lang="es-ES" b="1" dirty="0">
                <a:solidFill>
                  <a:schemeClr val="bg1"/>
                </a:solidFill>
                <a:latin typeface="+mn-lt"/>
                <a:cs typeface="Arial" panose="020B0604020202020204" pitchFamily="34" charset="0"/>
              </a:rPr>
              <a:t>Calidad Técnica y/o problemas de Servicio</a:t>
            </a:r>
            <a:r>
              <a:rPr lang="es-ES" dirty="0">
                <a:solidFill>
                  <a:schemeClr val="bg1"/>
                </a:solidFill>
                <a:latin typeface="+mn-lt"/>
                <a:cs typeface="Arial" panose="020B0604020202020204" pitchFamily="34" charset="0"/>
              </a:rPr>
              <a:t>, con un </a:t>
            </a:r>
            <a:r>
              <a:rPr lang="es-ES" b="1" dirty="0">
                <a:solidFill>
                  <a:schemeClr val="bg1"/>
                </a:solidFill>
                <a:latin typeface="+mn-lt"/>
                <a:cs typeface="Arial" panose="020B0604020202020204" pitchFamily="34" charset="0"/>
              </a:rPr>
              <a:t>46,4%</a:t>
            </a:r>
            <a:r>
              <a:rPr lang="es-ES" dirty="0">
                <a:solidFill>
                  <a:schemeClr val="bg1"/>
                </a:solidFill>
                <a:latin typeface="+mn-lt"/>
                <a:cs typeface="Arial" panose="020B0604020202020204" pitchFamily="34" charset="0"/>
              </a:rPr>
              <a:t> de los reclamos pertenecientes a la categoría, equivalentes a </a:t>
            </a:r>
            <a:r>
              <a:rPr lang="es-ES" b="1" dirty="0">
                <a:solidFill>
                  <a:schemeClr val="bg1"/>
                </a:solidFill>
                <a:latin typeface="+mn-lt"/>
                <a:cs typeface="Arial" panose="020B0604020202020204" pitchFamily="34" charset="0"/>
              </a:rPr>
              <a:t>13.100 casos</a:t>
            </a:r>
            <a:r>
              <a:rPr lang="es-ES" dirty="0">
                <a:solidFill>
                  <a:schemeClr val="bg1"/>
                </a:solidFill>
                <a:latin typeface="+mn-lt"/>
                <a:cs typeface="Arial" panose="020B0604020202020204" pitchFamily="34" charset="0"/>
              </a:rPr>
              <a:t>.</a:t>
            </a:r>
          </a:p>
          <a:p>
            <a:pPr marL="532129" indent="-285750" algn="just">
              <a:spcBef>
                <a:spcPts val="35"/>
              </a:spcBef>
              <a:buFont typeface="Arial" panose="020B0604020202020204" pitchFamily="34" charset="0"/>
              <a:buChar char="•"/>
            </a:pPr>
            <a:endParaRPr lang="es-ES" dirty="0">
              <a:solidFill>
                <a:schemeClr val="bg1"/>
              </a:solidFill>
              <a:latin typeface="+mn-lt"/>
              <a:cs typeface="Arial" panose="020B0604020202020204" pitchFamily="34" charset="0"/>
            </a:endParaRPr>
          </a:p>
          <a:p>
            <a:pPr marL="532129" indent="-285750" algn="just">
              <a:spcBef>
                <a:spcPts val="35"/>
              </a:spcBef>
              <a:buFont typeface="Arial" panose="020B0604020202020204" pitchFamily="34" charset="0"/>
              <a:buChar char="•"/>
            </a:pPr>
            <a:r>
              <a:rPr lang="es-ES" dirty="0">
                <a:solidFill>
                  <a:schemeClr val="bg1"/>
                </a:solidFill>
                <a:latin typeface="+mn-lt"/>
                <a:cs typeface="Arial" panose="020B0604020202020204" pitchFamily="34" charset="0"/>
              </a:rPr>
              <a:t>Por otra parte, el motivo de reclamo más frecuente en servicios </a:t>
            </a:r>
            <a:r>
              <a:rPr lang="es-ES" b="1" dirty="0">
                <a:solidFill>
                  <a:schemeClr val="bg1"/>
                </a:solidFill>
                <a:latin typeface="+mn-lt"/>
                <a:cs typeface="Arial" panose="020B0604020202020204" pitchFamily="34" charset="0"/>
              </a:rPr>
              <a:t>Móviles</a:t>
            </a:r>
            <a:r>
              <a:rPr lang="es-ES" dirty="0">
                <a:solidFill>
                  <a:schemeClr val="bg1"/>
                </a:solidFill>
                <a:latin typeface="+mn-lt"/>
                <a:cs typeface="Arial" panose="020B0604020202020204" pitchFamily="34" charset="0"/>
              </a:rPr>
              <a:t> está asociado a problemas asociados a </a:t>
            </a:r>
            <a:r>
              <a:rPr lang="es-ES" b="1" dirty="0">
                <a:solidFill>
                  <a:schemeClr val="bg1"/>
                </a:solidFill>
                <a:latin typeface="+mn-lt"/>
                <a:cs typeface="Arial" panose="020B0604020202020204" pitchFamily="34" charset="0"/>
              </a:rPr>
              <a:t>Atención y/o Información a Clientes</a:t>
            </a:r>
            <a:r>
              <a:rPr lang="es-ES" dirty="0">
                <a:solidFill>
                  <a:schemeClr val="bg1"/>
                </a:solidFill>
                <a:latin typeface="+mn-lt"/>
                <a:cs typeface="Arial" panose="020B0604020202020204" pitchFamily="34" charset="0"/>
              </a:rPr>
              <a:t>, con un </a:t>
            </a:r>
            <a:r>
              <a:rPr lang="es-ES" b="1" dirty="0">
                <a:solidFill>
                  <a:schemeClr val="bg1"/>
                </a:solidFill>
                <a:latin typeface="+mn-lt"/>
                <a:cs typeface="Arial" panose="020B0604020202020204" pitchFamily="34" charset="0"/>
              </a:rPr>
              <a:t>38,4%</a:t>
            </a:r>
            <a:r>
              <a:rPr lang="es-ES" dirty="0">
                <a:solidFill>
                  <a:schemeClr val="bg1"/>
                </a:solidFill>
                <a:latin typeface="+mn-lt"/>
                <a:cs typeface="Arial" panose="020B0604020202020204" pitchFamily="34" charset="0"/>
              </a:rPr>
              <a:t> de los reclamos pertenecientes a la categoría, equivalentes a </a:t>
            </a:r>
            <a:r>
              <a:rPr lang="es-ES" b="1" dirty="0">
                <a:solidFill>
                  <a:schemeClr val="bg1"/>
                </a:solidFill>
                <a:latin typeface="+mn-lt"/>
                <a:cs typeface="Arial" panose="020B0604020202020204" pitchFamily="34" charset="0"/>
              </a:rPr>
              <a:t>11.743 casos.</a:t>
            </a:r>
          </a:p>
        </p:txBody>
      </p:sp>
      <p:pic>
        <p:nvPicPr>
          <p:cNvPr id="34" name="Imagen 33">
            <a:extLst>
              <a:ext uri="{FF2B5EF4-FFF2-40B4-BE49-F238E27FC236}">
                <a16:creationId xmlns:a16="http://schemas.microsoft.com/office/drawing/2014/main" id="{0A44F267-0F97-EB4F-A693-8AB8892A43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5" name="Imagen 34">
            <a:extLst>
              <a:ext uri="{FF2B5EF4-FFF2-40B4-BE49-F238E27FC236}">
                <a16:creationId xmlns:a16="http://schemas.microsoft.com/office/drawing/2014/main" id="{4E3D8E0F-C77B-6045-8B75-42A3CB339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9" name="Marcador de número de diapositiva 21">
            <a:extLst>
              <a:ext uri="{FF2B5EF4-FFF2-40B4-BE49-F238E27FC236}">
                <a16:creationId xmlns:a16="http://schemas.microsoft.com/office/drawing/2014/main" id="{C0369995-728B-664D-8E5D-7FB4DA11FE13}"/>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25</a:t>
            </a:fld>
            <a:endParaRPr lang="es-CL" sz="1200" b="1" dirty="0">
              <a:solidFill>
                <a:schemeClr val="bg1"/>
              </a:solidFill>
            </a:endParaRPr>
          </a:p>
        </p:txBody>
      </p:sp>
      <p:sp>
        <p:nvSpPr>
          <p:cNvPr id="40" name="Rectángulo 39">
            <a:extLst>
              <a:ext uri="{FF2B5EF4-FFF2-40B4-BE49-F238E27FC236}">
                <a16:creationId xmlns:a16="http://schemas.microsoft.com/office/drawing/2014/main" id="{AE7275EA-FF8A-F64B-8805-383324E24228}"/>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2785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pic>
        <p:nvPicPr>
          <p:cNvPr id="34" name="Imagen 33">
            <a:extLst>
              <a:ext uri="{FF2B5EF4-FFF2-40B4-BE49-F238E27FC236}">
                <a16:creationId xmlns:a16="http://schemas.microsoft.com/office/drawing/2014/main" id="{0A44F267-0F97-EB4F-A693-8AB8892A43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5" name="Imagen 34">
            <a:extLst>
              <a:ext uri="{FF2B5EF4-FFF2-40B4-BE49-F238E27FC236}">
                <a16:creationId xmlns:a16="http://schemas.microsoft.com/office/drawing/2014/main" id="{4E3D8E0F-C77B-6045-8B75-42A3CB339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9" name="Marcador de número de diapositiva 21">
            <a:extLst>
              <a:ext uri="{FF2B5EF4-FFF2-40B4-BE49-F238E27FC236}">
                <a16:creationId xmlns:a16="http://schemas.microsoft.com/office/drawing/2014/main" id="{C0369995-728B-664D-8E5D-7FB4DA11FE13}"/>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26</a:t>
            </a:fld>
            <a:endParaRPr lang="es-CL" sz="1200" b="1" dirty="0">
              <a:solidFill>
                <a:schemeClr val="bg1"/>
              </a:solidFill>
            </a:endParaRPr>
          </a:p>
        </p:txBody>
      </p:sp>
      <p:sp>
        <p:nvSpPr>
          <p:cNvPr id="40" name="Rectángulo 39">
            <a:extLst>
              <a:ext uri="{FF2B5EF4-FFF2-40B4-BE49-F238E27FC236}">
                <a16:creationId xmlns:a16="http://schemas.microsoft.com/office/drawing/2014/main" id="{AE7275EA-FF8A-F64B-8805-383324E24228}"/>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A573AD9F-6D4A-1D48-8F7C-1FF27198ADAB}"/>
              </a:ext>
            </a:extLst>
          </p:cNvPr>
          <p:cNvSpPr/>
          <p:nvPr/>
        </p:nvSpPr>
        <p:spPr>
          <a:xfrm>
            <a:off x="736600" y="1066800"/>
            <a:ext cx="12327539" cy="3139321"/>
          </a:xfrm>
          <a:prstGeom prst="rect">
            <a:avLst/>
          </a:prstGeom>
        </p:spPr>
        <p:txBody>
          <a:bodyPr wrap="square">
            <a:spAutoFit/>
          </a:bodyPr>
          <a:lstStyle/>
          <a:p>
            <a:pPr marL="519429" indent="-285750" algn="just">
              <a:buFont typeface="Arial" panose="020B0604020202020204" pitchFamily="34" charset="0"/>
              <a:buChar char="•"/>
              <a:tabLst>
                <a:tab pos="9329738" algn="l"/>
              </a:tabLst>
            </a:pPr>
            <a:r>
              <a:rPr lang="es-ES" spc="-30" dirty="0">
                <a:solidFill>
                  <a:schemeClr val="bg1"/>
                </a:solidFill>
                <a:cs typeface="Arial" panose="020B0604020202020204" pitchFamily="34" charset="0"/>
              </a:rPr>
              <a:t>La empresa </a:t>
            </a:r>
            <a:r>
              <a:rPr lang="es-ES" b="1" spc="-30" dirty="0">
                <a:solidFill>
                  <a:schemeClr val="bg1"/>
                </a:solidFill>
                <a:cs typeface="Arial" panose="020B0604020202020204" pitchFamily="34" charset="0"/>
              </a:rPr>
              <a:t>Claro</a:t>
            </a:r>
            <a:r>
              <a:rPr lang="es-ES" spc="-30" dirty="0">
                <a:solidFill>
                  <a:schemeClr val="bg1"/>
                </a:solidFill>
                <a:cs typeface="Arial" panose="020B0604020202020204" pitchFamily="34" charset="0"/>
              </a:rPr>
              <a:t> tuvo el mejor comportamiento comparado entre el período </a:t>
            </a:r>
            <a:r>
              <a:rPr lang="es-ES" b="1" spc="-30" dirty="0">
                <a:solidFill>
                  <a:schemeClr val="bg1"/>
                </a:solidFill>
                <a:cs typeface="Arial" panose="020B0604020202020204" pitchFamily="34" charset="0"/>
              </a:rPr>
              <a:t>Primer semestre 2018 – Primer semestre 2019</a:t>
            </a:r>
            <a:r>
              <a:rPr lang="es-ES" spc="-30" dirty="0">
                <a:solidFill>
                  <a:schemeClr val="bg1"/>
                </a:solidFill>
                <a:cs typeface="Arial" panose="020B0604020202020204" pitchFamily="34" charset="0"/>
              </a:rPr>
              <a:t>, debido a que disminuyó sus tasas de reclamos en los todos los servicios analizados para el presente ranking. Asimismo destaca en los reclamos de SERNAC teniendo las menores tasas de respuesta desfavorable en todos sus servicios.</a:t>
            </a:r>
          </a:p>
          <a:p>
            <a:pPr marL="519429" indent="-285750" algn="just">
              <a:buFont typeface="Arial" panose="020B0604020202020204" pitchFamily="34" charset="0"/>
              <a:buChar char="•"/>
              <a:tabLst>
                <a:tab pos="9329738" algn="l"/>
              </a:tabLst>
            </a:pPr>
            <a:endParaRPr lang="es-ES" spc="-30" dirty="0">
              <a:solidFill>
                <a:schemeClr val="bg1"/>
              </a:solidFill>
              <a:cs typeface="Arial" panose="020B0604020202020204" pitchFamily="34" charset="0"/>
            </a:endParaRPr>
          </a:p>
          <a:p>
            <a:pPr marL="519429" indent="-285750" algn="just">
              <a:buFont typeface="Arial" panose="020B0604020202020204" pitchFamily="34" charset="0"/>
              <a:buChar char="•"/>
              <a:tabLst>
                <a:tab pos="9329738" algn="l"/>
              </a:tabLst>
            </a:pPr>
            <a:r>
              <a:rPr lang="es-ES" b="1" spc="-30" dirty="0">
                <a:solidFill>
                  <a:schemeClr val="bg1"/>
                </a:solidFill>
                <a:cs typeface="Arial" panose="020B0604020202020204" pitchFamily="34" charset="0"/>
              </a:rPr>
              <a:t>GTD</a:t>
            </a:r>
            <a:r>
              <a:rPr lang="es-ES" spc="-30" dirty="0">
                <a:solidFill>
                  <a:schemeClr val="bg1"/>
                </a:solidFill>
                <a:cs typeface="Arial" panose="020B0604020202020204" pitchFamily="34" charset="0"/>
              </a:rPr>
              <a:t> y </a:t>
            </a:r>
            <a:r>
              <a:rPr lang="es-ES" b="1" spc="-30" dirty="0">
                <a:solidFill>
                  <a:schemeClr val="bg1"/>
                </a:solidFill>
                <a:cs typeface="Arial" panose="020B0604020202020204" pitchFamily="34" charset="0"/>
              </a:rPr>
              <a:t>WOM</a:t>
            </a:r>
            <a:r>
              <a:rPr lang="es-ES" spc="-30" dirty="0">
                <a:solidFill>
                  <a:schemeClr val="bg1"/>
                </a:solidFill>
                <a:cs typeface="Arial" panose="020B0604020202020204" pitchFamily="34" charset="0"/>
              </a:rPr>
              <a:t>, por otra parte, destacan también por disminuir en todos los servicios que presentan (Fijo y Móvil respectivamente)</a:t>
            </a:r>
          </a:p>
          <a:p>
            <a:pPr marL="519429" indent="-285750" algn="just">
              <a:buFont typeface="Arial" panose="020B0604020202020204" pitchFamily="34" charset="0"/>
              <a:buChar char="•"/>
              <a:tabLst>
                <a:tab pos="9329738" algn="l"/>
              </a:tabLst>
            </a:pPr>
            <a:endParaRPr lang="es-ES" spc="-30" dirty="0">
              <a:solidFill>
                <a:schemeClr val="bg1"/>
              </a:solidFill>
              <a:cs typeface="Arial" panose="020B0604020202020204" pitchFamily="34" charset="0"/>
            </a:endParaRPr>
          </a:p>
          <a:p>
            <a:pPr marL="519429" indent="-285750" algn="just">
              <a:buFont typeface="Arial" panose="020B0604020202020204" pitchFamily="34" charset="0"/>
              <a:buChar char="•"/>
              <a:tabLst>
                <a:tab pos="9329738" algn="l"/>
              </a:tabLst>
            </a:pPr>
            <a:r>
              <a:rPr lang="es-ES" spc="-30" dirty="0">
                <a:solidFill>
                  <a:schemeClr val="bg1"/>
                </a:solidFill>
                <a:cs typeface="Arial" panose="020B0604020202020204" pitchFamily="34" charset="0"/>
              </a:rPr>
              <a:t>La empresa que presenta el peor comportamiento es </a:t>
            </a:r>
            <a:r>
              <a:rPr lang="es-ES" b="1" spc="-30" dirty="0">
                <a:solidFill>
                  <a:schemeClr val="bg1"/>
                </a:solidFill>
                <a:cs typeface="Arial" panose="020B0604020202020204" pitchFamily="34" charset="0"/>
              </a:rPr>
              <a:t>VTR</a:t>
            </a:r>
            <a:r>
              <a:rPr lang="es-ES" spc="-30" dirty="0">
                <a:solidFill>
                  <a:schemeClr val="bg1"/>
                </a:solidFill>
                <a:cs typeface="Arial" panose="020B0604020202020204" pitchFamily="34" charset="0"/>
              </a:rPr>
              <a:t> que aumenta sus tasas de reclamos en todos los servicios. Lo mismo ocurre con </a:t>
            </a:r>
            <a:r>
              <a:rPr lang="es-ES" b="1" spc="-30" dirty="0">
                <a:solidFill>
                  <a:schemeClr val="bg1"/>
                </a:solidFill>
                <a:cs typeface="Arial" panose="020B0604020202020204" pitchFamily="34" charset="0"/>
              </a:rPr>
              <a:t>Mundo Pacífico </a:t>
            </a:r>
            <a:r>
              <a:rPr lang="es-ES" spc="-30" dirty="0">
                <a:solidFill>
                  <a:schemeClr val="bg1"/>
                </a:solidFill>
                <a:cs typeface="Arial" panose="020B0604020202020204" pitchFamily="34" charset="0"/>
              </a:rPr>
              <a:t>en los servicios fijos.</a:t>
            </a:r>
          </a:p>
          <a:p>
            <a:pPr marL="519429" indent="-285750" algn="just">
              <a:buFont typeface="Arial" panose="020B0604020202020204" pitchFamily="34" charset="0"/>
              <a:buChar char="•"/>
              <a:tabLst>
                <a:tab pos="9329738" algn="l"/>
              </a:tabLst>
            </a:pPr>
            <a:endParaRPr lang="es-ES" spc="-30" dirty="0">
              <a:solidFill>
                <a:schemeClr val="bg1"/>
              </a:solidFill>
              <a:cs typeface="Arial" panose="020B0604020202020204" pitchFamily="34" charset="0"/>
            </a:endParaRPr>
          </a:p>
          <a:p>
            <a:pPr marL="519429" indent="-285750" algn="just">
              <a:buFont typeface="Arial" panose="020B0604020202020204" pitchFamily="34" charset="0"/>
              <a:buChar char="•"/>
              <a:tabLst>
                <a:tab pos="9329738" algn="l"/>
              </a:tabLst>
            </a:pPr>
            <a:r>
              <a:rPr lang="es-ES" b="1" spc="-30" dirty="0">
                <a:solidFill>
                  <a:schemeClr val="bg1"/>
                </a:solidFill>
                <a:cs typeface="Arial" panose="020B0604020202020204" pitchFamily="34" charset="0"/>
              </a:rPr>
              <a:t>Movistar y ENTEL aumentan sus tasas de reclamos en prácticamente todos sus servicios</a:t>
            </a:r>
            <a:r>
              <a:rPr lang="es-ES" spc="-30" dirty="0">
                <a:solidFill>
                  <a:schemeClr val="bg1"/>
                </a:solidFill>
                <a:cs typeface="Arial" panose="020B0604020202020204" pitchFamily="34" charset="0"/>
              </a:rPr>
              <a:t>, destacando el caso de Multiservicios Fijos donde </a:t>
            </a:r>
            <a:r>
              <a:rPr lang="es-ES" b="1" spc="-30" dirty="0">
                <a:solidFill>
                  <a:schemeClr val="bg1"/>
                </a:solidFill>
                <a:cs typeface="Arial" panose="020B0604020202020204" pitchFamily="34" charset="0"/>
              </a:rPr>
              <a:t>Movistar tiene la tasa de reclamos más alta</a:t>
            </a:r>
            <a:r>
              <a:rPr lang="es-ES" spc="-30" dirty="0">
                <a:solidFill>
                  <a:schemeClr val="bg1"/>
                </a:solidFill>
                <a:cs typeface="Arial" panose="020B0604020202020204" pitchFamily="34" charset="0"/>
              </a:rPr>
              <a:t>.</a:t>
            </a:r>
          </a:p>
        </p:txBody>
      </p:sp>
    </p:spTree>
    <p:extLst>
      <p:ext uri="{BB962C8B-B14F-4D97-AF65-F5344CB8AC3E}">
        <p14:creationId xmlns:p14="http://schemas.microsoft.com/office/powerpoint/2010/main" val="408372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 name="Imagen 123">
            <a:extLst>
              <a:ext uri="{FF2B5EF4-FFF2-40B4-BE49-F238E27FC236}">
                <a16:creationId xmlns:a16="http://schemas.microsoft.com/office/drawing/2014/main" id="{013AA642-FCA2-CB48-ADCB-A2D5594B5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125" name="Imagen 124">
            <a:extLst>
              <a:ext uri="{FF2B5EF4-FFF2-40B4-BE49-F238E27FC236}">
                <a16:creationId xmlns:a16="http://schemas.microsoft.com/office/drawing/2014/main" id="{92409ECE-5668-B346-B5F7-BF2E5B88A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2" name="object 2"/>
          <p:cNvSpPr txBox="1"/>
          <p:nvPr/>
        </p:nvSpPr>
        <p:spPr>
          <a:xfrm>
            <a:off x="3772128" y="913953"/>
            <a:ext cx="6273344" cy="504625"/>
          </a:xfrm>
          <a:prstGeom prst="rect">
            <a:avLst/>
          </a:prstGeom>
        </p:spPr>
        <p:txBody>
          <a:bodyPr vert="horz" wrap="square" lIns="0" tIns="12065" rIns="0" bIns="0" rtlCol="0">
            <a:spAutoFit/>
          </a:bodyPr>
          <a:lstStyle/>
          <a:p>
            <a:pPr marL="12700" algn="ctr">
              <a:spcBef>
                <a:spcPts val="95"/>
              </a:spcBef>
            </a:pPr>
            <a:r>
              <a:rPr sz="3200" b="1" spc="-20" dirty="0">
                <a:solidFill>
                  <a:schemeClr val="bg1"/>
                </a:solidFill>
                <a:latin typeface="Calibri" panose="020F0502020204030204" pitchFamily="34" charset="0"/>
                <a:cs typeface="Calibri" panose="020F0502020204030204" pitchFamily="34" charset="0"/>
              </a:rPr>
              <a:t>telefonía, </a:t>
            </a:r>
            <a:r>
              <a:rPr sz="3200" b="1" spc="-15" dirty="0">
                <a:solidFill>
                  <a:schemeClr val="bg1"/>
                </a:solidFill>
                <a:latin typeface="Calibri" panose="020F0502020204030204" pitchFamily="34" charset="0"/>
                <a:cs typeface="Calibri" panose="020F0502020204030204" pitchFamily="34" charset="0"/>
              </a:rPr>
              <a:t>Internet </a:t>
            </a:r>
            <a:r>
              <a:rPr sz="3200" b="1" spc="-5" dirty="0">
                <a:solidFill>
                  <a:schemeClr val="bg1"/>
                </a:solidFill>
                <a:latin typeface="Calibri" panose="020F0502020204030204" pitchFamily="34" charset="0"/>
                <a:cs typeface="Calibri" panose="020F0502020204030204" pitchFamily="34" charset="0"/>
              </a:rPr>
              <a:t>y TV de</a:t>
            </a:r>
            <a:r>
              <a:rPr sz="3200" b="1" spc="-50" dirty="0">
                <a:solidFill>
                  <a:schemeClr val="bg1"/>
                </a:solidFill>
                <a:latin typeface="Calibri" panose="020F0502020204030204" pitchFamily="34" charset="0"/>
                <a:cs typeface="Calibri" panose="020F0502020204030204" pitchFamily="34" charset="0"/>
              </a:rPr>
              <a:t> </a:t>
            </a:r>
            <a:r>
              <a:rPr sz="3200" b="1" spc="-5" dirty="0">
                <a:solidFill>
                  <a:schemeClr val="bg1"/>
                </a:solidFill>
                <a:latin typeface="Calibri" panose="020F0502020204030204" pitchFamily="34" charset="0"/>
                <a:cs typeface="Calibri" panose="020F0502020204030204" pitchFamily="34" charset="0"/>
              </a:rPr>
              <a:t>p</a:t>
            </a:r>
            <a:r>
              <a:rPr lang="es-CL" sz="3200" b="1" spc="-5" dirty="0" err="1">
                <a:solidFill>
                  <a:schemeClr val="bg1"/>
                </a:solidFill>
                <a:latin typeface="Calibri" panose="020F0502020204030204" pitchFamily="34" charset="0"/>
                <a:cs typeface="Calibri" panose="020F0502020204030204" pitchFamily="34" charset="0"/>
              </a:rPr>
              <a:t>ago</a:t>
            </a:r>
            <a:endParaRPr sz="3200" dirty="0">
              <a:solidFill>
                <a:schemeClr val="bg1"/>
              </a:solidFill>
              <a:latin typeface="Calibri" panose="020F0502020204030204" pitchFamily="34" charset="0"/>
              <a:cs typeface="Calibri" panose="020F0502020204030204" pitchFamily="34" charset="0"/>
            </a:endParaRPr>
          </a:p>
        </p:txBody>
      </p:sp>
      <p:sp>
        <p:nvSpPr>
          <p:cNvPr id="4" name="object 4"/>
          <p:cNvSpPr txBox="1"/>
          <p:nvPr/>
        </p:nvSpPr>
        <p:spPr>
          <a:xfrm>
            <a:off x="3119509" y="1854052"/>
            <a:ext cx="3446779" cy="986155"/>
          </a:xfrm>
          <a:prstGeom prst="rect">
            <a:avLst/>
          </a:prstGeom>
        </p:spPr>
        <p:txBody>
          <a:bodyPr vert="horz" wrap="square" lIns="0" tIns="12700" rIns="0" bIns="0" rtlCol="0">
            <a:spAutoFit/>
          </a:bodyPr>
          <a:lstStyle/>
          <a:p>
            <a:pPr marL="12700" algn="just">
              <a:spcBef>
                <a:spcPts val="100"/>
              </a:spcBef>
            </a:pPr>
            <a:r>
              <a:rPr sz="1300" dirty="0">
                <a:solidFill>
                  <a:schemeClr val="bg1"/>
                </a:solidFill>
                <a:latin typeface="gobCL"/>
                <a:cs typeface="gobCL"/>
              </a:rPr>
              <a:t>Derecho N° 1 A CONOCER PRECIOS Y</a:t>
            </a:r>
            <a:r>
              <a:rPr sz="1300" spc="-100" dirty="0">
                <a:solidFill>
                  <a:schemeClr val="bg1"/>
                </a:solidFill>
                <a:latin typeface="gobCL"/>
                <a:cs typeface="gobCL"/>
              </a:rPr>
              <a:t> </a:t>
            </a:r>
            <a:r>
              <a:rPr sz="1300" dirty="0">
                <a:solidFill>
                  <a:schemeClr val="bg1"/>
                </a:solidFill>
                <a:latin typeface="gobCL"/>
                <a:cs typeface="gobCL"/>
              </a:rPr>
              <a:t>COBERTURA</a:t>
            </a:r>
          </a:p>
          <a:p>
            <a:pPr marL="12700" marR="5080" algn="just">
              <a:lnSpc>
                <a:spcPts val="1500"/>
              </a:lnSpc>
              <a:spcBef>
                <a:spcPts val="1540"/>
              </a:spcBef>
            </a:pPr>
            <a:r>
              <a:rPr sz="1300" dirty="0">
                <a:solidFill>
                  <a:schemeClr val="bg1"/>
                </a:solidFill>
                <a:latin typeface="gobCL"/>
                <a:cs typeface="gobCL"/>
              </a:rPr>
              <a:t>Las empresas deben entregar esta información a  través de sus canales de atención, incluidos sus  sitios</a:t>
            </a:r>
            <a:r>
              <a:rPr sz="1300" spc="-100" dirty="0">
                <a:solidFill>
                  <a:schemeClr val="bg1"/>
                </a:solidFill>
                <a:latin typeface="gobCL"/>
                <a:cs typeface="gobCL"/>
              </a:rPr>
              <a:t> </a:t>
            </a:r>
            <a:r>
              <a:rPr sz="1300" dirty="0">
                <a:solidFill>
                  <a:schemeClr val="bg1"/>
                </a:solidFill>
                <a:latin typeface="gobCL"/>
                <a:cs typeface="gobCL"/>
              </a:rPr>
              <a:t>web.</a:t>
            </a:r>
          </a:p>
        </p:txBody>
      </p:sp>
      <p:sp>
        <p:nvSpPr>
          <p:cNvPr id="5" name="object 5"/>
          <p:cNvSpPr txBox="1"/>
          <p:nvPr/>
        </p:nvSpPr>
        <p:spPr>
          <a:xfrm>
            <a:off x="8537136" y="1790654"/>
            <a:ext cx="3293745" cy="9861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Derecho N° 5 A RECUPERAR TU SALDO NO  UTILIZADO</a:t>
            </a:r>
          </a:p>
          <a:p>
            <a:pPr marL="12700" marR="5080">
              <a:lnSpc>
                <a:spcPts val="1500"/>
              </a:lnSpc>
              <a:spcBef>
                <a:spcPts val="1500"/>
              </a:spcBef>
            </a:pPr>
            <a:r>
              <a:rPr sz="1300" dirty="0">
                <a:solidFill>
                  <a:schemeClr val="bg1"/>
                </a:solidFill>
                <a:latin typeface="gobCL"/>
                <a:cs typeface="gobCL"/>
              </a:rPr>
              <a:t>Antes de 180 días corridos desde su última  recarga de</a:t>
            </a:r>
            <a:r>
              <a:rPr sz="1300" spc="-100" dirty="0">
                <a:solidFill>
                  <a:schemeClr val="bg1"/>
                </a:solidFill>
                <a:latin typeface="gobCL"/>
                <a:cs typeface="gobCL"/>
              </a:rPr>
              <a:t> </a:t>
            </a:r>
            <a:r>
              <a:rPr sz="1300" dirty="0">
                <a:solidFill>
                  <a:schemeClr val="bg1"/>
                </a:solidFill>
                <a:latin typeface="gobCL"/>
                <a:cs typeface="gobCL"/>
              </a:rPr>
              <a:t>prepago.</a:t>
            </a:r>
          </a:p>
        </p:txBody>
      </p:sp>
      <p:sp>
        <p:nvSpPr>
          <p:cNvPr id="6" name="object 6"/>
          <p:cNvSpPr txBox="1"/>
          <p:nvPr/>
        </p:nvSpPr>
        <p:spPr>
          <a:xfrm>
            <a:off x="8537136" y="3149592"/>
            <a:ext cx="3433445" cy="1843453"/>
          </a:xfrm>
          <a:prstGeom prst="rect">
            <a:avLst/>
          </a:prstGeom>
        </p:spPr>
        <p:txBody>
          <a:bodyPr vert="horz" wrap="square" lIns="0" tIns="25400" rIns="0" bIns="0" rtlCol="0">
            <a:spAutoFit/>
          </a:bodyPr>
          <a:lstStyle/>
          <a:p>
            <a:pPr marL="12700" marR="29845" algn="just">
              <a:lnSpc>
                <a:spcPts val="1500"/>
              </a:lnSpc>
              <a:spcBef>
                <a:spcPts val="200"/>
              </a:spcBef>
            </a:pPr>
            <a:r>
              <a:rPr sz="1300" dirty="0">
                <a:solidFill>
                  <a:schemeClr val="bg1"/>
                </a:solidFill>
                <a:latin typeface="gobCL"/>
                <a:cs typeface="gobCL"/>
              </a:rPr>
              <a:t>Derecho N° 6 A RECUPERAR EL NÚMERO DE TU  PLAN</a:t>
            </a:r>
          </a:p>
          <a:p>
            <a:pPr marL="12700" marR="29209" algn="just">
              <a:lnSpc>
                <a:spcPts val="1500"/>
              </a:lnSpc>
              <a:spcBef>
                <a:spcPts val="1500"/>
              </a:spcBef>
            </a:pPr>
            <a:r>
              <a:rPr sz="1300" dirty="0">
                <a:solidFill>
                  <a:schemeClr val="bg1"/>
                </a:solidFill>
                <a:latin typeface="gobCL"/>
                <a:cs typeface="gobCL"/>
              </a:rPr>
              <a:t>Dentro de 2 años desde el término del contrato,  siempre que no sea por cuenta impaga. De ser así,  el plazo es de 180</a:t>
            </a:r>
            <a:r>
              <a:rPr sz="1300" spc="-100" dirty="0">
                <a:solidFill>
                  <a:schemeClr val="bg1"/>
                </a:solidFill>
                <a:latin typeface="gobCL"/>
                <a:cs typeface="gobCL"/>
              </a:rPr>
              <a:t> </a:t>
            </a:r>
            <a:r>
              <a:rPr sz="1300" dirty="0">
                <a:solidFill>
                  <a:schemeClr val="bg1"/>
                </a:solidFill>
                <a:latin typeface="gobCL"/>
                <a:cs typeface="gobCL"/>
              </a:rPr>
              <a:t>días..</a:t>
            </a:r>
          </a:p>
          <a:p>
            <a:pPr>
              <a:spcBef>
                <a:spcPts val="25"/>
              </a:spcBef>
            </a:pPr>
            <a:endParaRPr dirty="0">
              <a:solidFill>
                <a:schemeClr val="bg1"/>
              </a:solidFill>
              <a:latin typeface="Times New Roman"/>
              <a:cs typeface="Times New Roman"/>
            </a:endParaRPr>
          </a:p>
          <a:p>
            <a:pPr marL="12700" marR="5080" algn="just">
              <a:lnSpc>
                <a:spcPts val="1500"/>
              </a:lnSpc>
              <a:spcBef>
                <a:spcPts val="5"/>
              </a:spcBef>
            </a:pPr>
            <a:r>
              <a:rPr sz="1300" dirty="0">
                <a:solidFill>
                  <a:schemeClr val="bg1"/>
                </a:solidFill>
                <a:latin typeface="gobCL"/>
                <a:cs typeface="gobCL"/>
              </a:rPr>
              <a:t>Derecho N° 7 A MANTENER TU NÚMERO  TELEFÓNICO</a:t>
            </a:r>
          </a:p>
        </p:txBody>
      </p:sp>
      <p:sp>
        <p:nvSpPr>
          <p:cNvPr id="7" name="object 7"/>
          <p:cNvSpPr txBox="1"/>
          <p:nvPr/>
        </p:nvSpPr>
        <p:spPr>
          <a:xfrm>
            <a:off x="8537135" y="5130957"/>
            <a:ext cx="3046730" cy="212879"/>
          </a:xfrm>
          <a:prstGeom prst="rect">
            <a:avLst/>
          </a:prstGeom>
        </p:spPr>
        <p:txBody>
          <a:bodyPr vert="horz" wrap="square" lIns="0" tIns="12700" rIns="0" bIns="0" rtlCol="0">
            <a:spAutoFit/>
          </a:bodyPr>
          <a:lstStyle/>
          <a:p>
            <a:pPr marL="12700">
              <a:spcBef>
                <a:spcPts val="100"/>
              </a:spcBef>
            </a:pPr>
            <a:r>
              <a:rPr sz="1300" dirty="0">
                <a:solidFill>
                  <a:schemeClr val="bg1"/>
                </a:solidFill>
                <a:latin typeface="gobCL"/>
                <a:cs typeface="gobCL"/>
              </a:rPr>
              <a:t>Cuando te cambias de compañía móvil o</a:t>
            </a:r>
            <a:r>
              <a:rPr sz="1300" spc="-100" dirty="0">
                <a:solidFill>
                  <a:schemeClr val="bg1"/>
                </a:solidFill>
                <a:latin typeface="gobCL"/>
                <a:cs typeface="gobCL"/>
              </a:rPr>
              <a:t> </a:t>
            </a:r>
            <a:r>
              <a:rPr sz="1300" dirty="0">
                <a:solidFill>
                  <a:schemeClr val="bg1"/>
                </a:solidFill>
                <a:latin typeface="gobCL"/>
                <a:cs typeface="gobCL"/>
              </a:rPr>
              <a:t>fija.</a:t>
            </a:r>
          </a:p>
        </p:txBody>
      </p:sp>
      <p:sp>
        <p:nvSpPr>
          <p:cNvPr id="8" name="object 8"/>
          <p:cNvSpPr txBox="1"/>
          <p:nvPr/>
        </p:nvSpPr>
        <p:spPr>
          <a:xfrm>
            <a:off x="9878409" y="6007307"/>
            <a:ext cx="808355" cy="212879"/>
          </a:xfrm>
          <a:prstGeom prst="rect">
            <a:avLst/>
          </a:prstGeom>
        </p:spPr>
        <p:txBody>
          <a:bodyPr vert="horz" wrap="square" lIns="0" tIns="12700" rIns="0" bIns="0" rtlCol="0">
            <a:spAutoFit/>
          </a:bodyPr>
          <a:lstStyle/>
          <a:p>
            <a:pPr marL="12700">
              <a:spcBef>
                <a:spcPts val="100"/>
              </a:spcBef>
              <a:tabLst>
                <a:tab pos="272415" algn="l"/>
              </a:tabLst>
            </a:pPr>
            <a:r>
              <a:rPr sz="1300" dirty="0">
                <a:solidFill>
                  <a:schemeClr val="bg1"/>
                </a:solidFill>
                <a:latin typeface="gobCL"/>
                <a:cs typeface="gobCL"/>
              </a:rPr>
              <a:t>A	RECIBIR</a:t>
            </a:r>
          </a:p>
        </p:txBody>
      </p:sp>
      <p:sp>
        <p:nvSpPr>
          <p:cNvPr id="9" name="object 9"/>
          <p:cNvSpPr txBox="1"/>
          <p:nvPr/>
        </p:nvSpPr>
        <p:spPr>
          <a:xfrm>
            <a:off x="10828889" y="6007307"/>
            <a:ext cx="1179830" cy="212879"/>
          </a:xfrm>
          <a:prstGeom prst="rect">
            <a:avLst/>
          </a:prstGeom>
        </p:spPr>
        <p:txBody>
          <a:bodyPr vert="horz" wrap="square" lIns="0" tIns="12700" rIns="0" bIns="0" rtlCol="0">
            <a:spAutoFit/>
          </a:bodyPr>
          <a:lstStyle/>
          <a:p>
            <a:pPr marL="12700">
              <a:spcBef>
                <a:spcPts val="100"/>
              </a:spcBef>
              <a:tabLst>
                <a:tab pos="1085850" algn="l"/>
              </a:tabLst>
            </a:pPr>
            <a:r>
              <a:rPr sz="1300" dirty="0">
                <a:solidFill>
                  <a:schemeClr val="bg1"/>
                </a:solidFill>
                <a:latin typeface="gobCL"/>
                <a:cs typeface="gobCL"/>
              </a:rPr>
              <a:t>DESCUENTOS	E</a:t>
            </a:r>
          </a:p>
        </p:txBody>
      </p:sp>
      <p:sp>
        <p:nvSpPr>
          <p:cNvPr id="10" name="object 10"/>
          <p:cNvSpPr txBox="1"/>
          <p:nvPr/>
        </p:nvSpPr>
        <p:spPr>
          <a:xfrm>
            <a:off x="8537135" y="6007307"/>
            <a:ext cx="1310640" cy="414655"/>
          </a:xfrm>
          <a:prstGeom prst="rect">
            <a:avLst/>
          </a:prstGeom>
        </p:spPr>
        <p:txBody>
          <a:bodyPr vert="horz" wrap="square" lIns="0" tIns="25400" rIns="0" bIns="0" rtlCol="0">
            <a:spAutoFit/>
          </a:bodyPr>
          <a:lstStyle/>
          <a:p>
            <a:pPr marL="12700" marR="5080">
              <a:lnSpc>
                <a:spcPts val="1500"/>
              </a:lnSpc>
              <a:spcBef>
                <a:spcPts val="200"/>
              </a:spcBef>
              <a:tabLst>
                <a:tab pos="749935" algn="l"/>
                <a:tab pos="1097280" algn="l"/>
              </a:tabLst>
            </a:pPr>
            <a:r>
              <a:rPr sz="1300" dirty="0">
                <a:solidFill>
                  <a:schemeClr val="bg1"/>
                </a:solidFill>
                <a:latin typeface="gobCL"/>
                <a:cs typeface="gobCL"/>
              </a:rPr>
              <a:t>Derecho	N°	8  INDEMNIZACIONES</a:t>
            </a:r>
          </a:p>
        </p:txBody>
      </p:sp>
      <p:sp>
        <p:nvSpPr>
          <p:cNvPr id="11" name="object 11"/>
          <p:cNvSpPr txBox="1"/>
          <p:nvPr/>
        </p:nvSpPr>
        <p:spPr>
          <a:xfrm>
            <a:off x="8537136" y="6578883"/>
            <a:ext cx="3489325" cy="4146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Por suspensión, alteración o interrupción del  servicio telefónico, de internet y televisión</a:t>
            </a:r>
            <a:r>
              <a:rPr sz="1300" spc="-100" dirty="0">
                <a:solidFill>
                  <a:schemeClr val="bg1"/>
                </a:solidFill>
                <a:latin typeface="gobCL"/>
                <a:cs typeface="gobCL"/>
              </a:rPr>
              <a:t> </a:t>
            </a:r>
            <a:r>
              <a:rPr sz="1300" dirty="0">
                <a:solidFill>
                  <a:schemeClr val="bg1"/>
                </a:solidFill>
                <a:latin typeface="gobCL"/>
                <a:cs typeface="gobCL"/>
              </a:rPr>
              <a:t>pagada.</a:t>
            </a:r>
          </a:p>
        </p:txBody>
      </p:sp>
      <p:sp>
        <p:nvSpPr>
          <p:cNvPr id="12" name="object 12"/>
          <p:cNvSpPr txBox="1"/>
          <p:nvPr/>
        </p:nvSpPr>
        <p:spPr>
          <a:xfrm>
            <a:off x="3119509" y="3327735"/>
            <a:ext cx="3656329" cy="795655"/>
          </a:xfrm>
          <a:prstGeom prst="rect">
            <a:avLst/>
          </a:prstGeom>
        </p:spPr>
        <p:txBody>
          <a:bodyPr vert="horz" wrap="square" lIns="0" tIns="12700" rIns="0" bIns="0" rtlCol="0">
            <a:spAutoFit/>
          </a:bodyPr>
          <a:lstStyle/>
          <a:p>
            <a:pPr marL="12700">
              <a:spcBef>
                <a:spcPts val="100"/>
              </a:spcBef>
            </a:pPr>
            <a:r>
              <a:rPr sz="1300" dirty="0">
                <a:solidFill>
                  <a:schemeClr val="bg1"/>
                </a:solidFill>
                <a:latin typeface="gobCL"/>
                <a:cs typeface="gobCL"/>
              </a:rPr>
              <a:t>Derecho N° 2 A COMPARAR LOS PRECIOS Y</a:t>
            </a:r>
            <a:r>
              <a:rPr sz="1300" spc="-100" dirty="0">
                <a:solidFill>
                  <a:schemeClr val="bg1"/>
                </a:solidFill>
                <a:latin typeface="gobCL"/>
                <a:cs typeface="gobCL"/>
              </a:rPr>
              <a:t> </a:t>
            </a:r>
            <a:r>
              <a:rPr sz="1300" dirty="0">
                <a:solidFill>
                  <a:schemeClr val="bg1"/>
                </a:solidFill>
                <a:latin typeface="gobCL"/>
                <a:cs typeface="gobCL"/>
              </a:rPr>
              <a:t>SERVICIOS</a:t>
            </a:r>
          </a:p>
          <a:p>
            <a:pPr marL="12700" marR="62865">
              <a:lnSpc>
                <a:spcPts val="1500"/>
              </a:lnSpc>
              <a:spcBef>
                <a:spcPts val="1540"/>
              </a:spcBef>
            </a:pPr>
            <a:r>
              <a:rPr sz="1300" dirty="0">
                <a:solidFill>
                  <a:schemeClr val="bg1"/>
                </a:solidFill>
                <a:latin typeface="gobCL"/>
                <a:cs typeface="gobCL"/>
              </a:rPr>
              <a:t>Las empresas deben disponer de mecanismos de  comparación o de cotizadores de precios y</a:t>
            </a:r>
            <a:r>
              <a:rPr sz="1300" spc="-100" dirty="0">
                <a:solidFill>
                  <a:schemeClr val="bg1"/>
                </a:solidFill>
                <a:latin typeface="gobCL"/>
                <a:cs typeface="gobCL"/>
              </a:rPr>
              <a:t> </a:t>
            </a:r>
            <a:r>
              <a:rPr sz="1300" dirty="0">
                <a:solidFill>
                  <a:schemeClr val="bg1"/>
                </a:solidFill>
                <a:latin typeface="gobCL"/>
                <a:cs typeface="gobCL"/>
              </a:rPr>
              <a:t>planes.</a:t>
            </a:r>
          </a:p>
        </p:txBody>
      </p:sp>
      <p:sp>
        <p:nvSpPr>
          <p:cNvPr id="13" name="object 13"/>
          <p:cNvSpPr txBox="1"/>
          <p:nvPr/>
        </p:nvSpPr>
        <p:spPr>
          <a:xfrm>
            <a:off x="2195497" y="4623274"/>
            <a:ext cx="359410" cy="212879"/>
          </a:xfrm>
          <a:prstGeom prst="rect">
            <a:avLst/>
          </a:prstGeom>
        </p:spPr>
        <p:txBody>
          <a:bodyPr vert="horz" wrap="square" lIns="0" tIns="12700" rIns="0" bIns="0" rtlCol="0">
            <a:spAutoFit/>
          </a:bodyPr>
          <a:lstStyle/>
          <a:p>
            <a:pPr marL="12700">
              <a:spcBef>
                <a:spcPts val="100"/>
              </a:spcBef>
              <a:tabLst>
                <a:tab pos="346075" algn="l"/>
              </a:tabLst>
            </a:pPr>
            <a:r>
              <a:rPr sz="1300" u="heavy" dirty="0">
                <a:solidFill>
                  <a:srgbClr val="008CD2"/>
                </a:solidFill>
                <a:latin typeface="gobCL"/>
                <a:cs typeface="gobCL"/>
              </a:rPr>
              <a:t> 	</a:t>
            </a:r>
            <a:endParaRPr sz="1300" dirty="0">
              <a:latin typeface="gobCL"/>
              <a:cs typeface="gobCL"/>
            </a:endParaRPr>
          </a:p>
        </p:txBody>
      </p:sp>
      <p:sp>
        <p:nvSpPr>
          <p:cNvPr id="14" name="object 14"/>
          <p:cNvSpPr txBox="1"/>
          <p:nvPr/>
        </p:nvSpPr>
        <p:spPr>
          <a:xfrm>
            <a:off x="2073247" y="5004325"/>
            <a:ext cx="483234" cy="212879"/>
          </a:xfrm>
          <a:prstGeom prst="rect">
            <a:avLst/>
          </a:prstGeom>
        </p:spPr>
        <p:txBody>
          <a:bodyPr vert="horz" wrap="square" lIns="0" tIns="12700" rIns="0" bIns="0" rtlCol="0">
            <a:spAutoFit/>
          </a:bodyPr>
          <a:lstStyle/>
          <a:p>
            <a:pPr marL="12700">
              <a:spcBef>
                <a:spcPts val="100"/>
              </a:spcBef>
              <a:tabLst>
                <a:tab pos="469900" algn="l"/>
              </a:tabLst>
            </a:pPr>
            <a:r>
              <a:rPr sz="1300" u="heavy" dirty="0">
                <a:solidFill>
                  <a:srgbClr val="414142"/>
                </a:solidFill>
                <a:latin typeface="gobCL"/>
                <a:cs typeface="gobCL"/>
              </a:rPr>
              <a:t> 	</a:t>
            </a:r>
            <a:endParaRPr sz="1300" dirty="0">
              <a:latin typeface="gobCL"/>
              <a:cs typeface="gobCL"/>
            </a:endParaRPr>
          </a:p>
        </p:txBody>
      </p:sp>
      <p:sp>
        <p:nvSpPr>
          <p:cNvPr id="15" name="object 15"/>
          <p:cNvSpPr txBox="1"/>
          <p:nvPr/>
        </p:nvSpPr>
        <p:spPr>
          <a:xfrm>
            <a:off x="2073247" y="5194850"/>
            <a:ext cx="483234" cy="212879"/>
          </a:xfrm>
          <a:prstGeom prst="rect">
            <a:avLst/>
          </a:prstGeom>
        </p:spPr>
        <p:txBody>
          <a:bodyPr vert="horz" wrap="square" lIns="0" tIns="12700" rIns="0" bIns="0" rtlCol="0">
            <a:spAutoFit/>
          </a:bodyPr>
          <a:lstStyle/>
          <a:p>
            <a:pPr marL="12700">
              <a:spcBef>
                <a:spcPts val="100"/>
              </a:spcBef>
              <a:tabLst>
                <a:tab pos="469900" algn="l"/>
              </a:tabLst>
            </a:pPr>
            <a:r>
              <a:rPr sz="1300" u="dbl" dirty="0">
                <a:solidFill>
                  <a:srgbClr val="414142"/>
                </a:solidFill>
                <a:latin typeface="gobCL"/>
                <a:cs typeface="gobCL"/>
              </a:rPr>
              <a:t> 	</a:t>
            </a:r>
            <a:endParaRPr sz="1300" dirty="0">
              <a:latin typeface="gobCL"/>
              <a:cs typeface="gobCL"/>
            </a:endParaRPr>
          </a:p>
        </p:txBody>
      </p:sp>
      <p:sp>
        <p:nvSpPr>
          <p:cNvPr id="16" name="object 16"/>
          <p:cNvSpPr txBox="1"/>
          <p:nvPr/>
        </p:nvSpPr>
        <p:spPr>
          <a:xfrm>
            <a:off x="3132222" y="4623274"/>
            <a:ext cx="3725545" cy="986155"/>
          </a:xfrm>
          <a:prstGeom prst="rect">
            <a:avLst/>
          </a:prstGeom>
        </p:spPr>
        <p:txBody>
          <a:bodyPr vert="horz" wrap="square" lIns="0" tIns="12700" rIns="0" bIns="0" rtlCol="0">
            <a:spAutoFit/>
          </a:bodyPr>
          <a:lstStyle/>
          <a:p>
            <a:pPr marL="12700" algn="just">
              <a:spcBef>
                <a:spcPts val="100"/>
              </a:spcBef>
            </a:pPr>
            <a:r>
              <a:rPr sz="1300" dirty="0">
                <a:solidFill>
                  <a:schemeClr val="bg1"/>
                </a:solidFill>
                <a:latin typeface="gobCL"/>
                <a:cs typeface="gobCL"/>
              </a:rPr>
              <a:t>Derecho N° 3 A CONTRATAR SERVICIOS</a:t>
            </a:r>
            <a:r>
              <a:rPr sz="1300" spc="-100" dirty="0">
                <a:solidFill>
                  <a:schemeClr val="bg1"/>
                </a:solidFill>
                <a:latin typeface="gobCL"/>
                <a:cs typeface="gobCL"/>
              </a:rPr>
              <a:t> </a:t>
            </a:r>
            <a:r>
              <a:rPr sz="1300" dirty="0">
                <a:solidFill>
                  <a:schemeClr val="bg1"/>
                </a:solidFill>
                <a:latin typeface="gobCL"/>
                <a:cs typeface="gobCL"/>
              </a:rPr>
              <a:t>INDIVIDUALES</a:t>
            </a:r>
          </a:p>
          <a:p>
            <a:pPr marL="12700" marR="5080" algn="just">
              <a:lnSpc>
                <a:spcPts val="1500"/>
              </a:lnSpc>
              <a:spcBef>
                <a:spcPts val="1540"/>
              </a:spcBef>
            </a:pPr>
            <a:r>
              <a:rPr sz="1300" dirty="0">
                <a:solidFill>
                  <a:schemeClr val="bg1"/>
                </a:solidFill>
                <a:latin typeface="gobCL"/>
                <a:cs typeface="gobCL"/>
              </a:rPr>
              <a:t>A contratar servicios en forma individual y</a:t>
            </a:r>
            <a:r>
              <a:rPr sz="1300" spc="250" dirty="0">
                <a:solidFill>
                  <a:schemeClr val="bg1"/>
                </a:solidFill>
                <a:latin typeface="gobCL"/>
                <a:cs typeface="gobCL"/>
              </a:rPr>
              <a:t> </a:t>
            </a:r>
            <a:r>
              <a:rPr sz="1300" dirty="0">
                <a:solidFill>
                  <a:schemeClr val="bg1"/>
                </a:solidFill>
                <a:latin typeface="gobCL"/>
                <a:cs typeface="gobCL"/>
              </a:rPr>
              <a:t>ninguna  empresa podrá obligarte a contratar servicios que no  desees.</a:t>
            </a:r>
          </a:p>
        </p:txBody>
      </p:sp>
      <p:sp>
        <p:nvSpPr>
          <p:cNvPr id="17" name="object 17"/>
          <p:cNvSpPr txBox="1"/>
          <p:nvPr/>
        </p:nvSpPr>
        <p:spPr>
          <a:xfrm>
            <a:off x="3119509" y="6134600"/>
            <a:ext cx="3649979" cy="1367155"/>
          </a:xfrm>
          <a:prstGeom prst="rect">
            <a:avLst/>
          </a:prstGeom>
        </p:spPr>
        <p:txBody>
          <a:bodyPr vert="horz" wrap="square" lIns="0" tIns="25400" rIns="0" bIns="0" rtlCol="0">
            <a:spAutoFit/>
          </a:bodyPr>
          <a:lstStyle/>
          <a:p>
            <a:pPr marL="12700" marR="5080" algn="just">
              <a:lnSpc>
                <a:spcPts val="1500"/>
              </a:lnSpc>
              <a:spcBef>
                <a:spcPts val="200"/>
              </a:spcBef>
            </a:pPr>
            <a:r>
              <a:rPr sz="1300" dirty="0">
                <a:solidFill>
                  <a:schemeClr val="bg1"/>
                </a:solidFill>
                <a:latin typeface="gobCL"/>
                <a:cs typeface="gobCL"/>
              </a:rPr>
              <a:t>Derecho N° 4 A CONOCER TU CONTRATO Y QUE SE  RESPETE</a:t>
            </a:r>
          </a:p>
          <a:p>
            <a:pPr marL="12700" marR="5080" algn="just">
              <a:lnSpc>
                <a:spcPts val="1500"/>
              </a:lnSpc>
              <a:spcBef>
                <a:spcPts val="1500"/>
              </a:spcBef>
            </a:pPr>
            <a:r>
              <a:rPr sz="1300" dirty="0">
                <a:solidFill>
                  <a:schemeClr val="bg1"/>
                </a:solidFill>
                <a:latin typeface="gobCL"/>
                <a:cs typeface="gobCL"/>
              </a:rPr>
              <a:t>Las empresas deben informar las</a:t>
            </a:r>
            <a:r>
              <a:rPr sz="1300" spc="180" dirty="0">
                <a:solidFill>
                  <a:schemeClr val="bg1"/>
                </a:solidFill>
                <a:latin typeface="gobCL"/>
                <a:cs typeface="gobCL"/>
              </a:rPr>
              <a:t> </a:t>
            </a:r>
            <a:r>
              <a:rPr sz="1300" dirty="0">
                <a:solidFill>
                  <a:schemeClr val="bg1"/>
                </a:solidFill>
                <a:latin typeface="gobCL"/>
                <a:cs typeface="gobCL"/>
              </a:rPr>
              <a:t>condiciones  ofrecidas y respetar el contrato. Además, deben  entregar copia del mismo dentro de 5 días hábiles  después de</a:t>
            </a:r>
            <a:r>
              <a:rPr sz="1300" spc="-100" dirty="0">
                <a:solidFill>
                  <a:schemeClr val="bg1"/>
                </a:solidFill>
                <a:latin typeface="gobCL"/>
                <a:cs typeface="gobCL"/>
              </a:rPr>
              <a:t> </a:t>
            </a:r>
            <a:r>
              <a:rPr sz="1300" dirty="0">
                <a:solidFill>
                  <a:schemeClr val="bg1"/>
                </a:solidFill>
                <a:latin typeface="gobCL"/>
                <a:cs typeface="gobCL"/>
              </a:rPr>
              <a:t>firmarlo.</a:t>
            </a:r>
          </a:p>
        </p:txBody>
      </p:sp>
      <p:sp>
        <p:nvSpPr>
          <p:cNvPr id="22" name="object 22"/>
          <p:cNvSpPr/>
          <p:nvPr/>
        </p:nvSpPr>
        <p:spPr>
          <a:xfrm>
            <a:off x="1991725" y="1822758"/>
            <a:ext cx="812165" cy="1148080"/>
          </a:xfrm>
          <a:custGeom>
            <a:avLst/>
            <a:gdLst/>
            <a:ahLst/>
            <a:cxnLst/>
            <a:rect l="l" t="t" r="r" b="b"/>
            <a:pathLst>
              <a:path w="812165" h="1148080">
                <a:moveTo>
                  <a:pt x="0" y="76"/>
                </a:moveTo>
                <a:lnTo>
                  <a:pt x="811644" y="0"/>
                </a:lnTo>
                <a:lnTo>
                  <a:pt x="811745" y="1147914"/>
                </a:lnTo>
                <a:lnTo>
                  <a:pt x="88" y="1147991"/>
                </a:lnTo>
                <a:lnTo>
                  <a:pt x="0" y="76"/>
                </a:lnTo>
                <a:close/>
              </a:path>
            </a:pathLst>
          </a:custGeom>
          <a:ln w="15786">
            <a:solidFill>
              <a:srgbClr val="E2E3E4"/>
            </a:solidFill>
          </a:ln>
        </p:spPr>
        <p:txBody>
          <a:bodyPr wrap="square" lIns="0" tIns="0" rIns="0" bIns="0" rtlCol="0"/>
          <a:lstStyle/>
          <a:p>
            <a:endParaRPr dirty="0"/>
          </a:p>
        </p:txBody>
      </p:sp>
      <p:sp>
        <p:nvSpPr>
          <p:cNvPr id="23" name="object 23"/>
          <p:cNvSpPr/>
          <p:nvPr/>
        </p:nvSpPr>
        <p:spPr>
          <a:xfrm>
            <a:off x="2075664" y="1914893"/>
            <a:ext cx="101600" cy="0"/>
          </a:xfrm>
          <a:custGeom>
            <a:avLst/>
            <a:gdLst/>
            <a:ahLst/>
            <a:cxnLst/>
            <a:rect l="l" t="t" r="r" b="b"/>
            <a:pathLst>
              <a:path w="101600">
                <a:moveTo>
                  <a:pt x="0" y="0"/>
                </a:moveTo>
                <a:lnTo>
                  <a:pt x="101587" y="0"/>
                </a:lnTo>
              </a:path>
            </a:pathLst>
          </a:custGeom>
          <a:ln w="29616">
            <a:solidFill>
              <a:srgbClr val="F99B1F"/>
            </a:solidFill>
          </a:ln>
        </p:spPr>
        <p:txBody>
          <a:bodyPr wrap="square" lIns="0" tIns="0" rIns="0" bIns="0" rtlCol="0"/>
          <a:lstStyle/>
          <a:p>
            <a:endParaRPr dirty="0"/>
          </a:p>
        </p:txBody>
      </p:sp>
      <p:sp>
        <p:nvSpPr>
          <p:cNvPr id="24" name="object 24"/>
          <p:cNvSpPr/>
          <p:nvPr/>
        </p:nvSpPr>
        <p:spPr>
          <a:xfrm>
            <a:off x="2075719" y="1982268"/>
            <a:ext cx="101600" cy="0"/>
          </a:xfrm>
          <a:custGeom>
            <a:avLst/>
            <a:gdLst/>
            <a:ahLst/>
            <a:cxnLst/>
            <a:rect l="l" t="t" r="r" b="b"/>
            <a:pathLst>
              <a:path w="101600">
                <a:moveTo>
                  <a:pt x="0" y="0"/>
                </a:moveTo>
                <a:lnTo>
                  <a:pt x="101574" y="0"/>
                </a:lnTo>
              </a:path>
            </a:pathLst>
          </a:custGeom>
          <a:ln w="29616">
            <a:solidFill>
              <a:srgbClr val="19B0BF"/>
            </a:solidFill>
          </a:ln>
        </p:spPr>
        <p:txBody>
          <a:bodyPr wrap="square" lIns="0" tIns="0" rIns="0" bIns="0" rtlCol="0"/>
          <a:lstStyle/>
          <a:p>
            <a:endParaRPr dirty="0"/>
          </a:p>
        </p:txBody>
      </p:sp>
      <p:sp>
        <p:nvSpPr>
          <p:cNvPr id="25" name="object 25"/>
          <p:cNvSpPr/>
          <p:nvPr/>
        </p:nvSpPr>
        <p:spPr>
          <a:xfrm>
            <a:off x="2075764" y="2049614"/>
            <a:ext cx="101600" cy="0"/>
          </a:xfrm>
          <a:custGeom>
            <a:avLst/>
            <a:gdLst/>
            <a:ahLst/>
            <a:cxnLst/>
            <a:rect l="l" t="t" r="r" b="b"/>
            <a:pathLst>
              <a:path w="101600">
                <a:moveTo>
                  <a:pt x="0" y="0"/>
                </a:moveTo>
                <a:lnTo>
                  <a:pt x="101561" y="0"/>
                </a:lnTo>
              </a:path>
            </a:pathLst>
          </a:custGeom>
          <a:ln w="29616">
            <a:solidFill>
              <a:srgbClr val="A7DAE9"/>
            </a:solidFill>
          </a:ln>
        </p:spPr>
        <p:txBody>
          <a:bodyPr wrap="square" lIns="0" tIns="0" rIns="0" bIns="0" rtlCol="0"/>
          <a:lstStyle/>
          <a:p>
            <a:endParaRPr dirty="0"/>
          </a:p>
        </p:txBody>
      </p:sp>
      <p:sp>
        <p:nvSpPr>
          <p:cNvPr id="26" name="object 26"/>
          <p:cNvSpPr/>
          <p:nvPr/>
        </p:nvSpPr>
        <p:spPr>
          <a:xfrm>
            <a:off x="2075799" y="2116973"/>
            <a:ext cx="101600" cy="0"/>
          </a:xfrm>
          <a:custGeom>
            <a:avLst/>
            <a:gdLst/>
            <a:ahLst/>
            <a:cxnLst/>
            <a:rect l="l" t="t" r="r" b="b"/>
            <a:pathLst>
              <a:path w="101600">
                <a:moveTo>
                  <a:pt x="0" y="0"/>
                </a:moveTo>
                <a:lnTo>
                  <a:pt x="101574" y="0"/>
                </a:lnTo>
              </a:path>
            </a:pathLst>
          </a:custGeom>
          <a:ln w="29616">
            <a:solidFill>
              <a:srgbClr val="4D8EB4"/>
            </a:solidFill>
          </a:ln>
        </p:spPr>
        <p:txBody>
          <a:bodyPr wrap="square" lIns="0" tIns="0" rIns="0" bIns="0" rtlCol="0"/>
          <a:lstStyle/>
          <a:p>
            <a:endParaRPr dirty="0"/>
          </a:p>
        </p:txBody>
      </p:sp>
      <p:sp>
        <p:nvSpPr>
          <p:cNvPr id="27" name="object 27"/>
          <p:cNvSpPr/>
          <p:nvPr/>
        </p:nvSpPr>
        <p:spPr>
          <a:xfrm>
            <a:off x="2245987" y="1918002"/>
            <a:ext cx="473075" cy="0"/>
          </a:xfrm>
          <a:custGeom>
            <a:avLst/>
            <a:gdLst/>
            <a:ahLst/>
            <a:cxnLst/>
            <a:rect l="l" t="t" r="r" b="b"/>
            <a:pathLst>
              <a:path w="473075">
                <a:moveTo>
                  <a:pt x="0" y="0"/>
                </a:moveTo>
                <a:lnTo>
                  <a:pt x="472884" y="0"/>
                </a:lnTo>
              </a:path>
            </a:pathLst>
          </a:custGeom>
          <a:ln w="33566">
            <a:solidFill>
              <a:srgbClr val="CDCDCC"/>
            </a:solidFill>
          </a:ln>
        </p:spPr>
        <p:txBody>
          <a:bodyPr wrap="square" lIns="0" tIns="0" rIns="0" bIns="0" rtlCol="0"/>
          <a:lstStyle/>
          <a:p>
            <a:endParaRPr dirty="0"/>
          </a:p>
        </p:txBody>
      </p:sp>
      <p:sp>
        <p:nvSpPr>
          <p:cNvPr id="28" name="object 28"/>
          <p:cNvSpPr/>
          <p:nvPr/>
        </p:nvSpPr>
        <p:spPr>
          <a:xfrm>
            <a:off x="2246065" y="2017375"/>
            <a:ext cx="473075" cy="0"/>
          </a:xfrm>
          <a:custGeom>
            <a:avLst/>
            <a:gdLst/>
            <a:ahLst/>
            <a:cxnLst/>
            <a:rect l="l" t="t" r="r" b="b"/>
            <a:pathLst>
              <a:path w="473075">
                <a:moveTo>
                  <a:pt x="0" y="0"/>
                </a:moveTo>
                <a:lnTo>
                  <a:pt x="472884" y="0"/>
                </a:lnTo>
              </a:path>
            </a:pathLst>
          </a:custGeom>
          <a:ln w="33527">
            <a:solidFill>
              <a:srgbClr val="CDCDCC"/>
            </a:solidFill>
          </a:ln>
        </p:spPr>
        <p:txBody>
          <a:bodyPr wrap="square" lIns="0" tIns="0" rIns="0" bIns="0" rtlCol="0"/>
          <a:lstStyle/>
          <a:p>
            <a:endParaRPr dirty="0"/>
          </a:p>
        </p:txBody>
      </p:sp>
      <p:sp>
        <p:nvSpPr>
          <p:cNvPr id="29" name="object 29"/>
          <p:cNvSpPr/>
          <p:nvPr/>
        </p:nvSpPr>
        <p:spPr>
          <a:xfrm>
            <a:off x="2246125" y="2116747"/>
            <a:ext cx="473075" cy="0"/>
          </a:xfrm>
          <a:custGeom>
            <a:avLst/>
            <a:gdLst/>
            <a:ahLst/>
            <a:cxnLst/>
            <a:rect l="l" t="t" r="r" b="b"/>
            <a:pathLst>
              <a:path w="473075">
                <a:moveTo>
                  <a:pt x="0" y="0"/>
                </a:moveTo>
                <a:lnTo>
                  <a:pt x="472871" y="0"/>
                </a:lnTo>
              </a:path>
            </a:pathLst>
          </a:custGeom>
          <a:ln w="33553">
            <a:solidFill>
              <a:srgbClr val="CDCDCC"/>
            </a:solidFill>
          </a:ln>
        </p:spPr>
        <p:txBody>
          <a:bodyPr wrap="square" lIns="0" tIns="0" rIns="0" bIns="0" rtlCol="0"/>
          <a:lstStyle/>
          <a:p>
            <a:endParaRPr dirty="0"/>
          </a:p>
        </p:txBody>
      </p:sp>
      <p:sp>
        <p:nvSpPr>
          <p:cNvPr id="30" name="object 30"/>
          <p:cNvSpPr/>
          <p:nvPr/>
        </p:nvSpPr>
        <p:spPr>
          <a:xfrm>
            <a:off x="2246093" y="2067058"/>
            <a:ext cx="473075" cy="0"/>
          </a:xfrm>
          <a:custGeom>
            <a:avLst/>
            <a:gdLst/>
            <a:ahLst/>
            <a:cxnLst/>
            <a:rect l="l" t="t" r="r" b="b"/>
            <a:pathLst>
              <a:path w="473075">
                <a:moveTo>
                  <a:pt x="0" y="0"/>
                </a:moveTo>
                <a:lnTo>
                  <a:pt x="472871" y="0"/>
                </a:lnTo>
              </a:path>
            </a:pathLst>
          </a:custGeom>
          <a:ln w="33515">
            <a:solidFill>
              <a:srgbClr val="CDCDCC"/>
            </a:solidFill>
          </a:ln>
        </p:spPr>
        <p:txBody>
          <a:bodyPr wrap="square" lIns="0" tIns="0" rIns="0" bIns="0" rtlCol="0"/>
          <a:lstStyle/>
          <a:p>
            <a:endParaRPr dirty="0"/>
          </a:p>
        </p:txBody>
      </p:sp>
      <p:sp>
        <p:nvSpPr>
          <p:cNvPr id="31" name="object 31"/>
          <p:cNvSpPr/>
          <p:nvPr/>
        </p:nvSpPr>
        <p:spPr>
          <a:xfrm>
            <a:off x="2246019" y="1967680"/>
            <a:ext cx="473075" cy="0"/>
          </a:xfrm>
          <a:custGeom>
            <a:avLst/>
            <a:gdLst/>
            <a:ahLst/>
            <a:cxnLst/>
            <a:rect l="l" t="t" r="r" b="b"/>
            <a:pathLst>
              <a:path w="473075">
                <a:moveTo>
                  <a:pt x="0" y="0"/>
                </a:moveTo>
                <a:lnTo>
                  <a:pt x="472884" y="0"/>
                </a:lnTo>
              </a:path>
            </a:pathLst>
          </a:custGeom>
          <a:ln w="33502">
            <a:solidFill>
              <a:srgbClr val="CDCDCC"/>
            </a:solidFill>
          </a:ln>
        </p:spPr>
        <p:txBody>
          <a:bodyPr wrap="square" lIns="0" tIns="0" rIns="0" bIns="0" rtlCol="0"/>
          <a:lstStyle/>
          <a:p>
            <a:endParaRPr dirty="0"/>
          </a:p>
        </p:txBody>
      </p:sp>
      <p:sp>
        <p:nvSpPr>
          <p:cNvPr id="32" name="object 32"/>
          <p:cNvSpPr/>
          <p:nvPr/>
        </p:nvSpPr>
        <p:spPr>
          <a:xfrm>
            <a:off x="2069499" y="2323476"/>
            <a:ext cx="650240" cy="0"/>
          </a:xfrm>
          <a:custGeom>
            <a:avLst/>
            <a:gdLst/>
            <a:ahLst/>
            <a:cxnLst/>
            <a:rect l="l" t="t" r="r" b="b"/>
            <a:pathLst>
              <a:path w="650240">
                <a:moveTo>
                  <a:pt x="0" y="0"/>
                </a:moveTo>
                <a:lnTo>
                  <a:pt x="649858" y="0"/>
                </a:lnTo>
              </a:path>
            </a:pathLst>
          </a:custGeom>
          <a:ln w="33642">
            <a:solidFill>
              <a:srgbClr val="CDCDCC"/>
            </a:solidFill>
          </a:ln>
        </p:spPr>
        <p:txBody>
          <a:bodyPr wrap="square" lIns="0" tIns="0" rIns="0" bIns="0" rtlCol="0"/>
          <a:lstStyle/>
          <a:p>
            <a:endParaRPr dirty="0"/>
          </a:p>
        </p:txBody>
      </p:sp>
      <p:sp>
        <p:nvSpPr>
          <p:cNvPr id="33" name="object 33"/>
          <p:cNvSpPr/>
          <p:nvPr/>
        </p:nvSpPr>
        <p:spPr>
          <a:xfrm>
            <a:off x="2069569" y="2422853"/>
            <a:ext cx="650240" cy="0"/>
          </a:xfrm>
          <a:custGeom>
            <a:avLst/>
            <a:gdLst/>
            <a:ahLst/>
            <a:cxnLst/>
            <a:rect l="l" t="t" r="r" b="b"/>
            <a:pathLst>
              <a:path w="650240">
                <a:moveTo>
                  <a:pt x="0" y="0"/>
                </a:moveTo>
                <a:lnTo>
                  <a:pt x="649846" y="0"/>
                </a:lnTo>
              </a:path>
            </a:pathLst>
          </a:custGeom>
          <a:ln w="33654">
            <a:solidFill>
              <a:srgbClr val="CDCDCC"/>
            </a:solidFill>
          </a:ln>
        </p:spPr>
        <p:txBody>
          <a:bodyPr wrap="square" lIns="0" tIns="0" rIns="0" bIns="0" rtlCol="0"/>
          <a:lstStyle/>
          <a:p>
            <a:endParaRPr dirty="0"/>
          </a:p>
        </p:txBody>
      </p:sp>
      <p:sp>
        <p:nvSpPr>
          <p:cNvPr id="34" name="object 34"/>
          <p:cNvSpPr/>
          <p:nvPr/>
        </p:nvSpPr>
        <p:spPr>
          <a:xfrm>
            <a:off x="2069622" y="2522231"/>
            <a:ext cx="650240" cy="0"/>
          </a:xfrm>
          <a:custGeom>
            <a:avLst/>
            <a:gdLst/>
            <a:ahLst/>
            <a:cxnLst/>
            <a:rect l="l" t="t" r="r" b="b"/>
            <a:pathLst>
              <a:path w="650240">
                <a:moveTo>
                  <a:pt x="0" y="0"/>
                </a:moveTo>
                <a:lnTo>
                  <a:pt x="649859" y="0"/>
                </a:lnTo>
              </a:path>
            </a:pathLst>
          </a:custGeom>
          <a:ln w="33642">
            <a:solidFill>
              <a:srgbClr val="CDCDCC"/>
            </a:solidFill>
          </a:ln>
        </p:spPr>
        <p:txBody>
          <a:bodyPr wrap="square" lIns="0" tIns="0" rIns="0" bIns="0" rtlCol="0"/>
          <a:lstStyle/>
          <a:p>
            <a:endParaRPr dirty="0"/>
          </a:p>
        </p:txBody>
      </p:sp>
      <p:sp>
        <p:nvSpPr>
          <p:cNvPr id="35" name="object 35"/>
          <p:cNvSpPr/>
          <p:nvPr/>
        </p:nvSpPr>
        <p:spPr>
          <a:xfrm>
            <a:off x="2069588" y="2472529"/>
            <a:ext cx="650240" cy="0"/>
          </a:xfrm>
          <a:custGeom>
            <a:avLst/>
            <a:gdLst/>
            <a:ahLst/>
            <a:cxnLst/>
            <a:rect l="l" t="t" r="r" b="b"/>
            <a:pathLst>
              <a:path w="650240">
                <a:moveTo>
                  <a:pt x="0" y="0"/>
                </a:moveTo>
                <a:lnTo>
                  <a:pt x="649858" y="0"/>
                </a:lnTo>
              </a:path>
            </a:pathLst>
          </a:custGeom>
          <a:ln w="33629">
            <a:solidFill>
              <a:srgbClr val="CDCDCC"/>
            </a:solidFill>
          </a:ln>
        </p:spPr>
        <p:txBody>
          <a:bodyPr wrap="square" lIns="0" tIns="0" rIns="0" bIns="0" rtlCol="0"/>
          <a:lstStyle/>
          <a:p>
            <a:endParaRPr dirty="0"/>
          </a:p>
        </p:txBody>
      </p:sp>
      <p:sp>
        <p:nvSpPr>
          <p:cNvPr id="36" name="object 36"/>
          <p:cNvSpPr/>
          <p:nvPr/>
        </p:nvSpPr>
        <p:spPr>
          <a:xfrm>
            <a:off x="2069528" y="2373156"/>
            <a:ext cx="650240" cy="0"/>
          </a:xfrm>
          <a:custGeom>
            <a:avLst/>
            <a:gdLst/>
            <a:ahLst/>
            <a:cxnLst/>
            <a:rect l="l" t="t" r="r" b="b"/>
            <a:pathLst>
              <a:path w="650240">
                <a:moveTo>
                  <a:pt x="0" y="0"/>
                </a:moveTo>
                <a:lnTo>
                  <a:pt x="649859" y="0"/>
                </a:lnTo>
              </a:path>
            </a:pathLst>
          </a:custGeom>
          <a:ln w="33604">
            <a:solidFill>
              <a:srgbClr val="CDCDCC"/>
            </a:solidFill>
          </a:ln>
        </p:spPr>
        <p:txBody>
          <a:bodyPr wrap="square" lIns="0" tIns="0" rIns="0" bIns="0" rtlCol="0"/>
          <a:lstStyle/>
          <a:p>
            <a:endParaRPr dirty="0"/>
          </a:p>
        </p:txBody>
      </p:sp>
      <p:sp>
        <p:nvSpPr>
          <p:cNvPr id="37" name="object 37"/>
          <p:cNvSpPr/>
          <p:nvPr/>
        </p:nvSpPr>
        <p:spPr>
          <a:xfrm>
            <a:off x="2107741" y="2650816"/>
            <a:ext cx="116205" cy="231140"/>
          </a:xfrm>
          <a:custGeom>
            <a:avLst/>
            <a:gdLst/>
            <a:ahLst/>
            <a:cxnLst/>
            <a:rect l="l" t="t" r="r" b="b"/>
            <a:pathLst>
              <a:path w="116204" h="231139">
                <a:moveTo>
                  <a:pt x="9575" y="153720"/>
                </a:moveTo>
                <a:lnTo>
                  <a:pt x="0" y="189674"/>
                </a:lnTo>
                <a:lnTo>
                  <a:pt x="7115" y="193038"/>
                </a:lnTo>
                <a:lnTo>
                  <a:pt x="15871" y="196030"/>
                </a:lnTo>
                <a:lnTo>
                  <a:pt x="25928" y="198404"/>
                </a:lnTo>
                <a:lnTo>
                  <a:pt x="36944" y="199910"/>
                </a:lnTo>
                <a:lnTo>
                  <a:pt x="35953" y="230911"/>
                </a:lnTo>
                <a:lnTo>
                  <a:pt x="84112" y="230911"/>
                </a:lnTo>
                <a:lnTo>
                  <a:pt x="82804" y="194957"/>
                </a:lnTo>
                <a:lnTo>
                  <a:pt x="97140" y="186681"/>
                </a:lnTo>
                <a:lnTo>
                  <a:pt x="107457" y="175496"/>
                </a:lnTo>
                <a:lnTo>
                  <a:pt x="112725" y="163957"/>
                </a:lnTo>
                <a:lnTo>
                  <a:pt x="46507" y="163957"/>
                </a:lnTo>
                <a:lnTo>
                  <a:pt x="35818" y="163007"/>
                </a:lnTo>
                <a:lnTo>
                  <a:pt x="25565" y="160572"/>
                </a:lnTo>
                <a:lnTo>
                  <a:pt x="16550" y="157270"/>
                </a:lnTo>
                <a:lnTo>
                  <a:pt x="9575" y="153720"/>
                </a:lnTo>
                <a:close/>
              </a:path>
              <a:path w="116204" h="231139">
                <a:moveTo>
                  <a:pt x="83464" y="0"/>
                </a:moveTo>
                <a:lnTo>
                  <a:pt x="35306" y="0"/>
                </a:lnTo>
                <a:lnTo>
                  <a:pt x="36614" y="36296"/>
                </a:lnTo>
                <a:lnTo>
                  <a:pt x="20904" y="43358"/>
                </a:lnTo>
                <a:lnTo>
                  <a:pt x="10144" y="53235"/>
                </a:lnTo>
                <a:lnTo>
                  <a:pt x="3960" y="65278"/>
                </a:lnTo>
                <a:lnTo>
                  <a:pt x="1981" y="78841"/>
                </a:lnTo>
                <a:lnTo>
                  <a:pt x="11980" y="109979"/>
                </a:lnTo>
                <a:lnTo>
                  <a:pt x="33978" y="126550"/>
                </a:lnTo>
                <a:lnTo>
                  <a:pt x="55977" y="137247"/>
                </a:lnTo>
                <a:lnTo>
                  <a:pt x="65976" y="150761"/>
                </a:lnTo>
                <a:lnTo>
                  <a:pt x="65976" y="158991"/>
                </a:lnTo>
                <a:lnTo>
                  <a:pt x="58394" y="163957"/>
                </a:lnTo>
                <a:lnTo>
                  <a:pt x="112725" y="163957"/>
                </a:lnTo>
                <a:lnTo>
                  <a:pt x="113693" y="161837"/>
                </a:lnTo>
                <a:lnTo>
                  <a:pt x="115785" y="146138"/>
                </a:lnTo>
                <a:lnTo>
                  <a:pt x="105631" y="116888"/>
                </a:lnTo>
                <a:lnTo>
                  <a:pt x="83292" y="101190"/>
                </a:lnTo>
                <a:lnTo>
                  <a:pt x="60954" y="91307"/>
                </a:lnTo>
                <a:lnTo>
                  <a:pt x="50800" y="79502"/>
                </a:lnTo>
                <a:lnTo>
                  <a:pt x="50800" y="72910"/>
                </a:lnTo>
                <a:lnTo>
                  <a:pt x="56743" y="69278"/>
                </a:lnTo>
                <a:lnTo>
                  <a:pt x="107350" y="69278"/>
                </a:lnTo>
                <a:lnTo>
                  <a:pt x="112166" y="38595"/>
                </a:lnTo>
                <a:lnTo>
                  <a:pt x="106032" y="36887"/>
                </a:lnTo>
                <a:lnTo>
                  <a:pt x="98753" y="35298"/>
                </a:lnTo>
                <a:lnTo>
                  <a:pt x="90672" y="33953"/>
                </a:lnTo>
                <a:lnTo>
                  <a:pt x="82130" y="32981"/>
                </a:lnTo>
                <a:lnTo>
                  <a:pt x="83464" y="0"/>
                </a:lnTo>
                <a:close/>
              </a:path>
              <a:path w="116204" h="231139">
                <a:moveTo>
                  <a:pt x="107350" y="69278"/>
                </a:moveTo>
                <a:lnTo>
                  <a:pt x="68605" y="69278"/>
                </a:lnTo>
                <a:lnTo>
                  <a:pt x="78617" y="69809"/>
                </a:lnTo>
                <a:lnTo>
                  <a:pt x="88531" y="71300"/>
                </a:lnTo>
                <a:lnTo>
                  <a:pt x="97884" y="73596"/>
                </a:lnTo>
                <a:lnTo>
                  <a:pt x="106210" y="76542"/>
                </a:lnTo>
                <a:lnTo>
                  <a:pt x="107350" y="69278"/>
                </a:lnTo>
                <a:close/>
              </a:path>
            </a:pathLst>
          </a:custGeom>
          <a:solidFill>
            <a:srgbClr val="BCBCBC"/>
          </a:solidFill>
        </p:spPr>
        <p:txBody>
          <a:bodyPr wrap="square" lIns="0" tIns="0" rIns="0" bIns="0" rtlCol="0"/>
          <a:lstStyle/>
          <a:p>
            <a:endParaRPr dirty="0"/>
          </a:p>
        </p:txBody>
      </p:sp>
      <p:sp>
        <p:nvSpPr>
          <p:cNvPr id="38" name="object 38"/>
          <p:cNvSpPr/>
          <p:nvPr/>
        </p:nvSpPr>
        <p:spPr>
          <a:xfrm>
            <a:off x="2261423" y="2852699"/>
            <a:ext cx="53340" cy="0"/>
          </a:xfrm>
          <a:custGeom>
            <a:avLst/>
            <a:gdLst/>
            <a:ahLst/>
            <a:cxnLst/>
            <a:rect l="l" t="t" r="r" b="b"/>
            <a:pathLst>
              <a:path w="53340">
                <a:moveTo>
                  <a:pt x="0" y="0"/>
                </a:moveTo>
                <a:lnTo>
                  <a:pt x="52781" y="0"/>
                </a:lnTo>
              </a:path>
            </a:pathLst>
          </a:custGeom>
          <a:ln w="51460">
            <a:solidFill>
              <a:srgbClr val="BCBCBC"/>
            </a:solidFill>
          </a:ln>
        </p:spPr>
        <p:txBody>
          <a:bodyPr wrap="square" lIns="0" tIns="0" rIns="0" bIns="0" rtlCol="0"/>
          <a:lstStyle/>
          <a:p>
            <a:endParaRPr dirty="0"/>
          </a:p>
        </p:txBody>
      </p:sp>
      <p:sp>
        <p:nvSpPr>
          <p:cNvPr id="39" name="object 39"/>
          <p:cNvSpPr/>
          <p:nvPr/>
        </p:nvSpPr>
        <p:spPr>
          <a:xfrm>
            <a:off x="2340582" y="2852699"/>
            <a:ext cx="53340" cy="0"/>
          </a:xfrm>
          <a:custGeom>
            <a:avLst/>
            <a:gdLst/>
            <a:ahLst/>
            <a:cxnLst/>
            <a:rect l="l" t="t" r="r" b="b"/>
            <a:pathLst>
              <a:path w="53340">
                <a:moveTo>
                  <a:pt x="0" y="0"/>
                </a:moveTo>
                <a:lnTo>
                  <a:pt x="52781" y="0"/>
                </a:lnTo>
              </a:path>
            </a:pathLst>
          </a:custGeom>
          <a:ln w="51460">
            <a:solidFill>
              <a:srgbClr val="BCBCBC"/>
            </a:solidFill>
          </a:ln>
        </p:spPr>
        <p:txBody>
          <a:bodyPr wrap="square" lIns="0" tIns="0" rIns="0" bIns="0" rtlCol="0"/>
          <a:lstStyle/>
          <a:p>
            <a:endParaRPr dirty="0"/>
          </a:p>
        </p:txBody>
      </p:sp>
      <p:sp>
        <p:nvSpPr>
          <p:cNvPr id="40" name="object 40"/>
          <p:cNvSpPr/>
          <p:nvPr/>
        </p:nvSpPr>
        <p:spPr>
          <a:xfrm>
            <a:off x="2419728" y="2852699"/>
            <a:ext cx="53340" cy="0"/>
          </a:xfrm>
          <a:custGeom>
            <a:avLst/>
            <a:gdLst/>
            <a:ahLst/>
            <a:cxnLst/>
            <a:rect l="l" t="t" r="r" b="b"/>
            <a:pathLst>
              <a:path w="53340">
                <a:moveTo>
                  <a:pt x="0" y="0"/>
                </a:moveTo>
                <a:lnTo>
                  <a:pt x="52781" y="0"/>
                </a:lnTo>
              </a:path>
            </a:pathLst>
          </a:custGeom>
          <a:ln w="51460">
            <a:solidFill>
              <a:srgbClr val="BCBCBC"/>
            </a:solidFill>
          </a:ln>
        </p:spPr>
        <p:txBody>
          <a:bodyPr wrap="square" lIns="0" tIns="0" rIns="0" bIns="0" rtlCol="0"/>
          <a:lstStyle/>
          <a:p>
            <a:endParaRPr dirty="0"/>
          </a:p>
        </p:txBody>
      </p:sp>
      <p:sp>
        <p:nvSpPr>
          <p:cNvPr id="41" name="object 41"/>
          <p:cNvSpPr/>
          <p:nvPr/>
        </p:nvSpPr>
        <p:spPr>
          <a:xfrm>
            <a:off x="2498887" y="2852699"/>
            <a:ext cx="53340" cy="0"/>
          </a:xfrm>
          <a:custGeom>
            <a:avLst/>
            <a:gdLst/>
            <a:ahLst/>
            <a:cxnLst/>
            <a:rect l="l" t="t" r="r" b="b"/>
            <a:pathLst>
              <a:path w="53340">
                <a:moveTo>
                  <a:pt x="0" y="0"/>
                </a:moveTo>
                <a:lnTo>
                  <a:pt x="52781" y="0"/>
                </a:lnTo>
              </a:path>
            </a:pathLst>
          </a:custGeom>
          <a:ln w="51460">
            <a:solidFill>
              <a:srgbClr val="BCBCBC"/>
            </a:solidFill>
          </a:ln>
        </p:spPr>
        <p:txBody>
          <a:bodyPr wrap="square" lIns="0" tIns="0" rIns="0" bIns="0" rtlCol="0"/>
          <a:lstStyle/>
          <a:p>
            <a:endParaRPr dirty="0"/>
          </a:p>
        </p:txBody>
      </p:sp>
      <p:sp>
        <p:nvSpPr>
          <p:cNvPr id="42" name="object 42"/>
          <p:cNvSpPr/>
          <p:nvPr/>
        </p:nvSpPr>
        <p:spPr>
          <a:xfrm>
            <a:off x="2578034" y="2852699"/>
            <a:ext cx="53340" cy="0"/>
          </a:xfrm>
          <a:custGeom>
            <a:avLst/>
            <a:gdLst/>
            <a:ahLst/>
            <a:cxnLst/>
            <a:rect l="l" t="t" r="r" b="b"/>
            <a:pathLst>
              <a:path w="53340">
                <a:moveTo>
                  <a:pt x="0" y="0"/>
                </a:moveTo>
                <a:lnTo>
                  <a:pt x="52781" y="0"/>
                </a:lnTo>
              </a:path>
            </a:pathLst>
          </a:custGeom>
          <a:ln w="51460">
            <a:solidFill>
              <a:srgbClr val="BCBCBC"/>
            </a:solidFill>
          </a:ln>
        </p:spPr>
        <p:txBody>
          <a:bodyPr wrap="square" lIns="0" tIns="0" rIns="0" bIns="0" rtlCol="0"/>
          <a:lstStyle/>
          <a:p>
            <a:endParaRPr dirty="0"/>
          </a:p>
        </p:txBody>
      </p:sp>
      <p:sp>
        <p:nvSpPr>
          <p:cNvPr id="43" name="object 43"/>
          <p:cNvSpPr/>
          <p:nvPr/>
        </p:nvSpPr>
        <p:spPr>
          <a:xfrm>
            <a:off x="2256857" y="4086343"/>
            <a:ext cx="303530" cy="133350"/>
          </a:xfrm>
          <a:custGeom>
            <a:avLst/>
            <a:gdLst/>
            <a:ahLst/>
            <a:cxnLst/>
            <a:rect l="l" t="t" r="r" b="b"/>
            <a:pathLst>
              <a:path w="303530" h="133350">
                <a:moveTo>
                  <a:pt x="270497" y="0"/>
                </a:moveTo>
                <a:lnTo>
                  <a:pt x="32461" y="0"/>
                </a:lnTo>
                <a:lnTo>
                  <a:pt x="0" y="132727"/>
                </a:lnTo>
                <a:lnTo>
                  <a:pt x="302983" y="132727"/>
                </a:lnTo>
                <a:lnTo>
                  <a:pt x="270497" y="0"/>
                </a:lnTo>
                <a:close/>
              </a:path>
            </a:pathLst>
          </a:custGeom>
          <a:solidFill>
            <a:srgbClr val="B1B3B6"/>
          </a:solidFill>
        </p:spPr>
        <p:txBody>
          <a:bodyPr wrap="square" lIns="0" tIns="0" rIns="0" bIns="0" rtlCol="0"/>
          <a:lstStyle/>
          <a:p>
            <a:endParaRPr dirty="0"/>
          </a:p>
        </p:txBody>
      </p:sp>
      <p:sp>
        <p:nvSpPr>
          <p:cNvPr id="44" name="object 44"/>
          <p:cNvSpPr/>
          <p:nvPr/>
        </p:nvSpPr>
        <p:spPr>
          <a:xfrm>
            <a:off x="2222487" y="4229379"/>
            <a:ext cx="372110" cy="0"/>
          </a:xfrm>
          <a:custGeom>
            <a:avLst/>
            <a:gdLst/>
            <a:ahLst/>
            <a:cxnLst/>
            <a:rect l="l" t="t" r="r" b="b"/>
            <a:pathLst>
              <a:path w="372109">
                <a:moveTo>
                  <a:pt x="0" y="0"/>
                </a:moveTo>
                <a:lnTo>
                  <a:pt x="371690" y="0"/>
                </a:lnTo>
              </a:path>
            </a:pathLst>
          </a:custGeom>
          <a:ln w="25273">
            <a:solidFill>
              <a:srgbClr val="CFD1D1"/>
            </a:solidFill>
          </a:ln>
        </p:spPr>
        <p:txBody>
          <a:bodyPr wrap="square" lIns="0" tIns="0" rIns="0" bIns="0" rtlCol="0"/>
          <a:lstStyle/>
          <a:p>
            <a:endParaRPr dirty="0"/>
          </a:p>
        </p:txBody>
      </p:sp>
      <p:sp>
        <p:nvSpPr>
          <p:cNvPr id="45" name="object 45"/>
          <p:cNvSpPr/>
          <p:nvPr/>
        </p:nvSpPr>
        <p:spPr>
          <a:xfrm>
            <a:off x="1896455" y="4034708"/>
            <a:ext cx="1024255" cy="99060"/>
          </a:xfrm>
          <a:custGeom>
            <a:avLst/>
            <a:gdLst/>
            <a:ahLst/>
            <a:cxnLst/>
            <a:rect l="l" t="t" r="r" b="b"/>
            <a:pathLst>
              <a:path w="1024255" h="99060">
                <a:moveTo>
                  <a:pt x="1023785" y="0"/>
                </a:moveTo>
                <a:lnTo>
                  <a:pt x="0" y="0"/>
                </a:lnTo>
                <a:lnTo>
                  <a:pt x="0" y="73152"/>
                </a:lnTo>
                <a:lnTo>
                  <a:pt x="1998" y="83067"/>
                </a:lnTo>
                <a:lnTo>
                  <a:pt x="7453" y="91160"/>
                </a:lnTo>
                <a:lnTo>
                  <a:pt x="15553" y="96615"/>
                </a:lnTo>
                <a:lnTo>
                  <a:pt x="25488" y="98615"/>
                </a:lnTo>
                <a:lnTo>
                  <a:pt x="998283" y="98615"/>
                </a:lnTo>
                <a:lnTo>
                  <a:pt x="1008204" y="96615"/>
                </a:lnTo>
                <a:lnTo>
                  <a:pt x="1016311" y="91160"/>
                </a:lnTo>
                <a:lnTo>
                  <a:pt x="1021779" y="83067"/>
                </a:lnTo>
                <a:lnTo>
                  <a:pt x="1023785" y="73152"/>
                </a:lnTo>
                <a:lnTo>
                  <a:pt x="1023785" y="0"/>
                </a:lnTo>
                <a:close/>
              </a:path>
            </a:pathLst>
          </a:custGeom>
          <a:solidFill>
            <a:srgbClr val="D1D3D3"/>
          </a:solidFill>
        </p:spPr>
        <p:txBody>
          <a:bodyPr wrap="square" lIns="0" tIns="0" rIns="0" bIns="0" rtlCol="0"/>
          <a:lstStyle/>
          <a:p>
            <a:endParaRPr dirty="0"/>
          </a:p>
        </p:txBody>
      </p:sp>
      <p:sp>
        <p:nvSpPr>
          <p:cNvPr id="46" name="object 46"/>
          <p:cNvSpPr/>
          <p:nvPr/>
        </p:nvSpPr>
        <p:spPr>
          <a:xfrm>
            <a:off x="1896455" y="3389904"/>
            <a:ext cx="1024255" cy="645160"/>
          </a:xfrm>
          <a:custGeom>
            <a:avLst/>
            <a:gdLst/>
            <a:ahLst/>
            <a:cxnLst/>
            <a:rect l="l" t="t" r="r" b="b"/>
            <a:pathLst>
              <a:path w="1024255" h="645160">
                <a:moveTo>
                  <a:pt x="998283" y="0"/>
                </a:moveTo>
                <a:lnTo>
                  <a:pt x="25488" y="0"/>
                </a:lnTo>
                <a:lnTo>
                  <a:pt x="15553" y="2004"/>
                </a:lnTo>
                <a:lnTo>
                  <a:pt x="7453" y="7469"/>
                </a:lnTo>
                <a:lnTo>
                  <a:pt x="1998" y="15575"/>
                </a:lnTo>
                <a:lnTo>
                  <a:pt x="0" y="25501"/>
                </a:lnTo>
                <a:lnTo>
                  <a:pt x="0" y="644804"/>
                </a:lnTo>
                <a:lnTo>
                  <a:pt x="1023785" y="644804"/>
                </a:lnTo>
                <a:lnTo>
                  <a:pt x="1023785" y="25501"/>
                </a:lnTo>
                <a:lnTo>
                  <a:pt x="1021779" y="15575"/>
                </a:lnTo>
                <a:lnTo>
                  <a:pt x="1016311" y="7469"/>
                </a:lnTo>
                <a:lnTo>
                  <a:pt x="1008204" y="2004"/>
                </a:lnTo>
                <a:lnTo>
                  <a:pt x="998283" y="0"/>
                </a:lnTo>
                <a:close/>
              </a:path>
            </a:pathLst>
          </a:custGeom>
          <a:solidFill>
            <a:srgbClr val="002E3E"/>
          </a:solidFill>
        </p:spPr>
        <p:txBody>
          <a:bodyPr wrap="square" lIns="0" tIns="0" rIns="0" bIns="0" rtlCol="0"/>
          <a:lstStyle/>
          <a:p>
            <a:endParaRPr dirty="0"/>
          </a:p>
        </p:txBody>
      </p:sp>
      <p:sp>
        <p:nvSpPr>
          <p:cNvPr id="47" name="object 47"/>
          <p:cNvSpPr/>
          <p:nvPr/>
        </p:nvSpPr>
        <p:spPr>
          <a:xfrm>
            <a:off x="1938361" y="3429737"/>
            <a:ext cx="940435" cy="563245"/>
          </a:xfrm>
          <a:custGeom>
            <a:avLst/>
            <a:gdLst/>
            <a:ahLst/>
            <a:cxnLst/>
            <a:rect l="l" t="t" r="r" b="b"/>
            <a:pathLst>
              <a:path w="940435" h="563245">
                <a:moveTo>
                  <a:pt x="0" y="0"/>
                </a:moveTo>
                <a:lnTo>
                  <a:pt x="939952" y="0"/>
                </a:lnTo>
                <a:lnTo>
                  <a:pt x="939952" y="562711"/>
                </a:lnTo>
                <a:lnTo>
                  <a:pt x="0" y="562711"/>
                </a:lnTo>
                <a:lnTo>
                  <a:pt x="0" y="0"/>
                </a:lnTo>
                <a:close/>
              </a:path>
            </a:pathLst>
          </a:custGeom>
          <a:solidFill>
            <a:srgbClr val="96D8E4"/>
          </a:solidFill>
        </p:spPr>
        <p:txBody>
          <a:bodyPr wrap="square" lIns="0" tIns="0" rIns="0" bIns="0" rtlCol="0"/>
          <a:lstStyle/>
          <a:p>
            <a:endParaRPr dirty="0"/>
          </a:p>
        </p:txBody>
      </p:sp>
      <p:sp>
        <p:nvSpPr>
          <p:cNvPr id="48" name="object 48"/>
          <p:cNvSpPr/>
          <p:nvPr/>
        </p:nvSpPr>
        <p:spPr>
          <a:xfrm>
            <a:off x="1967330" y="3459239"/>
            <a:ext cx="882015" cy="497205"/>
          </a:xfrm>
          <a:custGeom>
            <a:avLst/>
            <a:gdLst/>
            <a:ahLst/>
            <a:cxnLst/>
            <a:rect l="l" t="t" r="r" b="b"/>
            <a:pathLst>
              <a:path w="882015" h="497204">
                <a:moveTo>
                  <a:pt x="881710" y="497103"/>
                </a:moveTo>
                <a:lnTo>
                  <a:pt x="0" y="497103"/>
                </a:lnTo>
                <a:lnTo>
                  <a:pt x="0" y="0"/>
                </a:lnTo>
                <a:lnTo>
                  <a:pt x="881710" y="0"/>
                </a:lnTo>
                <a:lnTo>
                  <a:pt x="881710" y="497103"/>
                </a:lnTo>
                <a:close/>
              </a:path>
            </a:pathLst>
          </a:custGeom>
          <a:solidFill>
            <a:srgbClr val="E9E9EA"/>
          </a:solidFill>
        </p:spPr>
        <p:txBody>
          <a:bodyPr wrap="square" lIns="0" tIns="0" rIns="0" bIns="0" rtlCol="0"/>
          <a:lstStyle/>
          <a:p>
            <a:endParaRPr dirty="0"/>
          </a:p>
        </p:txBody>
      </p:sp>
      <p:sp>
        <p:nvSpPr>
          <p:cNvPr id="49" name="object 49"/>
          <p:cNvSpPr/>
          <p:nvPr/>
        </p:nvSpPr>
        <p:spPr>
          <a:xfrm>
            <a:off x="2522674" y="3582063"/>
            <a:ext cx="274955" cy="274955"/>
          </a:xfrm>
          <a:custGeom>
            <a:avLst/>
            <a:gdLst/>
            <a:ahLst/>
            <a:cxnLst/>
            <a:rect l="l" t="t" r="r" b="b"/>
            <a:pathLst>
              <a:path w="274955" h="274954">
                <a:moveTo>
                  <a:pt x="139623" y="0"/>
                </a:moveTo>
                <a:lnTo>
                  <a:pt x="96107" y="6266"/>
                </a:lnTo>
                <a:lnTo>
                  <a:pt x="58080" y="25110"/>
                </a:lnTo>
                <a:lnTo>
                  <a:pt x="27849" y="54317"/>
                </a:lnTo>
                <a:lnTo>
                  <a:pt x="7720" y="91669"/>
                </a:lnTo>
                <a:lnTo>
                  <a:pt x="0" y="134950"/>
                </a:lnTo>
                <a:lnTo>
                  <a:pt x="6215" y="178461"/>
                </a:lnTo>
                <a:lnTo>
                  <a:pt x="25037" y="216481"/>
                </a:lnTo>
                <a:lnTo>
                  <a:pt x="54237" y="246713"/>
                </a:lnTo>
                <a:lnTo>
                  <a:pt x="91588" y="266860"/>
                </a:lnTo>
                <a:lnTo>
                  <a:pt x="134861" y="274624"/>
                </a:lnTo>
                <a:lnTo>
                  <a:pt x="178362" y="268371"/>
                </a:lnTo>
                <a:lnTo>
                  <a:pt x="216391" y="249524"/>
                </a:lnTo>
                <a:lnTo>
                  <a:pt x="246635" y="220310"/>
                </a:lnTo>
                <a:lnTo>
                  <a:pt x="266787" y="182955"/>
                </a:lnTo>
                <a:lnTo>
                  <a:pt x="274535" y="139687"/>
                </a:lnTo>
                <a:lnTo>
                  <a:pt x="268281" y="96175"/>
                </a:lnTo>
                <a:lnTo>
                  <a:pt x="249442" y="58154"/>
                </a:lnTo>
                <a:lnTo>
                  <a:pt x="220239" y="27921"/>
                </a:lnTo>
                <a:lnTo>
                  <a:pt x="182893" y="7770"/>
                </a:lnTo>
                <a:lnTo>
                  <a:pt x="139623" y="0"/>
                </a:lnTo>
                <a:close/>
              </a:path>
            </a:pathLst>
          </a:custGeom>
          <a:solidFill>
            <a:srgbClr val="BAD871"/>
          </a:solidFill>
        </p:spPr>
        <p:txBody>
          <a:bodyPr wrap="square" lIns="0" tIns="0" rIns="0" bIns="0" rtlCol="0"/>
          <a:lstStyle/>
          <a:p>
            <a:endParaRPr dirty="0"/>
          </a:p>
        </p:txBody>
      </p:sp>
      <p:sp>
        <p:nvSpPr>
          <p:cNvPr id="50" name="object 50"/>
          <p:cNvSpPr/>
          <p:nvPr/>
        </p:nvSpPr>
        <p:spPr>
          <a:xfrm>
            <a:off x="2536539" y="3719370"/>
            <a:ext cx="123825" cy="113664"/>
          </a:xfrm>
          <a:custGeom>
            <a:avLst/>
            <a:gdLst/>
            <a:ahLst/>
            <a:cxnLst/>
            <a:rect l="l" t="t" r="r" b="b"/>
            <a:pathLst>
              <a:path w="123825" h="113664">
                <a:moveTo>
                  <a:pt x="123367" y="0"/>
                </a:moveTo>
                <a:lnTo>
                  <a:pt x="0" y="60426"/>
                </a:lnTo>
                <a:lnTo>
                  <a:pt x="8839" y="75797"/>
                </a:lnTo>
                <a:lnTo>
                  <a:pt x="19537" y="89850"/>
                </a:lnTo>
                <a:lnTo>
                  <a:pt x="31937" y="102415"/>
                </a:lnTo>
                <a:lnTo>
                  <a:pt x="45885" y="113322"/>
                </a:lnTo>
                <a:lnTo>
                  <a:pt x="123367" y="0"/>
                </a:lnTo>
                <a:close/>
              </a:path>
            </a:pathLst>
          </a:custGeom>
          <a:solidFill>
            <a:srgbClr val="68BD45"/>
          </a:solidFill>
        </p:spPr>
        <p:txBody>
          <a:bodyPr wrap="square" lIns="0" tIns="0" rIns="0" bIns="0" rtlCol="0"/>
          <a:lstStyle/>
          <a:p>
            <a:endParaRPr dirty="0"/>
          </a:p>
        </p:txBody>
      </p:sp>
      <p:sp>
        <p:nvSpPr>
          <p:cNvPr id="51" name="object 51"/>
          <p:cNvSpPr/>
          <p:nvPr/>
        </p:nvSpPr>
        <p:spPr>
          <a:xfrm>
            <a:off x="2522674" y="3609798"/>
            <a:ext cx="137795" cy="170180"/>
          </a:xfrm>
          <a:custGeom>
            <a:avLst/>
            <a:gdLst/>
            <a:ahLst/>
            <a:cxnLst/>
            <a:rect l="l" t="t" r="r" b="b"/>
            <a:pathLst>
              <a:path w="137794" h="170179">
                <a:moveTo>
                  <a:pt x="54508" y="0"/>
                </a:moveTo>
                <a:lnTo>
                  <a:pt x="32387" y="20945"/>
                </a:lnTo>
                <a:lnTo>
                  <a:pt x="15343" y="46358"/>
                </a:lnTo>
                <a:lnTo>
                  <a:pt x="4253" y="75395"/>
                </a:lnTo>
                <a:lnTo>
                  <a:pt x="0" y="107213"/>
                </a:lnTo>
                <a:lnTo>
                  <a:pt x="675" y="123857"/>
                </a:lnTo>
                <a:lnTo>
                  <a:pt x="3300" y="139950"/>
                </a:lnTo>
                <a:lnTo>
                  <a:pt x="7742" y="155372"/>
                </a:lnTo>
                <a:lnTo>
                  <a:pt x="13868" y="170002"/>
                </a:lnTo>
                <a:lnTo>
                  <a:pt x="137223" y="109575"/>
                </a:lnTo>
                <a:lnTo>
                  <a:pt x="54508" y="0"/>
                </a:lnTo>
                <a:close/>
              </a:path>
            </a:pathLst>
          </a:custGeom>
          <a:solidFill>
            <a:srgbClr val="7CC686"/>
          </a:solidFill>
        </p:spPr>
        <p:txBody>
          <a:bodyPr wrap="square" lIns="0" tIns="0" rIns="0" bIns="0" rtlCol="0"/>
          <a:lstStyle/>
          <a:p>
            <a:endParaRPr dirty="0"/>
          </a:p>
        </p:txBody>
      </p:sp>
      <p:sp>
        <p:nvSpPr>
          <p:cNvPr id="52" name="object 52"/>
          <p:cNvSpPr/>
          <p:nvPr/>
        </p:nvSpPr>
        <p:spPr>
          <a:xfrm>
            <a:off x="2577182" y="3582060"/>
            <a:ext cx="85725" cy="137795"/>
          </a:xfrm>
          <a:custGeom>
            <a:avLst/>
            <a:gdLst/>
            <a:ahLst/>
            <a:cxnLst/>
            <a:rect l="l" t="t" r="r" b="b"/>
            <a:pathLst>
              <a:path w="85725" h="137795">
                <a:moveTo>
                  <a:pt x="85115" y="0"/>
                </a:moveTo>
                <a:lnTo>
                  <a:pt x="61682" y="1599"/>
                </a:lnTo>
                <a:lnTo>
                  <a:pt x="39452" y="6967"/>
                </a:lnTo>
                <a:lnTo>
                  <a:pt x="18774" y="15785"/>
                </a:lnTo>
                <a:lnTo>
                  <a:pt x="0" y="27736"/>
                </a:lnTo>
                <a:lnTo>
                  <a:pt x="82715" y="137312"/>
                </a:lnTo>
                <a:lnTo>
                  <a:pt x="85115" y="0"/>
                </a:lnTo>
                <a:close/>
              </a:path>
            </a:pathLst>
          </a:custGeom>
          <a:solidFill>
            <a:srgbClr val="9BCF87"/>
          </a:solidFill>
        </p:spPr>
        <p:txBody>
          <a:bodyPr wrap="square" lIns="0" tIns="0" rIns="0" bIns="0" rtlCol="0"/>
          <a:lstStyle/>
          <a:p>
            <a:endParaRPr dirty="0"/>
          </a:p>
        </p:txBody>
      </p:sp>
      <p:sp>
        <p:nvSpPr>
          <p:cNvPr id="53" name="object 53"/>
          <p:cNvSpPr/>
          <p:nvPr/>
        </p:nvSpPr>
        <p:spPr>
          <a:xfrm>
            <a:off x="2659898" y="3582063"/>
            <a:ext cx="99695" cy="137795"/>
          </a:xfrm>
          <a:custGeom>
            <a:avLst/>
            <a:gdLst/>
            <a:ahLst/>
            <a:cxnLst/>
            <a:rect l="l" t="t" r="r" b="b"/>
            <a:pathLst>
              <a:path w="99694" h="137795">
                <a:moveTo>
                  <a:pt x="2400" y="0"/>
                </a:moveTo>
                <a:lnTo>
                  <a:pt x="0" y="137312"/>
                </a:lnTo>
                <a:lnTo>
                  <a:pt x="99517" y="42697"/>
                </a:lnTo>
                <a:lnTo>
                  <a:pt x="79408" y="25272"/>
                </a:lnTo>
                <a:lnTo>
                  <a:pt x="56145" y="11961"/>
                </a:lnTo>
                <a:lnTo>
                  <a:pt x="30288" y="3344"/>
                </a:lnTo>
                <a:lnTo>
                  <a:pt x="2400" y="0"/>
                </a:lnTo>
                <a:close/>
              </a:path>
            </a:pathLst>
          </a:custGeom>
          <a:solidFill>
            <a:srgbClr val="8BC975"/>
          </a:solidFill>
        </p:spPr>
        <p:txBody>
          <a:bodyPr wrap="square" lIns="0" tIns="0" rIns="0" bIns="0" rtlCol="0"/>
          <a:lstStyle/>
          <a:p>
            <a:endParaRPr dirty="0"/>
          </a:p>
        </p:txBody>
      </p:sp>
      <p:sp>
        <p:nvSpPr>
          <p:cNvPr id="54" name="object 54"/>
          <p:cNvSpPr/>
          <p:nvPr/>
        </p:nvSpPr>
        <p:spPr>
          <a:xfrm>
            <a:off x="2020243" y="3828295"/>
            <a:ext cx="360045" cy="0"/>
          </a:xfrm>
          <a:custGeom>
            <a:avLst/>
            <a:gdLst/>
            <a:ahLst/>
            <a:cxnLst/>
            <a:rect l="l" t="t" r="r" b="b"/>
            <a:pathLst>
              <a:path w="360045">
                <a:moveTo>
                  <a:pt x="0" y="0"/>
                </a:moveTo>
                <a:lnTo>
                  <a:pt x="359867" y="0"/>
                </a:lnTo>
              </a:path>
            </a:pathLst>
          </a:custGeom>
          <a:ln w="12242">
            <a:solidFill>
              <a:srgbClr val="C2C3C3"/>
            </a:solidFill>
          </a:ln>
        </p:spPr>
        <p:txBody>
          <a:bodyPr wrap="square" lIns="0" tIns="0" rIns="0" bIns="0" rtlCol="0"/>
          <a:lstStyle/>
          <a:p>
            <a:endParaRPr dirty="0"/>
          </a:p>
        </p:txBody>
      </p:sp>
      <p:sp>
        <p:nvSpPr>
          <p:cNvPr id="55" name="object 55"/>
          <p:cNvSpPr/>
          <p:nvPr/>
        </p:nvSpPr>
        <p:spPr>
          <a:xfrm>
            <a:off x="2020317" y="3629479"/>
            <a:ext cx="66040" cy="193675"/>
          </a:xfrm>
          <a:custGeom>
            <a:avLst/>
            <a:gdLst/>
            <a:ahLst/>
            <a:cxnLst/>
            <a:rect l="l" t="t" r="r" b="b"/>
            <a:pathLst>
              <a:path w="66040" h="193675">
                <a:moveTo>
                  <a:pt x="1587" y="0"/>
                </a:moveTo>
                <a:lnTo>
                  <a:pt x="0" y="192697"/>
                </a:lnTo>
                <a:lnTo>
                  <a:pt x="63957" y="193217"/>
                </a:lnTo>
                <a:lnTo>
                  <a:pt x="65557" y="533"/>
                </a:lnTo>
                <a:lnTo>
                  <a:pt x="1587" y="0"/>
                </a:lnTo>
                <a:close/>
              </a:path>
            </a:pathLst>
          </a:custGeom>
          <a:solidFill>
            <a:srgbClr val="F07F61"/>
          </a:solidFill>
        </p:spPr>
        <p:txBody>
          <a:bodyPr wrap="square" lIns="0" tIns="0" rIns="0" bIns="0" rtlCol="0"/>
          <a:lstStyle/>
          <a:p>
            <a:endParaRPr dirty="0"/>
          </a:p>
        </p:txBody>
      </p:sp>
      <p:sp>
        <p:nvSpPr>
          <p:cNvPr id="56" name="object 56"/>
          <p:cNvSpPr/>
          <p:nvPr/>
        </p:nvSpPr>
        <p:spPr>
          <a:xfrm>
            <a:off x="2094255" y="3702752"/>
            <a:ext cx="65405" cy="120650"/>
          </a:xfrm>
          <a:custGeom>
            <a:avLst/>
            <a:gdLst/>
            <a:ahLst/>
            <a:cxnLst/>
            <a:rect l="l" t="t" r="r" b="b"/>
            <a:pathLst>
              <a:path w="65404" h="120650">
                <a:moveTo>
                  <a:pt x="1015" y="0"/>
                </a:moveTo>
                <a:lnTo>
                  <a:pt x="0" y="120040"/>
                </a:lnTo>
                <a:lnTo>
                  <a:pt x="63969" y="120573"/>
                </a:lnTo>
                <a:lnTo>
                  <a:pt x="65023" y="533"/>
                </a:lnTo>
                <a:lnTo>
                  <a:pt x="1015" y="0"/>
                </a:lnTo>
                <a:close/>
              </a:path>
            </a:pathLst>
          </a:custGeom>
          <a:solidFill>
            <a:srgbClr val="FFD892"/>
          </a:solidFill>
        </p:spPr>
        <p:txBody>
          <a:bodyPr wrap="square" lIns="0" tIns="0" rIns="0" bIns="0" rtlCol="0"/>
          <a:lstStyle/>
          <a:p>
            <a:endParaRPr dirty="0"/>
          </a:p>
        </p:txBody>
      </p:sp>
      <p:sp>
        <p:nvSpPr>
          <p:cNvPr id="57" name="object 57"/>
          <p:cNvSpPr/>
          <p:nvPr/>
        </p:nvSpPr>
        <p:spPr>
          <a:xfrm>
            <a:off x="2168216" y="3744021"/>
            <a:ext cx="64769" cy="80010"/>
          </a:xfrm>
          <a:custGeom>
            <a:avLst/>
            <a:gdLst/>
            <a:ahLst/>
            <a:cxnLst/>
            <a:rect l="l" t="t" r="r" b="b"/>
            <a:pathLst>
              <a:path w="64770" h="80010">
                <a:moveTo>
                  <a:pt x="673" y="0"/>
                </a:moveTo>
                <a:lnTo>
                  <a:pt x="0" y="79387"/>
                </a:lnTo>
                <a:lnTo>
                  <a:pt x="63982" y="79921"/>
                </a:lnTo>
                <a:lnTo>
                  <a:pt x="64642" y="558"/>
                </a:lnTo>
                <a:lnTo>
                  <a:pt x="673" y="0"/>
                </a:lnTo>
                <a:close/>
              </a:path>
            </a:pathLst>
          </a:custGeom>
          <a:solidFill>
            <a:srgbClr val="6CA8C7"/>
          </a:solidFill>
        </p:spPr>
        <p:txBody>
          <a:bodyPr wrap="square" lIns="0" tIns="0" rIns="0" bIns="0" rtlCol="0"/>
          <a:lstStyle/>
          <a:p>
            <a:endParaRPr dirty="0"/>
          </a:p>
        </p:txBody>
      </p:sp>
      <p:sp>
        <p:nvSpPr>
          <p:cNvPr id="58" name="object 58"/>
          <p:cNvSpPr/>
          <p:nvPr/>
        </p:nvSpPr>
        <p:spPr>
          <a:xfrm>
            <a:off x="2242214" y="3707435"/>
            <a:ext cx="65405" cy="117475"/>
          </a:xfrm>
          <a:custGeom>
            <a:avLst/>
            <a:gdLst/>
            <a:ahLst/>
            <a:cxnLst/>
            <a:rect l="l" t="t" r="r" b="b"/>
            <a:pathLst>
              <a:path w="65404" h="117475">
                <a:moveTo>
                  <a:pt x="939" y="0"/>
                </a:moveTo>
                <a:lnTo>
                  <a:pt x="0" y="116598"/>
                </a:lnTo>
                <a:lnTo>
                  <a:pt x="63944" y="117157"/>
                </a:lnTo>
                <a:lnTo>
                  <a:pt x="64909" y="533"/>
                </a:lnTo>
                <a:lnTo>
                  <a:pt x="939" y="0"/>
                </a:lnTo>
                <a:close/>
              </a:path>
            </a:pathLst>
          </a:custGeom>
          <a:solidFill>
            <a:srgbClr val="7BB6D5"/>
          </a:solidFill>
        </p:spPr>
        <p:txBody>
          <a:bodyPr wrap="square" lIns="0" tIns="0" rIns="0" bIns="0" rtlCol="0"/>
          <a:lstStyle/>
          <a:p>
            <a:endParaRPr dirty="0"/>
          </a:p>
        </p:txBody>
      </p:sp>
      <p:sp>
        <p:nvSpPr>
          <p:cNvPr id="59" name="object 59"/>
          <p:cNvSpPr/>
          <p:nvPr/>
        </p:nvSpPr>
        <p:spPr>
          <a:xfrm>
            <a:off x="2316120" y="3741280"/>
            <a:ext cx="64769" cy="84455"/>
          </a:xfrm>
          <a:custGeom>
            <a:avLst/>
            <a:gdLst/>
            <a:ahLst/>
            <a:cxnLst/>
            <a:rect l="l" t="t" r="r" b="b"/>
            <a:pathLst>
              <a:path w="64770" h="84454">
                <a:moveTo>
                  <a:pt x="736" y="0"/>
                </a:moveTo>
                <a:lnTo>
                  <a:pt x="0" y="83362"/>
                </a:lnTo>
                <a:lnTo>
                  <a:pt x="63995" y="83908"/>
                </a:lnTo>
                <a:lnTo>
                  <a:pt x="64693" y="546"/>
                </a:lnTo>
                <a:lnTo>
                  <a:pt x="736" y="0"/>
                </a:lnTo>
                <a:close/>
              </a:path>
            </a:pathLst>
          </a:custGeom>
          <a:solidFill>
            <a:srgbClr val="FBB46B"/>
          </a:solidFill>
        </p:spPr>
        <p:txBody>
          <a:bodyPr wrap="square" lIns="0" tIns="0" rIns="0" bIns="0" rtlCol="0"/>
          <a:lstStyle/>
          <a:p>
            <a:endParaRPr dirty="0"/>
          </a:p>
        </p:txBody>
      </p:sp>
      <p:sp>
        <p:nvSpPr>
          <p:cNvPr id="60" name="object 60"/>
          <p:cNvSpPr/>
          <p:nvPr/>
        </p:nvSpPr>
        <p:spPr>
          <a:xfrm>
            <a:off x="2058094" y="3593196"/>
            <a:ext cx="326390" cy="133350"/>
          </a:xfrm>
          <a:custGeom>
            <a:avLst/>
            <a:gdLst/>
            <a:ahLst/>
            <a:cxnLst/>
            <a:rect l="l" t="t" r="r" b="b"/>
            <a:pathLst>
              <a:path w="326390" h="133350">
                <a:moveTo>
                  <a:pt x="325831" y="132892"/>
                </a:moveTo>
                <a:lnTo>
                  <a:pt x="249567" y="87375"/>
                </a:lnTo>
                <a:lnTo>
                  <a:pt x="159892" y="87375"/>
                </a:lnTo>
                <a:lnTo>
                  <a:pt x="0" y="0"/>
                </a:lnTo>
              </a:path>
            </a:pathLst>
          </a:custGeom>
          <a:ln w="8978">
            <a:solidFill>
              <a:srgbClr val="EC4E56"/>
            </a:solidFill>
          </a:ln>
        </p:spPr>
        <p:txBody>
          <a:bodyPr wrap="square" lIns="0" tIns="0" rIns="0" bIns="0" rtlCol="0"/>
          <a:lstStyle/>
          <a:p>
            <a:endParaRPr dirty="0"/>
          </a:p>
        </p:txBody>
      </p:sp>
      <p:sp>
        <p:nvSpPr>
          <p:cNvPr id="61" name="object 61"/>
          <p:cNvSpPr/>
          <p:nvPr/>
        </p:nvSpPr>
        <p:spPr>
          <a:xfrm>
            <a:off x="2037727" y="3581304"/>
            <a:ext cx="32384" cy="28575"/>
          </a:xfrm>
          <a:custGeom>
            <a:avLst/>
            <a:gdLst/>
            <a:ahLst/>
            <a:cxnLst/>
            <a:rect l="l" t="t" r="r" b="b"/>
            <a:pathLst>
              <a:path w="32384" h="28575">
                <a:moveTo>
                  <a:pt x="32245" y="0"/>
                </a:moveTo>
                <a:lnTo>
                  <a:pt x="0" y="762"/>
                </a:lnTo>
                <a:lnTo>
                  <a:pt x="16776" y="28308"/>
                </a:lnTo>
                <a:lnTo>
                  <a:pt x="32245" y="0"/>
                </a:lnTo>
                <a:close/>
              </a:path>
            </a:pathLst>
          </a:custGeom>
          <a:solidFill>
            <a:srgbClr val="EC4E56"/>
          </a:solidFill>
        </p:spPr>
        <p:txBody>
          <a:bodyPr wrap="square" lIns="0" tIns="0" rIns="0" bIns="0" rtlCol="0"/>
          <a:lstStyle/>
          <a:p>
            <a:endParaRPr dirty="0"/>
          </a:p>
        </p:txBody>
      </p:sp>
      <p:sp>
        <p:nvSpPr>
          <p:cNvPr id="62" name="object 62"/>
          <p:cNvSpPr/>
          <p:nvPr/>
        </p:nvSpPr>
        <p:spPr>
          <a:xfrm>
            <a:off x="1982772" y="3494995"/>
            <a:ext cx="844550" cy="0"/>
          </a:xfrm>
          <a:custGeom>
            <a:avLst/>
            <a:gdLst/>
            <a:ahLst/>
            <a:cxnLst/>
            <a:rect l="l" t="t" r="r" b="b"/>
            <a:pathLst>
              <a:path w="844550">
                <a:moveTo>
                  <a:pt x="0" y="0"/>
                </a:moveTo>
                <a:lnTo>
                  <a:pt x="844550" y="0"/>
                </a:lnTo>
              </a:path>
            </a:pathLst>
          </a:custGeom>
          <a:ln w="41922">
            <a:solidFill>
              <a:srgbClr val="F8BA71"/>
            </a:solidFill>
          </a:ln>
        </p:spPr>
        <p:txBody>
          <a:bodyPr wrap="square" lIns="0" tIns="0" rIns="0" bIns="0" rtlCol="0"/>
          <a:lstStyle/>
          <a:p>
            <a:endParaRPr dirty="0"/>
          </a:p>
        </p:txBody>
      </p:sp>
      <p:sp>
        <p:nvSpPr>
          <p:cNvPr id="63" name="object 63"/>
          <p:cNvSpPr/>
          <p:nvPr/>
        </p:nvSpPr>
        <p:spPr>
          <a:xfrm>
            <a:off x="1968564" y="4633152"/>
            <a:ext cx="692785" cy="979805"/>
          </a:xfrm>
          <a:custGeom>
            <a:avLst/>
            <a:gdLst/>
            <a:ahLst/>
            <a:cxnLst/>
            <a:rect l="l" t="t" r="r" b="b"/>
            <a:pathLst>
              <a:path w="692785" h="979804">
                <a:moveTo>
                  <a:pt x="668756" y="0"/>
                </a:moveTo>
                <a:lnTo>
                  <a:pt x="23634" y="0"/>
                </a:lnTo>
                <a:lnTo>
                  <a:pt x="14466" y="1870"/>
                </a:lnTo>
                <a:lnTo>
                  <a:pt x="6950" y="6961"/>
                </a:lnTo>
                <a:lnTo>
                  <a:pt x="1867" y="14492"/>
                </a:lnTo>
                <a:lnTo>
                  <a:pt x="0" y="23685"/>
                </a:lnTo>
                <a:lnTo>
                  <a:pt x="0" y="955598"/>
                </a:lnTo>
                <a:lnTo>
                  <a:pt x="1867" y="964791"/>
                </a:lnTo>
                <a:lnTo>
                  <a:pt x="6950" y="972323"/>
                </a:lnTo>
                <a:lnTo>
                  <a:pt x="14466" y="977414"/>
                </a:lnTo>
                <a:lnTo>
                  <a:pt x="23634" y="979284"/>
                </a:lnTo>
                <a:lnTo>
                  <a:pt x="668756" y="979284"/>
                </a:lnTo>
                <a:lnTo>
                  <a:pt x="677935" y="977414"/>
                </a:lnTo>
                <a:lnTo>
                  <a:pt x="685450" y="972323"/>
                </a:lnTo>
                <a:lnTo>
                  <a:pt x="690527" y="964791"/>
                </a:lnTo>
                <a:lnTo>
                  <a:pt x="692391" y="955598"/>
                </a:lnTo>
                <a:lnTo>
                  <a:pt x="692391" y="23685"/>
                </a:lnTo>
                <a:lnTo>
                  <a:pt x="690527" y="14492"/>
                </a:lnTo>
                <a:lnTo>
                  <a:pt x="685450" y="6961"/>
                </a:lnTo>
                <a:lnTo>
                  <a:pt x="677935" y="1870"/>
                </a:lnTo>
                <a:lnTo>
                  <a:pt x="668756" y="0"/>
                </a:lnTo>
                <a:close/>
              </a:path>
            </a:pathLst>
          </a:custGeom>
          <a:solidFill>
            <a:srgbClr val="808285"/>
          </a:solidFill>
        </p:spPr>
        <p:txBody>
          <a:bodyPr wrap="square" lIns="0" tIns="0" rIns="0" bIns="0" rtlCol="0"/>
          <a:lstStyle/>
          <a:p>
            <a:endParaRPr dirty="0"/>
          </a:p>
        </p:txBody>
      </p:sp>
      <p:sp>
        <p:nvSpPr>
          <p:cNvPr id="64" name="object 64"/>
          <p:cNvSpPr/>
          <p:nvPr/>
        </p:nvSpPr>
        <p:spPr>
          <a:xfrm>
            <a:off x="2007868" y="4688763"/>
            <a:ext cx="614045" cy="868680"/>
          </a:xfrm>
          <a:custGeom>
            <a:avLst/>
            <a:gdLst/>
            <a:ahLst/>
            <a:cxnLst/>
            <a:rect l="l" t="t" r="r" b="b"/>
            <a:pathLst>
              <a:path w="614044" h="868679">
                <a:moveTo>
                  <a:pt x="0" y="868070"/>
                </a:moveTo>
                <a:lnTo>
                  <a:pt x="613791" y="868070"/>
                </a:lnTo>
                <a:lnTo>
                  <a:pt x="613791" y="0"/>
                </a:lnTo>
                <a:lnTo>
                  <a:pt x="0" y="0"/>
                </a:lnTo>
                <a:lnTo>
                  <a:pt x="0" y="868070"/>
                </a:lnTo>
                <a:close/>
              </a:path>
            </a:pathLst>
          </a:custGeom>
          <a:solidFill>
            <a:srgbClr val="FFFFFF"/>
          </a:solidFill>
        </p:spPr>
        <p:txBody>
          <a:bodyPr wrap="square" lIns="0" tIns="0" rIns="0" bIns="0" rtlCol="0"/>
          <a:lstStyle/>
          <a:p>
            <a:endParaRPr dirty="0"/>
          </a:p>
        </p:txBody>
      </p:sp>
      <p:sp>
        <p:nvSpPr>
          <p:cNvPr id="65" name="object 65"/>
          <p:cNvSpPr/>
          <p:nvPr/>
        </p:nvSpPr>
        <p:spPr>
          <a:xfrm>
            <a:off x="2085947" y="5308511"/>
            <a:ext cx="457834" cy="0"/>
          </a:xfrm>
          <a:custGeom>
            <a:avLst/>
            <a:gdLst/>
            <a:ahLst/>
            <a:cxnLst/>
            <a:rect l="l" t="t" r="r" b="b"/>
            <a:pathLst>
              <a:path w="457834">
                <a:moveTo>
                  <a:pt x="0" y="0"/>
                </a:moveTo>
                <a:lnTo>
                  <a:pt x="457593" y="0"/>
                </a:lnTo>
              </a:path>
            </a:pathLst>
          </a:custGeom>
          <a:ln w="13588">
            <a:solidFill>
              <a:srgbClr val="D4D2CF"/>
            </a:solidFill>
          </a:ln>
        </p:spPr>
        <p:txBody>
          <a:bodyPr wrap="square" lIns="0" tIns="0" rIns="0" bIns="0" rtlCol="0"/>
          <a:lstStyle/>
          <a:p>
            <a:endParaRPr dirty="0"/>
          </a:p>
        </p:txBody>
      </p:sp>
      <p:sp>
        <p:nvSpPr>
          <p:cNvPr id="66" name="object 66"/>
          <p:cNvSpPr/>
          <p:nvPr/>
        </p:nvSpPr>
        <p:spPr>
          <a:xfrm>
            <a:off x="2085947" y="5342509"/>
            <a:ext cx="455930" cy="0"/>
          </a:xfrm>
          <a:custGeom>
            <a:avLst/>
            <a:gdLst/>
            <a:ahLst/>
            <a:cxnLst/>
            <a:rect l="l" t="t" r="r" b="b"/>
            <a:pathLst>
              <a:path w="455930">
                <a:moveTo>
                  <a:pt x="0" y="0"/>
                </a:moveTo>
                <a:lnTo>
                  <a:pt x="455853" y="0"/>
                </a:lnTo>
              </a:path>
            </a:pathLst>
          </a:custGeom>
          <a:ln w="13588">
            <a:solidFill>
              <a:srgbClr val="D4D2CF"/>
            </a:solidFill>
          </a:ln>
        </p:spPr>
        <p:txBody>
          <a:bodyPr wrap="square" lIns="0" tIns="0" rIns="0" bIns="0" rtlCol="0"/>
          <a:lstStyle/>
          <a:p>
            <a:endParaRPr dirty="0"/>
          </a:p>
        </p:txBody>
      </p:sp>
      <p:sp>
        <p:nvSpPr>
          <p:cNvPr id="67" name="object 67"/>
          <p:cNvSpPr/>
          <p:nvPr/>
        </p:nvSpPr>
        <p:spPr>
          <a:xfrm>
            <a:off x="2208197" y="4952911"/>
            <a:ext cx="334010" cy="0"/>
          </a:xfrm>
          <a:custGeom>
            <a:avLst/>
            <a:gdLst/>
            <a:ahLst/>
            <a:cxnLst/>
            <a:rect l="l" t="t" r="r" b="b"/>
            <a:pathLst>
              <a:path w="334009">
                <a:moveTo>
                  <a:pt x="0" y="0"/>
                </a:moveTo>
                <a:lnTo>
                  <a:pt x="333603" y="0"/>
                </a:lnTo>
              </a:path>
            </a:pathLst>
          </a:custGeom>
          <a:ln w="15062">
            <a:solidFill>
              <a:srgbClr val="D4D2CF"/>
            </a:solidFill>
          </a:ln>
        </p:spPr>
        <p:txBody>
          <a:bodyPr wrap="square" lIns="0" tIns="0" rIns="0" bIns="0" rtlCol="0"/>
          <a:lstStyle/>
          <a:p>
            <a:endParaRPr dirty="0"/>
          </a:p>
        </p:txBody>
      </p:sp>
      <p:sp>
        <p:nvSpPr>
          <p:cNvPr id="68" name="object 68"/>
          <p:cNvSpPr/>
          <p:nvPr/>
        </p:nvSpPr>
        <p:spPr>
          <a:xfrm>
            <a:off x="2208197" y="5053444"/>
            <a:ext cx="334010" cy="0"/>
          </a:xfrm>
          <a:custGeom>
            <a:avLst/>
            <a:gdLst/>
            <a:ahLst/>
            <a:cxnLst/>
            <a:rect l="l" t="t" r="r" b="b"/>
            <a:pathLst>
              <a:path w="334009">
                <a:moveTo>
                  <a:pt x="0" y="0"/>
                </a:moveTo>
                <a:lnTo>
                  <a:pt x="333603" y="0"/>
                </a:lnTo>
              </a:path>
            </a:pathLst>
          </a:custGeom>
          <a:ln w="15036">
            <a:solidFill>
              <a:srgbClr val="D4D2CF"/>
            </a:solidFill>
          </a:ln>
        </p:spPr>
        <p:txBody>
          <a:bodyPr wrap="square" lIns="0" tIns="0" rIns="0" bIns="0" rtlCol="0"/>
          <a:lstStyle/>
          <a:p>
            <a:endParaRPr dirty="0"/>
          </a:p>
        </p:txBody>
      </p:sp>
      <p:sp>
        <p:nvSpPr>
          <p:cNvPr id="69" name="object 69"/>
          <p:cNvSpPr/>
          <p:nvPr/>
        </p:nvSpPr>
        <p:spPr>
          <a:xfrm>
            <a:off x="2208197" y="5153952"/>
            <a:ext cx="334010" cy="0"/>
          </a:xfrm>
          <a:custGeom>
            <a:avLst/>
            <a:gdLst/>
            <a:ahLst/>
            <a:cxnLst/>
            <a:rect l="l" t="t" r="r" b="b"/>
            <a:pathLst>
              <a:path w="334009">
                <a:moveTo>
                  <a:pt x="0" y="0"/>
                </a:moveTo>
                <a:lnTo>
                  <a:pt x="333603" y="0"/>
                </a:lnTo>
              </a:path>
            </a:pathLst>
          </a:custGeom>
          <a:ln w="15036">
            <a:solidFill>
              <a:srgbClr val="D4D2CF"/>
            </a:solidFill>
          </a:ln>
        </p:spPr>
        <p:txBody>
          <a:bodyPr wrap="square" lIns="0" tIns="0" rIns="0" bIns="0" rtlCol="0"/>
          <a:lstStyle/>
          <a:p>
            <a:endParaRPr dirty="0"/>
          </a:p>
        </p:txBody>
      </p:sp>
      <p:sp>
        <p:nvSpPr>
          <p:cNvPr id="70" name="object 70"/>
          <p:cNvSpPr/>
          <p:nvPr/>
        </p:nvSpPr>
        <p:spPr>
          <a:xfrm>
            <a:off x="2087706" y="4811865"/>
            <a:ext cx="81280" cy="81280"/>
          </a:xfrm>
          <a:custGeom>
            <a:avLst/>
            <a:gdLst/>
            <a:ahLst/>
            <a:cxnLst/>
            <a:rect l="l" t="t" r="r" b="b"/>
            <a:pathLst>
              <a:path w="81279" h="81279">
                <a:moveTo>
                  <a:pt x="40487" y="0"/>
                </a:moveTo>
                <a:lnTo>
                  <a:pt x="24742" y="3188"/>
                </a:lnTo>
                <a:lnTo>
                  <a:pt x="11871" y="11876"/>
                </a:lnTo>
                <a:lnTo>
                  <a:pt x="3186" y="24747"/>
                </a:lnTo>
                <a:lnTo>
                  <a:pt x="0" y="40487"/>
                </a:lnTo>
                <a:lnTo>
                  <a:pt x="3186" y="56253"/>
                </a:lnTo>
                <a:lnTo>
                  <a:pt x="11871" y="69145"/>
                </a:lnTo>
                <a:lnTo>
                  <a:pt x="24742" y="77845"/>
                </a:lnTo>
                <a:lnTo>
                  <a:pt x="40487" y="81038"/>
                </a:lnTo>
                <a:lnTo>
                  <a:pt x="56251" y="77845"/>
                </a:lnTo>
                <a:lnTo>
                  <a:pt x="63542" y="72923"/>
                </a:lnTo>
                <a:lnTo>
                  <a:pt x="40487" y="72923"/>
                </a:lnTo>
                <a:lnTo>
                  <a:pt x="27895" y="70369"/>
                </a:lnTo>
                <a:lnTo>
                  <a:pt x="17591" y="63411"/>
                </a:lnTo>
                <a:lnTo>
                  <a:pt x="10632" y="53099"/>
                </a:lnTo>
                <a:lnTo>
                  <a:pt x="8077" y="40487"/>
                </a:lnTo>
                <a:lnTo>
                  <a:pt x="10632" y="27892"/>
                </a:lnTo>
                <a:lnTo>
                  <a:pt x="17591" y="17592"/>
                </a:lnTo>
                <a:lnTo>
                  <a:pt x="27895" y="10641"/>
                </a:lnTo>
                <a:lnTo>
                  <a:pt x="40487" y="8089"/>
                </a:lnTo>
                <a:lnTo>
                  <a:pt x="63522" y="8089"/>
                </a:lnTo>
                <a:lnTo>
                  <a:pt x="56251" y="3188"/>
                </a:lnTo>
                <a:lnTo>
                  <a:pt x="40487" y="0"/>
                </a:lnTo>
                <a:close/>
              </a:path>
              <a:path w="81279" h="81279">
                <a:moveTo>
                  <a:pt x="63522" y="8089"/>
                </a:moveTo>
                <a:lnTo>
                  <a:pt x="40487" y="8089"/>
                </a:lnTo>
                <a:lnTo>
                  <a:pt x="53101" y="10641"/>
                </a:lnTo>
                <a:lnTo>
                  <a:pt x="63417" y="17592"/>
                </a:lnTo>
                <a:lnTo>
                  <a:pt x="70380" y="27892"/>
                </a:lnTo>
                <a:lnTo>
                  <a:pt x="72936" y="40487"/>
                </a:lnTo>
                <a:lnTo>
                  <a:pt x="70380" y="53099"/>
                </a:lnTo>
                <a:lnTo>
                  <a:pt x="63417" y="63411"/>
                </a:lnTo>
                <a:lnTo>
                  <a:pt x="53101" y="70369"/>
                </a:lnTo>
                <a:lnTo>
                  <a:pt x="40487" y="72923"/>
                </a:lnTo>
                <a:lnTo>
                  <a:pt x="63542" y="72923"/>
                </a:lnTo>
                <a:lnTo>
                  <a:pt x="69138" y="69145"/>
                </a:lnTo>
                <a:lnTo>
                  <a:pt x="77835" y="56253"/>
                </a:lnTo>
                <a:lnTo>
                  <a:pt x="81026" y="40487"/>
                </a:lnTo>
                <a:lnTo>
                  <a:pt x="77835" y="24747"/>
                </a:lnTo>
                <a:lnTo>
                  <a:pt x="69138" y="11876"/>
                </a:lnTo>
                <a:lnTo>
                  <a:pt x="63522" y="8089"/>
                </a:lnTo>
                <a:close/>
              </a:path>
            </a:pathLst>
          </a:custGeom>
          <a:solidFill>
            <a:srgbClr val="D4D2CF"/>
          </a:solidFill>
        </p:spPr>
        <p:txBody>
          <a:bodyPr wrap="square" lIns="0" tIns="0" rIns="0" bIns="0" rtlCol="0"/>
          <a:lstStyle/>
          <a:p>
            <a:endParaRPr dirty="0"/>
          </a:p>
        </p:txBody>
      </p:sp>
      <p:sp>
        <p:nvSpPr>
          <p:cNvPr id="71" name="object 71"/>
          <p:cNvSpPr/>
          <p:nvPr/>
        </p:nvSpPr>
        <p:spPr>
          <a:xfrm>
            <a:off x="2087706" y="4912396"/>
            <a:ext cx="81280" cy="81280"/>
          </a:xfrm>
          <a:custGeom>
            <a:avLst/>
            <a:gdLst/>
            <a:ahLst/>
            <a:cxnLst/>
            <a:rect l="l" t="t" r="r" b="b"/>
            <a:pathLst>
              <a:path w="81279" h="81279">
                <a:moveTo>
                  <a:pt x="40487" y="0"/>
                </a:moveTo>
                <a:lnTo>
                  <a:pt x="24742" y="3188"/>
                </a:lnTo>
                <a:lnTo>
                  <a:pt x="11871" y="11879"/>
                </a:lnTo>
                <a:lnTo>
                  <a:pt x="3186" y="24758"/>
                </a:lnTo>
                <a:lnTo>
                  <a:pt x="0" y="40512"/>
                </a:lnTo>
                <a:lnTo>
                  <a:pt x="3186" y="56267"/>
                </a:lnTo>
                <a:lnTo>
                  <a:pt x="11871" y="69146"/>
                </a:lnTo>
                <a:lnTo>
                  <a:pt x="24742" y="77837"/>
                </a:lnTo>
                <a:lnTo>
                  <a:pt x="40487" y="81025"/>
                </a:lnTo>
                <a:lnTo>
                  <a:pt x="56251" y="77837"/>
                </a:lnTo>
                <a:lnTo>
                  <a:pt x="63519" y="72936"/>
                </a:lnTo>
                <a:lnTo>
                  <a:pt x="40487" y="72936"/>
                </a:lnTo>
                <a:lnTo>
                  <a:pt x="27895" y="70384"/>
                </a:lnTo>
                <a:lnTo>
                  <a:pt x="17591" y="63430"/>
                </a:lnTo>
                <a:lnTo>
                  <a:pt x="10632" y="53122"/>
                </a:lnTo>
                <a:lnTo>
                  <a:pt x="8077" y="40512"/>
                </a:lnTo>
                <a:lnTo>
                  <a:pt x="10632" y="27910"/>
                </a:lnTo>
                <a:lnTo>
                  <a:pt x="17591" y="17606"/>
                </a:lnTo>
                <a:lnTo>
                  <a:pt x="27895" y="10653"/>
                </a:lnTo>
                <a:lnTo>
                  <a:pt x="40487" y="8102"/>
                </a:lnTo>
                <a:lnTo>
                  <a:pt x="63538" y="8102"/>
                </a:lnTo>
                <a:lnTo>
                  <a:pt x="56251" y="3188"/>
                </a:lnTo>
                <a:lnTo>
                  <a:pt x="40487" y="0"/>
                </a:lnTo>
                <a:close/>
              </a:path>
              <a:path w="81279" h="81279">
                <a:moveTo>
                  <a:pt x="63538" y="8102"/>
                </a:moveTo>
                <a:lnTo>
                  <a:pt x="40487" y="8102"/>
                </a:lnTo>
                <a:lnTo>
                  <a:pt x="53101" y="10653"/>
                </a:lnTo>
                <a:lnTo>
                  <a:pt x="63417" y="17606"/>
                </a:lnTo>
                <a:lnTo>
                  <a:pt x="70380" y="27910"/>
                </a:lnTo>
                <a:lnTo>
                  <a:pt x="72936" y="40512"/>
                </a:lnTo>
                <a:lnTo>
                  <a:pt x="70380" y="53122"/>
                </a:lnTo>
                <a:lnTo>
                  <a:pt x="63417" y="63430"/>
                </a:lnTo>
                <a:lnTo>
                  <a:pt x="53101" y="70384"/>
                </a:lnTo>
                <a:lnTo>
                  <a:pt x="40487" y="72936"/>
                </a:lnTo>
                <a:lnTo>
                  <a:pt x="63519" y="72936"/>
                </a:lnTo>
                <a:lnTo>
                  <a:pt x="69138" y="69146"/>
                </a:lnTo>
                <a:lnTo>
                  <a:pt x="77835" y="56267"/>
                </a:lnTo>
                <a:lnTo>
                  <a:pt x="81026" y="40512"/>
                </a:lnTo>
                <a:lnTo>
                  <a:pt x="77835" y="24758"/>
                </a:lnTo>
                <a:lnTo>
                  <a:pt x="69138" y="11879"/>
                </a:lnTo>
                <a:lnTo>
                  <a:pt x="63538" y="8102"/>
                </a:lnTo>
                <a:close/>
              </a:path>
            </a:pathLst>
          </a:custGeom>
          <a:solidFill>
            <a:srgbClr val="D4D2CF"/>
          </a:solidFill>
        </p:spPr>
        <p:txBody>
          <a:bodyPr wrap="square" lIns="0" tIns="0" rIns="0" bIns="0" rtlCol="0"/>
          <a:lstStyle/>
          <a:p>
            <a:endParaRPr dirty="0"/>
          </a:p>
        </p:txBody>
      </p:sp>
      <p:sp>
        <p:nvSpPr>
          <p:cNvPr id="72" name="object 72"/>
          <p:cNvSpPr/>
          <p:nvPr/>
        </p:nvSpPr>
        <p:spPr>
          <a:xfrm>
            <a:off x="2087706" y="5012940"/>
            <a:ext cx="81280" cy="81280"/>
          </a:xfrm>
          <a:custGeom>
            <a:avLst/>
            <a:gdLst/>
            <a:ahLst/>
            <a:cxnLst/>
            <a:rect l="l" t="t" r="r" b="b"/>
            <a:pathLst>
              <a:path w="81279" h="81279">
                <a:moveTo>
                  <a:pt x="40487" y="0"/>
                </a:moveTo>
                <a:lnTo>
                  <a:pt x="24742" y="3190"/>
                </a:lnTo>
                <a:lnTo>
                  <a:pt x="11871" y="11885"/>
                </a:lnTo>
                <a:lnTo>
                  <a:pt x="3186" y="24769"/>
                </a:lnTo>
                <a:lnTo>
                  <a:pt x="0" y="40525"/>
                </a:lnTo>
                <a:lnTo>
                  <a:pt x="3186" y="56282"/>
                </a:lnTo>
                <a:lnTo>
                  <a:pt x="11871" y="69165"/>
                </a:lnTo>
                <a:lnTo>
                  <a:pt x="24742" y="77860"/>
                </a:lnTo>
                <a:lnTo>
                  <a:pt x="40487" y="81051"/>
                </a:lnTo>
                <a:lnTo>
                  <a:pt x="56251" y="77860"/>
                </a:lnTo>
                <a:lnTo>
                  <a:pt x="63531" y="72948"/>
                </a:lnTo>
                <a:lnTo>
                  <a:pt x="40487" y="72948"/>
                </a:lnTo>
                <a:lnTo>
                  <a:pt x="27895" y="70395"/>
                </a:lnTo>
                <a:lnTo>
                  <a:pt x="17591" y="63438"/>
                </a:lnTo>
                <a:lnTo>
                  <a:pt x="10632" y="53130"/>
                </a:lnTo>
                <a:lnTo>
                  <a:pt x="8077" y="40525"/>
                </a:lnTo>
                <a:lnTo>
                  <a:pt x="10632" y="27915"/>
                </a:lnTo>
                <a:lnTo>
                  <a:pt x="17591" y="17608"/>
                </a:lnTo>
                <a:lnTo>
                  <a:pt x="27895" y="10654"/>
                </a:lnTo>
                <a:lnTo>
                  <a:pt x="40487" y="8102"/>
                </a:lnTo>
                <a:lnTo>
                  <a:pt x="63531" y="8102"/>
                </a:lnTo>
                <a:lnTo>
                  <a:pt x="56251" y="3190"/>
                </a:lnTo>
                <a:lnTo>
                  <a:pt x="40487" y="0"/>
                </a:lnTo>
                <a:close/>
              </a:path>
              <a:path w="81279" h="81279">
                <a:moveTo>
                  <a:pt x="63531" y="8102"/>
                </a:moveTo>
                <a:lnTo>
                  <a:pt x="40487" y="8102"/>
                </a:lnTo>
                <a:lnTo>
                  <a:pt x="53101" y="10654"/>
                </a:lnTo>
                <a:lnTo>
                  <a:pt x="63417" y="17608"/>
                </a:lnTo>
                <a:lnTo>
                  <a:pt x="70380" y="27915"/>
                </a:lnTo>
                <a:lnTo>
                  <a:pt x="72936" y="40525"/>
                </a:lnTo>
                <a:lnTo>
                  <a:pt x="70380" y="53130"/>
                </a:lnTo>
                <a:lnTo>
                  <a:pt x="63417" y="63438"/>
                </a:lnTo>
                <a:lnTo>
                  <a:pt x="53101" y="70395"/>
                </a:lnTo>
                <a:lnTo>
                  <a:pt x="40487" y="72948"/>
                </a:lnTo>
                <a:lnTo>
                  <a:pt x="63531" y="72948"/>
                </a:lnTo>
                <a:lnTo>
                  <a:pt x="69138" y="69165"/>
                </a:lnTo>
                <a:lnTo>
                  <a:pt x="77835" y="56282"/>
                </a:lnTo>
                <a:lnTo>
                  <a:pt x="81026" y="40525"/>
                </a:lnTo>
                <a:lnTo>
                  <a:pt x="77835" y="24769"/>
                </a:lnTo>
                <a:lnTo>
                  <a:pt x="69138" y="11885"/>
                </a:lnTo>
                <a:lnTo>
                  <a:pt x="63531" y="8102"/>
                </a:lnTo>
                <a:close/>
              </a:path>
            </a:pathLst>
          </a:custGeom>
          <a:solidFill>
            <a:srgbClr val="D4D2CF"/>
          </a:solidFill>
        </p:spPr>
        <p:txBody>
          <a:bodyPr wrap="square" lIns="0" tIns="0" rIns="0" bIns="0" rtlCol="0"/>
          <a:lstStyle/>
          <a:p>
            <a:endParaRPr dirty="0"/>
          </a:p>
        </p:txBody>
      </p:sp>
      <p:sp>
        <p:nvSpPr>
          <p:cNvPr id="73" name="object 73"/>
          <p:cNvSpPr/>
          <p:nvPr/>
        </p:nvSpPr>
        <p:spPr>
          <a:xfrm>
            <a:off x="2087706" y="5113494"/>
            <a:ext cx="81280" cy="81280"/>
          </a:xfrm>
          <a:custGeom>
            <a:avLst/>
            <a:gdLst/>
            <a:ahLst/>
            <a:cxnLst/>
            <a:rect l="l" t="t" r="r" b="b"/>
            <a:pathLst>
              <a:path w="81279" h="81279">
                <a:moveTo>
                  <a:pt x="40487" y="0"/>
                </a:moveTo>
                <a:lnTo>
                  <a:pt x="24742" y="3186"/>
                </a:lnTo>
                <a:lnTo>
                  <a:pt x="11871" y="11874"/>
                </a:lnTo>
                <a:lnTo>
                  <a:pt x="3186" y="24753"/>
                </a:lnTo>
                <a:lnTo>
                  <a:pt x="0" y="40513"/>
                </a:lnTo>
                <a:lnTo>
                  <a:pt x="3186" y="56267"/>
                </a:lnTo>
                <a:lnTo>
                  <a:pt x="11871" y="69146"/>
                </a:lnTo>
                <a:lnTo>
                  <a:pt x="24742" y="77837"/>
                </a:lnTo>
                <a:lnTo>
                  <a:pt x="40487" y="81026"/>
                </a:lnTo>
                <a:lnTo>
                  <a:pt x="56251" y="77837"/>
                </a:lnTo>
                <a:lnTo>
                  <a:pt x="63519" y="72936"/>
                </a:lnTo>
                <a:lnTo>
                  <a:pt x="40487" y="72936"/>
                </a:lnTo>
                <a:lnTo>
                  <a:pt x="27895" y="70382"/>
                </a:lnTo>
                <a:lnTo>
                  <a:pt x="17591" y="63425"/>
                </a:lnTo>
                <a:lnTo>
                  <a:pt x="10632" y="53117"/>
                </a:lnTo>
                <a:lnTo>
                  <a:pt x="8077" y="40513"/>
                </a:lnTo>
                <a:lnTo>
                  <a:pt x="10632" y="27903"/>
                </a:lnTo>
                <a:lnTo>
                  <a:pt x="17591" y="17595"/>
                </a:lnTo>
                <a:lnTo>
                  <a:pt x="27895" y="10641"/>
                </a:lnTo>
                <a:lnTo>
                  <a:pt x="40487" y="8089"/>
                </a:lnTo>
                <a:lnTo>
                  <a:pt x="63524" y="8089"/>
                </a:lnTo>
                <a:lnTo>
                  <a:pt x="56251" y="3186"/>
                </a:lnTo>
                <a:lnTo>
                  <a:pt x="40487" y="0"/>
                </a:lnTo>
                <a:close/>
              </a:path>
              <a:path w="81279" h="81279">
                <a:moveTo>
                  <a:pt x="63524" y="8089"/>
                </a:moveTo>
                <a:lnTo>
                  <a:pt x="40487" y="8089"/>
                </a:lnTo>
                <a:lnTo>
                  <a:pt x="53101" y="10641"/>
                </a:lnTo>
                <a:lnTo>
                  <a:pt x="63417" y="17595"/>
                </a:lnTo>
                <a:lnTo>
                  <a:pt x="70380" y="27903"/>
                </a:lnTo>
                <a:lnTo>
                  <a:pt x="72936" y="40513"/>
                </a:lnTo>
                <a:lnTo>
                  <a:pt x="70380" y="53117"/>
                </a:lnTo>
                <a:lnTo>
                  <a:pt x="63417" y="63425"/>
                </a:lnTo>
                <a:lnTo>
                  <a:pt x="53101" y="70382"/>
                </a:lnTo>
                <a:lnTo>
                  <a:pt x="40487" y="72936"/>
                </a:lnTo>
                <a:lnTo>
                  <a:pt x="63519" y="72936"/>
                </a:lnTo>
                <a:lnTo>
                  <a:pt x="69138" y="69146"/>
                </a:lnTo>
                <a:lnTo>
                  <a:pt x="77835" y="56267"/>
                </a:lnTo>
                <a:lnTo>
                  <a:pt x="81026" y="40513"/>
                </a:lnTo>
                <a:lnTo>
                  <a:pt x="77835" y="24753"/>
                </a:lnTo>
                <a:lnTo>
                  <a:pt x="69138" y="11874"/>
                </a:lnTo>
                <a:lnTo>
                  <a:pt x="63524" y="8089"/>
                </a:lnTo>
                <a:close/>
              </a:path>
            </a:pathLst>
          </a:custGeom>
          <a:solidFill>
            <a:srgbClr val="D4D2CF"/>
          </a:solidFill>
        </p:spPr>
        <p:txBody>
          <a:bodyPr wrap="square" lIns="0" tIns="0" rIns="0" bIns="0" rtlCol="0"/>
          <a:lstStyle/>
          <a:p>
            <a:endParaRPr dirty="0"/>
          </a:p>
        </p:txBody>
      </p:sp>
      <p:sp>
        <p:nvSpPr>
          <p:cNvPr id="74" name="object 74"/>
          <p:cNvSpPr/>
          <p:nvPr/>
        </p:nvSpPr>
        <p:spPr>
          <a:xfrm>
            <a:off x="2102545" y="4918606"/>
            <a:ext cx="73025" cy="53975"/>
          </a:xfrm>
          <a:custGeom>
            <a:avLst/>
            <a:gdLst/>
            <a:ahLst/>
            <a:cxnLst/>
            <a:rect l="l" t="t" r="r" b="b"/>
            <a:pathLst>
              <a:path w="73025" h="53975">
                <a:moveTo>
                  <a:pt x="6959" y="20358"/>
                </a:moveTo>
                <a:lnTo>
                  <a:pt x="0" y="27292"/>
                </a:lnTo>
                <a:lnTo>
                  <a:pt x="26288" y="53555"/>
                </a:lnTo>
                <a:lnTo>
                  <a:pt x="40177" y="39674"/>
                </a:lnTo>
                <a:lnTo>
                  <a:pt x="26288" y="39674"/>
                </a:lnTo>
                <a:lnTo>
                  <a:pt x="6959" y="20358"/>
                </a:lnTo>
                <a:close/>
              </a:path>
              <a:path w="73025" h="53975">
                <a:moveTo>
                  <a:pt x="65963" y="0"/>
                </a:moveTo>
                <a:lnTo>
                  <a:pt x="26288" y="39674"/>
                </a:lnTo>
                <a:lnTo>
                  <a:pt x="40177" y="39674"/>
                </a:lnTo>
                <a:lnTo>
                  <a:pt x="72948" y="6921"/>
                </a:lnTo>
                <a:lnTo>
                  <a:pt x="65963" y="0"/>
                </a:lnTo>
                <a:close/>
              </a:path>
            </a:pathLst>
          </a:custGeom>
          <a:solidFill>
            <a:srgbClr val="F58664"/>
          </a:solidFill>
        </p:spPr>
        <p:txBody>
          <a:bodyPr wrap="square" lIns="0" tIns="0" rIns="0" bIns="0" rtlCol="0"/>
          <a:lstStyle/>
          <a:p>
            <a:endParaRPr dirty="0"/>
          </a:p>
        </p:txBody>
      </p:sp>
      <p:sp>
        <p:nvSpPr>
          <p:cNvPr id="75" name="object 75"/>
          <p:cNvSpPr/>
          <p:nvPr/>
        </p:nvSpPr>
        <p:spPr>
          <a:xfrm>
            <a:off x="2195593" y="4582117"/>
            <a:ext cx="238760" cy="160655"/>
          </a:xfrm>
          <a:custGeom>
            <a:avLst/>
            <a:gdLst/>
            <a:ahLst/>
            <a:cxnLst/>
            <a:rect l="l" t="t" r="r" b="b"/>
            <a:pathLst>
              <a:path w="238759" h="160654">
                <a:moveTo>
                  <a:pt x="119189" y="0"/>
                </a:moveTo>
                <a:lnTo>
                  <a:pt x="98686" y="4140"/>
                </a:lnTo>
                <a:lnTo>
                  <a:pt x="81959" y="15430"/>
                </a:lnTo>
                <a:lnTo>
                  <a:pt x="70690" y="32168"/>
                </a:lnTo>
                <a:lnTo>
                  <a:pt x="66560" y="52654"/>
                </a:lnTo>
                <a:lnTo>
                  <a:pt x="0" y="52654"/>
                </a:lnTo>
                <a:lnTo>
                  <a:pt x="0" y="160642"/>
                </a:lnTo>
                <a:lnTo>
                  <a:pt x="238328" y="160642"/>
                </a:lnTo>
                <a:lnTo>
                  <a:pt x="238328" y="70472"/>
                </a:lnTo>
                <a:lnTo>
                  <a:pt x="109270" y="70472"/>
                </a:lnTo>
                <a:lnTo>
                  <a:pt x="101257" y="62471"/>
                </a:lnTo>
                <a:lnTo>
                  <a:pt x="101257" y="42760"/>
                </a:lnTo>
                <a:lnTo>
                  <a:pt x="109270" y="34772"/>
                </a:lnTo>
                <a:lnTo>
                  <a:pt x="168150" y="34772"/>
                </a:lnTo>
                <a:lnTo>
                  <a:pt x="167625" y="32168"/>
                </a:lnTo>
                <a:lnTo>
                  <a:pt x="156363" y="15430"/>
                </a:lnTo>
                <a:lnTo>
                  <a:pt x="139656" y="4140"/>
                </a:lnTo>
                <a:lnTo>
                  <a:pt x="119189" y="0"/>
                </a:lnTo>
                <a:close/>
              </a:path>
              <a:path w="238759" h="160654">
                <a:moveTo>
                  <a:pt x="168150" y="34772"/>
                </a:moveTo>
                <a:lnTo>
                  <a:pt x="129019" y="34772"/>
                </a:lnTo>
                <a:lnTo>
                  <a:pt x="137096" y="42760"/>
                </a:lnTo>
                <a:lnTo>
                  <a:pt x="137096" y="62471"/>
                </a:lnTo>
                <a:lnTo>
                  <a:pt x="129019" y="70472"/>
                </a:lnTo>
                <a:lnTo>
                  <a:pt x="238328" y="70472"/>
                </a:lnTo>
                <a:lnTo>
                  <a:pt x="238328" y="52654"/>
                </a:lnTo>
                <a:lnTo>
                  <a:pt x="171754" y="52654"/>
                </a:lnTo>
                <a:lnTo>
                  <a:pt x="168150" y="34772"/>
                </a:lnTo>
                <a:close/>
              </a:path>
            </a:pathLst>
          </a:custGeom>
          <a:solidFill>
            <a:srgbClr val="E0DEDC"/>
          </a:solidFill>
        </p:spPr>
        <p:txBody>
          <a:bodyPr wrap="square" lIns="0" tIns="0" rIns="0" bIns="0" rtlCol="0"/>
          <a:lstStyle/>
          <a:p>
            <a:endParaRPr dirty="0"/>
          </a:p>
        </p:txBody>
      </p:sp>
      <p:sp>
        <p:nvSpPr>
          <p:cNvPr id="76" name="object 76"/>
          <p:cNvSpPr/>
          <p:nvPr/>
        </p:nvSpPr>
        <p:spPr>
          <a:xfrm>
            <a:off x="2195593" y="4582116"/>
            <a:ext cx="238760" cy="106680"/>
          </a:xfrm>
          <a:custGeom>
            <a:avLst/>
            <a:gdLst/>
            <a:ahLst/>
            <a:cxnLst/>
            <a:rect l="l" t="t" r="r" b="b"/>
            <a:pathLst>
              <a:path w="238759" h="106679">
                <a:moveTo>
                  <a:pt x="119189" y="0"/>
                </a:moveTo>
                <a:lnTo>
                  <a:pt x="98686" y="4140"/>
                </a:lnTo>
                <a:lnTo>
                  <a:pt x="81959" y="15430"/>
                </a:lnTo>
                <a:lnTo>
                  <a:pt x="70690" y="32168"/>
                </a:lnTo>
                <a:lnTo>
                  <a:pt x="66560" y="52654"/>
                </a:lnTo>
                <a:lnTo>
                  <a:pt x="0" y="52654"/>
                </a:lnTo>
                <a:lnTo>
                  <a:pt x="0" y="106654"/>
                </a:lnTo>
                <a:lnTo>
                  <a:pt x="238328" y="106654"/>
                </a:lnTo>
                <a:lnTo>
                  <a:pt x="238328" y="70472"/>
                </a:lnTo>
                <a:lnTo>
                  <a:pt x="109270" y="70472"/>
                </a:lnTo>
                <a:lnTo>
                  <a:pt x="101257" y="62471"/>
                </a:lnTo>
                <a:lnTo>
                  <a:pt x="101257" y="42760"/>
                </a:lnTo>
                <a:lnTo>
                  <a:pt x="109270" y="34772"/>
                </a:lnTo>
                <a:lnTo>
                  <a:pt x="168150" y="34772"/>
                </a:lnTo>
                <a:lnTo>
                  <a:pt x="167625" y="32168"/>
                </a:lnTo>
                <a:lnTo>
                  <a:pt x="156363" y="15430"/>
                </a:lnTo>
                <a:lnTo>
                  <a:pt x="139656" y="4140"/>
                </a:lnTo>
                <a:lnTo>
                  <a:pt x="119189" y="0"/>
                </a:lnTo>
                <a:close/>
              </a:path>
              <a:path w="238759" h="106679">
                <a:moveTo>
                  <a:pt x="168150" y="34772"/>
                </a:moveTo>
                <a:lnTo>
                  <a:pt x="129019" y="34772"/>
                </a:lnTo>
                <a:lnTo>
                  <a:pt x="137096" y="42760"/>
                </a:lnTo>
                <a:lnTo>
                  <a:pt x="137096" y="62471"/>
                </a:lnTo>
                <a:lnTo>
                  <a:pt x="129019" y="70472"/>
                </a:lnTo>
                <a:lnTo>
                  <a:pt x="238328" y="70472"/>
                </a:lnTo>
                <a:lnTo>
                  <a:pt x="238328" y="52654"/>
                </a:lnTo>
                <a:lnTo>
                  <a:pt x="171754" y="52654"/>
                </a:lnTo>
                <a:lnTo>
                  <a:pt x="168150" y="34772"/>
                </a:lnTo>
                <a:close/>
              </a:path>
            </a:pathLst>
          </a:custGeom>
          <a:solidFill>
            <a:srgbClr val="D4D2CF"/>
          </a:solidFill>
        </p:spPr>
        <p:txBody>
          <a:bodyPr wrap="square" lIns="0" tIns="0" rIns="0" bIns="0" rtlCol="0"/>
          <a:lstStyle/>
          <a:p>
            <a:endParaRPr dirty="0"/>
          </a:p>
        </p:txBody>
      </p:sp>
      <p:sp>
        <p:nvSpPr>
          <p:cNvPr id="77" name="object 77"/>
          <p:cNvSpPr/>
          <p:nvPr/>
        </p:nvSpPr>
        <p:spPr>
          <a:xfrm>
            <a:off x="2195598" y="4683150"/>
            <a:ext cx="238760" cy="0"/>
          </a:xfrm>
          <a:custGeom>
            <a:avLst/>
            <a:gdLst/>
            <a:ahLst/>
            <a:cxnLst/>
            <a:rect l="l" t="t" r="r" b="b"/>
            <a:pathLst>
              <a:path w="238759">
                <a:moveTo>
                  <a:pt x="0" y="0"/>
                </a:moveTo>
                <a:lnTo>
                  <a:pt x="238328" y="0"/>
                </a:lnTo>
              </a:path>
            </a:pathLst>
          </a:custGeom>
          <a:ln w="11252">
            <a:solidFill>
              <a:srgbClr val="FFFFFF"/>
            </a:solidFill>
          </a:ln>
        </p:spPr>
        <p:txBody>
          <a:bodyPr wrap="square" lIns="0" tIns="0" rIns="0" bIns="0" rtlCol="0"/>
          <a:lstStyle/>
          <a:p>
            <a:endParaRPr dirty="0"/>
          </a:p>
        </p:txBody>
      </p:sp>
      <p:sp>
        <p:nvSpPr>
          <p:cNvPr id="78" name="object 78"/>
          <p:cNvSpPr/>
          <p:nvPr/>
        </p:nvSpPr>
        <p:spPr>
          <a:xfrm>
            <a:off x="2195598" y="4694402"/>
            <a:ext cx="238760" cy="0"/>
          </a:xfrm>
          <a:custGeom>
            <a:avLst/>
            <a:gdLst/>
            <a:ahLst/>
            <a:cxnLst/>
            <a:rect l="l" t="t" r="r" b="b"/>
            <a:pathLst>
              <a:path w="238759">
                <a:moveTo>
                  <a:pt x="0" y="0"/>
                </a:moveTo>
                <a:lnTo>
                  <a:pt x="238328" y="0"/>
                </a:lnTo>
              </a:path>
            </a:pathLst>
          </a:custGeom>
          <a:ln w="11252">
            <a:solidFill>
              <a:srgbClr val="D4D2CF"/>
            </a:solidFill>
          </a:ln>
        </p:spPr>
        <p:txBody>
          <a:bodyPr wrap="square" lIns="0" tIns="0" rIns="0" bIns="0" rtlCol="0"/>
          <a:lstStyle/>
          <a:p>
            <a:endParaRPr dirty="0"/>
          </a:p>
        </p:txBody>
      </p:sp>
      <p:sp>
        <p:nvSpPr>
          <p:cNvPr id="79" name="object 79"/>
          <p:cNvSpPr/>
          <p:nvPr/>
        </p:nvSpPr>
        <p:spPr>
          <a:xfrm>
            <a:off x="2325636" y="4695696"/>
            <a:ext cx="400050" cy="725805"/>
          </a:xfrm>
          <a:custGeom>
            <a:avLst/>
            <a:gdLst/>
            <a:ahLst/>
            <a:cxnLst/>
            <a:rect l="l" t="t" r="r" b="b"/>
            <a:pathLst>
              <a:path w="400050" h="725804">
                <a:moveTo>
                  <a:pt x="305771" y="79370"/>
                </a:moveTo>
                <a:lnTo>
                  <a:pt x="181419" y="79370"/>
                </a:lnTo>
                <a:lnTo>
                  <a:pt x="222224" y="222626"/>
                </a:lnTo>
                <a:lnTo>
                  <a:pt x="190207" y="309964"/>
                </a:lnTo>
                <a:lnTo>
                  <a:pt x="85470" y="515222"/>
                </a:lnTo>
                <a:lnTo>
                  <a:pt x="178231" y="725381"/>
                </a:lnTo>
                <a:lnTo>
                  <a:pt x="399516" y="695511"/>
                </a:lnTo>
                <a:lnTo>
                  <a:pt x="375793" y="474747"/>
                </a:lnTo>
                <a:lnTo>
                  <a:pt x="390880" y="210930"/>
                </a:lnTo>
                <a:lnTo>
                  <a:pt x="305771" y="79370"/>
                </a:lnTo>
                <a:close/>
              </a:path>
              <a:path w="400050" h="725804">
                <a:moveTo>
                  <a:pt x="226209" y="0"/>
                </a:moveTo>
                <a:lnTo>
                  <a:pt x="51346" y="30628"/>
                </a:lnTo>
                <a:lnTo>
                  <a:pt x="18491" y="50910"/>
                </a:lnTo>
                <a:lnTo>
                  <a:pt x="0" y="101379"/>
                </a:lnTo>
                <a:lnTo>
                  <a:pt x="1419" y="109935"/>
                </a:lnTo>
                <a:lnTo>
                  <a:pt x="8653" y="119867"/>
                </a:lnTo>
                <a:lnTo>
                  <a:pt x="20332" y="123375"/>
                </a:lnTo>
                <a:lnTo>
                  <a:pt x="35090" y="112657"/>
                </a:lnTo>
                <a:lnTo>
                  <a:pt x="53913" y="88262"/>
                </a:lnTo>
                <a:lnTo>
                  <a:pt x="56934" y="84298"/>
                </a:lnTo>
                <a:lnTo>
                  <a:pt x="181419" y="79370"/>
                </a:lnTo>
                <a:lnTo>
                  <a:pt x="305771" y="79370"/>
                </a:lnTo>
                <a:lnTo>
                  <a:pt x="298353" y="67953"/>
                </a:lnTo>
                <a:lnTo>
                  <a:pt x="281000" y="41998"/>
                </a:lnTo>
                <a:lnTo>
                  <a:pt x="267500" y="22893"/>
                </a:lnTo>
                <a:lnTo>
                  <a:pt x="253033" y="7058"/>
                </a:lnTo>
                <a:lnTo>
                  <a:pt x="239671" y="499"/>
                </a:lnTo>
                <a:lnTo>
                  <a:pt x="226209" y="0"/>
                </a:lnTo>
                <a:close/>
              </a:path>
            </a:pathLst>
          </a:custGeom>
          <a:solidFill>
            <a:srgbClr val="FED09E"/>
          </a:solidFill>
        </p:spPr>
        <p:txBody>
          <a:bodyPr wrap="square" lIns="0" tIns="0" rIns="0" bIns="0" rtlCol="0"/>
          <a:lstStyle/>
          <a:p>
            <a:endParaRPr dirty="0"/>
          </a:p>
        </p:txBody>
      </p:sp>
      <p:sp>
        <p:nvSpPr>
          <p:cNvPr id="80" name="object 80"/>
          <p:cNvSpPr/>
          <p:nvPr/>
        </p:nvSpPr>
        <p:spPr>
          <a:xfrm>
            <a:off x="2351978" y="4768002"/>
            <a:ext cx="330835" cy="222885"/>
          </a:xfrm>
          <a:custGeom>
            <a:avLst/>
            <a:gdLst/>
            <a:ahLst/>
            <a:cxnLst/>
            <a:rect l="l" t="t" r="r" b="b"/>
            <a:pathLst>
              <a:path w="330834" h="222885">
                <a:moveTo>
                  <a:pt x="296860" y="79334"/>
                </a:moveTo>
                <a:lnTo>
                  <a:pt x="181482" y="79334"/>
                </a:lnTo>
                <a:lnTo>
                  <a:pt x="222275" y="222603"/>
                </a:lnTo>
                <a:lnTo>
                  <a:pt x="330301" y="173226"/>
                </a:lnTo>
                <a:lnTo>
                  <a:pt x="305575" y="102482"/>
                </a:lnTo>
                <a:lnTo>
                  <a:pt x="296860" y="79334"/>
                </a:lnTo>
                <a:close/>
              </a:path>
              <a:path w="330834" h="222885">
                <a:moveTo>
                  <a:pt x="226230" y="0"/>
                </a:moveTo>
                <a:lnTo>
                  <a:pt x="51396" y="30617"/>
                </a:lnTo>
                <a:lnTo>
                  <a:pt x="18529" y="50899"/>
                </a:lnTo>
                <a:lnTo>
                  <a:pt x="0" y="101407"/>
                </a:lnTo>
                <a:lnTo>
                  <a:pt x="1434" y="109951"/>
                </a:lnTo>
                <a:lnTo>
                  <a:pt x="8674" y="119882"/>
                </a:lnTo>
                <a:lnTo>
                  <a:pt x="20352" y="123399"/>
                </a:lnTo>
                <a:lnTo>
                  <a:pt x="35102" y="112697"/>
                </a:lnTo>
                <a:lnTo>
                  <a:pt x="57010" y="84300"/>
                </a:lnTo>
                <a:lnTo>
                  <a:pt x="181482" y="79334"/>
                </a:lnTo>
                <a:lnTo>
                  <a:pt x="296860" y="79334"/>
                </a:lnTo>
                <a:lnTo>
                  <a:pt x="290799" y="63239"/>
                </a:lnTo>
                <a:lnTo>
                  <a:pt x="280093" y="41400"/>
                </a:lnTo>
                <a:lnTo>
                  <a:pt x="267576" y="22870"/>
                </a:lnTo>
                <a:lnTo>
                  <a:pt x="253094" y="7047"/>
                </a:lnTo>
                <a:lnTo>
                  <a:pt x="239710" y="499"/>
                </a:lnTo>
                <a:lnTo>
                  <a:pt x="226230" y="0"/>
                </a:lnTo>
                <a:close/>
              </a:path>
            </a:pathLst>
          </a:custGeom>
          <a:solidFill>
            <a:srgbClr val="FED09E"/>
          </a:solidFill>
        </p:spPr>
        <p:txBody>
          <a:bodyPr wrap="square" lIns="0" tIns="0" rIns="0" bIns="0" rtlCol="0"/>
          <a:lstStyle/>
          <a:p>
            <a:endParaRPr dirty="0"/>
          </a:p>
        </p:txBody>
      </p:sp>
      <p:sp>
        <p:nvSpPr>
          <p:cNvPr id="81" name="object 81"/>
          <p:cNvSpPr/>
          <p:nvPr/>
        </p:nvSpPr>
        <p:spPr>
          <a:xfrm>
            <a:off x="2252921" y="4659323"/>
            <a:ext cx="532765" cy="262255"/>
          </a:xfrm>
          <a:custGeom>
            <a:avLst/>
            <a:gdLst/>
            <a:ahLst/>
            <a:cxnLst/>
            <a:rect l="l" t="t" r="r" b="b"/>
            <a:pathLst>
              <a:path w="532765" h="262254">
                <a:moveTo>
                  <a:pt x="525018" y="0"/>
                </a:moveTo>
                <a:lnTo>
                  <a:pt x="16903" y="235534"/>
                </a:lnTo>
                <a:lnTo>
                  <a:pt x="0" y="262115"/>
                </a:lnTo>
                <a:lnTo>
                  <a:pt x="532193" y="15443"/>
                </a:lnTo>
                <a:lnTo>
                  <a:pt x="525018" y="0"/>
                </a:lnTo>
                <a:close/>
              </a:path>
            </a:pathLst>
          </a:custGeom>
          <a:solidFill>
            <a:srgbClr val="F8A81B"/>
          </a:solidFill>
        </p:spPr>
        <p:txBody>
          <a:bodyPr wrap="square" lIns="0" tIns="0" rIns="0" bIns="0" rtlCol="0"/>
          <a:lstStyle/>
          <a:p>
            <a:endParaRPr dirty="0"/>
          </a:p>
        </p:txBody>
      </p:sp>
      <p:sp>
        <p:nvSpPr>
          <p:cNvPr id="82" name="object 82"/>
          <p:cNvSpPr/>
          <p:nvPr/>
        </p:nvSpPr>
        <p:spPr>
          <a:xfrm>
            <a:off x="2235719" y="4622535"/>
            <a:ext cx="542290" cy="274955"/>
          </a:xfrm>
          <a:custGeom>
            <a:avLst/>
            <a:gdLst/>
            <a:ahLst/>
            <a:cxnLst/>
            <a:rect l="l" t="t" r="r" b="b"/>
            <a:pathLst>
              <a:path w="542290" h="274954">
                <a:moveTo>
                  <a:pt x="113361" y="235584"/>
                </a:moveTo>
                <a:lnTo>
                  <a:pt x="17137" y="235584"/>
                </a:lnTo>
                <a:lnTo>
                  <a:pt x="8450" y="242050"/>
                </a:lnTo>
                <a:lnTo>
                  <a:pt x="2577" y="249678"/>
                </a:lnTo>
                <a:lnTo>
                  <a:pt x="0" y="257673"/>
                </a:lnTo>
                <a:lnTo>
                  <a:pt x="1199" y="265239"/>
                </a:lnTo>
                <a:lnTo>
                  <a:pt x="6211" y="271054"/>
                </a:lnTo>
                <a:lnTo>
                  <a:pt x="13986" y="274251"/>
                </a:lnTo>
                <a:lnTo>
                  <a:pt x="23607" y="274688"/>
                </a:lnTo>
                <a:lnTo>
                  <a:pt x="34155" y="272224"/>
                </a:lnTo>
                <a:lnTo>
                  <a:pt x="34324" y="272224"/>
                </a:lnTo>
                <a:lnTo>
                  <a:pt x="113361" y="235584"/>
                </a:lnTo>
                <a:close/>
              </a:path>
              <a:path w="542290" h="274954">
                <a:moveTo>
                  <a:pt x="34324" y="272224"/>
                </a:moveTo>
                <a:lnTo>
                  <a:pt x="34155" y="272224"/>
                </a:lnTo>
                <a:lnTo>
                  <a:pt x="34008" y="272326"/>
                </a:lnTo>
                <a:lnTo>
                  <a:pt x="33812" y="272402"/>
                </a:lnTo>
                <a:lnTo>
                  <a:pt x="34132" y="272313"/>
                </a:lnTo>
                <a:lnTo>
                  <a:pt x="34324" y="272224"/>
                </a:lnTo>
                <a:close/>
              </a:path>
              <a:path w="542290" h="274954">
                <a:moveTo>
                  <a:pt x="525163" y="0"/>
                </a:moveTo>
                <a:lnTo>
                  <a:pt x="17048" y="235559"/>
                </a:lnTo>
                <a:lnTo>
                  <a:pt x="16820" y="235724"/>
                </a:lnTo>
                <a:lnTo>
                  <a:pt x="17137" y="235584"/>
                </a:lnTo>
                <a:lnTo>
                  <a:pt x="113361" y="235584"/>
                </a:lnTo>
                <a:lnTo>
                  <a:pt x="542219" y="36779"/>
                </a:lnTo>
                <a:lnTo>
                  <a:pt x="525163" y="0"/>
                </a:lnTo>
                <a:close/>
              </a:path>
            </a:pathLst>
          </a:custGeom>
          <a:solidFill>
            <a:srgbClr val="F5E6B6"/>
          </a:solidFill>
        </p:spPr>
        <p:txBody>
          <a:bodyPr wrap="square" lIns="0" tIns="0" rIns="0" bIns="0" rtlCol="0"/>
          <a:lstStyle/>
          <a:p>
            <a:endParaRPr dirty="0"/>
          </a:p>
        </p:txBody>
      </p:sp>
      <p:sp>
        <p:nvSpPr>
          <p:cNvPr id="83" name="object 83"/>
          <p:cNvSpPr/>
          <p:nvPr/>
        </p:nvSpPr>
        <p:spPr>
          <a:xfrm>
            <a:off x="2221611" y="4607088"/>
            <a:ext cx="539750" cy="253365"/>
          </a:xfrm>
          <a:custGeom>
            <a:avLst/>
            <a:gdLst/>
            <a:ahLst/>
            <a:cxnLst/>
            <a:rect l="l" t="t" r="r" b="b"/>
            <a:pathLst>
              <a:path w="539750" h="253364">
                <a:moveTo>
                  <a:pt x="532130" y="0"/>
                </a:moveTo>
                <a:lnTo>
                  <a:pt x="0" y="246684"/>
                </a:lnTo>
                <a:lnTo>
                  <a:pt x="5449" y="251051"/>
                </a:lnTo>
                <a:lnTo>
                  <a:pt x="12900" y="253296"/>
                </a:lnTo>
                <a:lnTo>
                  <a:pt x="21688" y="253315"/>
                </a:lnTo>
                <a:lnTo>
                  <a:pt x="31153" y="251002"/>
                </a:lnTo>
                <a:lnTo>
                  <a:pt x="539267" y="15443"/>
                </a:lnTo>
                <a:lnTo>
                  <a:pt x="532130" y="0"/>
                </a:lnTo>
                <a:close/>
              </a:path>
            </a:pathLst>
          </a:custGeom>
          <a:solidFill>
            <a:srgbClr val="F8A81B"/>
          </a:solidFill>
        </p:spPr>
        <p:txBody>
          <a:bodyPr wrap="square" lIns="0" tIns="0" rIns="0" bIns="0" rtlCol="0"/>
          <a:lstStyle/>
          <a:p>
            <a:endParaRPr dirty="0"/>
          </a:p>
        </p:txBody>
      </p:sp>
      <p:sp>
        <p:nvSpPr>
          <p:cNvPr id="84" name="object 84"/>
          <p:cNvSpPr/>
          <p:nvPr/>
        </p:nvSpPr>
        <p:spPr>
          <a:xfrm>
            <a:off x="2172482" y="4853727"/>
            <a:ext cx="97790" cy="67945"/>
          </a:xfrm>
          <a:custGeom>
            <a:avLst/>
            <a:gdLst/>
            <a:ahLst/>
            <a:cxnLst/>
            <a:rect l="l" t="t" r="r" b="b"/>
            <a:pathLst>
              <a:path w="97790" h="67945">
                <a:moveTo>
                  <a:pt x="49110" y="0"/>
                </a:moveTo>
                <a:lnTo>
                  <a:pt x="0" y="63906"/>
                </a:lnTo>
                <a:lnTo>
                  <a:pt x="80530" y="67754"/>
                </a:lnTo>
                <a:lnTo>
                  <a:pt x="80691" y="60744"/>
                </a:lnTo>
                <a:lnTo>
                  <a:pt x="83789" y="53587"/>
                </a:lnTo>
                <a:lnTo>
                  <a:pt x="89462" y="46859"/>
                </a:lnTo>
                <a:lnTo>
                  <a:pt x="94091" y="43498"/>
                </a:lnTo>
                <a:lnTo>
                  <a:pt x="86842" y="43498"/>
                </a:lnTo>
                <a:lnTo>
                  <a:pt x="77223" y="43060"/>
                </a:lnTo>
                <a:lnTo>
                  <a:pt x="69446" y="39863"/>
                </a:lnTo>
                <a:lnTo>
                  <a:pt x="64427" y="34048"/>
                </a:lnTo>
                <a:lnTo>
                  <a:pt x="63235" y="26482"/>
                </a:lnTo>
                <a:lnTo>
                  <a:pt x="65816" y="18486"/>
                </a:lnTo>
                <a:lnTo>
                  <a:pt x="71690" y="10854"/>
                </a:lnTo>
                <a:lnTo>
                  <a:pt x="77284" y="6686"/>
                </a:lnTo>
                <a:lnTo>
                  <a:pt x="62017" y="6661"/>
                </a:lnTo>
                <a:lnTo>
                  <a:pt x="54628" y="4419"/>
                </a:lnTo>
                <a:lnTo>
                  <a:pt x="49110" y="0"/>
                </a:lnTo>
                <a:close/>
              </a:path>
              <a:path w="97790" h="67945">
                <a:moveTo>
                  <a:pt x="97383" y="41033"/>
                </a:moveTo>
                <a:lnTo>
                  <a:pt x="86842" y="43498"/>
                </a:lnTo>
                <a:lnTo>
                  <a:pt x="94091" y="43498"/>
                </a:lnTo>
                <a:lnTo>
                  <a:pt x="97240" y="41211"/>
                </a:lnTo>
                <a:lnTo>
                  <a:pt x="97040" y="41211"/>
                </a:lnTo>
                <a:lnTo>
                  <a:pt x="97269" y="41122"/>
                </a:lnTo>
                <a:close/>
              </a:path>
              <a:path w="97790" h="67945">
                <a:moveTo>
                  <a:pt x="97345" y="41135"/>
                </a:moveTo>
                <a:lnTo>
                  <a:pt x="97040" y="41211"/>
                </a:lnTo>
                <a:lnTo>
                  <a:pt x="97240" y="41211"/>
                </a:lnTo>
                <a:close/>
              </a:path>
              <a:path w="97790" h="67945">
                <a:moveTo>
                  <a:pt x="80276" y="4368"/>
                </a:moveTo>
                <a:lnTo>
                  <a:pt x="70817" y="6686"/>
                </a:lnTo>
                <a:lnTo>
                  <a:pt x="77284" y="6686"/>
                </a:lnTo>
                <a:lnTo>
                  <a:pt x="80173" y="4533"/>
                </a:lnTo>
                <a:lnTo>
                  <a:pt x="80269" y="4397"/>
                </a:lnTo>
                <a:close/>
              </a:path>
              <a:path w="97790" h="67945">
                <a:moveTo>
                  <a:pt x="80378" y="4381"/>
                </a:moveTo>
                <a:lnTo>
                  <a:pt x="80187" y="4495"/>
                </a:lnTo>
                <a:lnTo>
                  <a:pt x="80048" y="4533"/>
                </a:lnTo>
                <a:lnTo>
                  <a:pt x="80378" y="4381"/>
                </a:lnTo>
                <a:close/>
              </a:path>
            </a:pathLst>
          </a:custGeom>
          <a:solidFill>
            <a:srgbClr val="F0B16D"/>
          </a:solidFill>
        </p:spPr>
        <p:txBody>
          <a:bodyPr wrap="square" lIns="0" tIns="0" rIns="0" bIns="0" rtlCol="0"/>
          <a:lstStyle/>
          <a:p>
            <a:endParaRPr dirty="0"/>
          </a:p>
        </p:txBody>
      </p:sp>
      <p:sp>
        <p:nvSpPr>
          <p:cNvPr id="85" name="object 85"/>
          <p:cNvSpPr/>
          <p:nvPr/>
        </p:nvSpPr>
        <p:spPr>
          <a:xfrm>
            <a:off x="2172489" y="4886277"/>
            <a:ext cx="40005" cy="33655"/>
          </a:xfrm>
          <a:custGeom>
            <a:avLst/>
            <a:gdLst/>
            <a:ahLst/>
            <a:cxnLst/>
            <a:rect l="l" t="t" r="r" b="b"/>
            <a:pathLst>
              <a:path w="40004" h="33654">
                <a:moveTo>
                  <a:pt x="24091" y="0"/>
                </a:moveTo>
                <a:lnTo>
                  <a:pt x="0" y="31356"/>
                </a:lnTo>
                <a:lnTo>
                  <a:pt x="39484" y="33261"/>
                </a:lnTo>
                <a:lnTo>
                  <a:pt x="38976" y="27012"/>
                </a:lnTo>
                <a:lnTo>
                  <a:pt x="37452" y="20967"/>
                </a:lnTo>
                <a:lnTo>
                  <a:pt x="32131" y="9499"/>
                </a:lnTo>
                <a:lnTo>
                  <a:pt x="28486" y="4432"/>
                </a:lnTo>
                <a:lnTo>
                  <a:pt x="24091" y="0"/>
                </a:lnTo>
                <a:close/>
              </a:path>
            </a:pathLst>
          </a:custGeom>
          <a:solidFill>
            <a:srgbClr val="0F3754"/>
          </a:solidFill>
        </p:spPr>
        <p:txBody>
          <a:bodyPr wrap="square" lIns="0" tIns="0" rIns="0" bIns="0" rtlCol="0"/>
          <a:lstStyle/>
          <a:p>
            <a:endParaRPr dirty="0"/>
          </a:p>
        </p:txBody>
      </p:sp>
      <p:sp>
        <p:nvSpPr>
          <p:cNvPr id="86" name="object 86"/>
          <p:cNvSpPr/>
          <p:nvPr/>
        </p:nvSpPr>
        <p:spPr>
          <a:xfrm>
            <a:off x="2778358" y="4644915"/>
            <a:ext cx="38100" cy="29845"/>
          </a:xfrm>
          <a:custGeom>
            <a:avLst/>
            <a:gdLst/>
            <a:ahLst/>
            <a:cxnLst/>
            <a:rect l="l" t="t" r="r" b="b"/>
            <a:pathLst>
              <a:path w="38100" h="29845">
                <a:moveTo>
                  <a:pt x="30645" y="0"/>
                </a:moveTo>
                <a:lnTo>
                  <a:pt x="0" y="14211"/>
                </a:lnTo>
                <a:lnTo>
                  <a:pt x="7188" y="29679"/>
                </a:lnTo>
                <a:lnTo>
                  <a:pt x="37782" y="15443"/>
                </a:lnTo>
                <a:lnTo>
                  <a:pt x="30645" y="0"/>
                </a:lnTo>
                <a:close/>
              </a:path>
            </a:pathLst>
          </a:custGeom>
          <a:solidFill>
            <a:srgbClr val="C62329"/>
          </a:solidFill>
        </p:spPr>
        <p:txBody>
          <a:bodyPr wrap="square" lIns="0" tIns="0" rIns="0" bIns="0" rtlCol="0"/>
          <a:lstStyle/>
          <a:p>
            <a:endParaRPr dirty="0"/>
          </a:p>
        </p:txBody>
      </p:sp>
      <p:sp>
        <p:nvSpPr>
          <p:cNvPr id="87" name="object 87"/>
          <p:cNvSpPr/>
          <p:nvPr/>
        </p:nvSpPr>
        <p:spPr>
          <a:xfrm>
            <a:off x="2761314" y="4608146"/>
            <a:ext cx="48260" cy="51435"/>
          </a:xfrm>
          <a:custGeom>
            <a:avLst/>
            <a:gdLst/>
            <a:ahLst/>
            <a:cxnLst/>
            <a:rect l="l" t="t" r="r" b="b"/>
            <a:pathLst>
              <a:path w="48259" h="51435">
                <a:moveTo>
                  <a:pt x="30619" y="0"/>
                </a:moveTo>
                <a:lnTo>
                  <a:pt x="0" y="14198"/>
                </a:lnTo>
                <a:lnTo>
                  <a:pt x="17043" y="50977"/>
                </a:lnTo>
                <a:lnTo>
                  <a:pt x="47688" y="36766"/>
                </a:lnTo>
                <a:lnTo>
                  <a:pt x="30619" y="0"/>
                </a:lnTo>
                <a:close/>
              </a:path>
            </a:pathLst>
          </a:custGeom>
          <a:solidFill>
            <a:srgbClr val="F15B69"/>
          </a:solidFill>
        </p:spPr>
        <p:txBody>
          <a:bodyPr wrap="square" lIns="0" tIns="0" rIns="0" bIns="0" rtlCol="0"/>
          <a:lstStyle/>
          <a:p>
            <a:endParaRPr dirty="0"/>
          </a:p>
        </p:txBody>
      </p:sp>
      <p:sp>
        <p:nvSpPr>
          <p:cNvPr id="88" name="object 88"/>
          <p:cNvSpPr/>
          <p:nvPr/>
        </p:nvSpPr>
        <p:spPr>
          <a:xfrm>
            <a:off x="2754153" y="4592674"/>
            <a:ext cx="38100" cy="29845"/>
          </a:xfrm>
          <a:custGeom>
            <a:avLst/>
            <a:gdLst/>
            <a:ahLst/>
            <a:cxnLst/>
            <a:rect l="l" t="t" r="r" b="b"/>
            <a:pathLst>
              <a:path w="38100" h="29845">
                <a:moveTo>
                  <a:pt x="30632" y="0"/>
                </a:moveTo>
                <a:lnTo>
                  <a:pt x="0" y="14224"/>
                </a:lnTo>
                <a:lnTo>
                  <a:pt x="7162" y="29667"/>
                </a:lnTo>
                <a:lnTo>
                  <a:pt x="37782" y="15468"/>
                </a:lnTo>
                <a:lnTo>
                  <a:pt x="30632" y="0"/>
                </a:lnTo>
                <a:close/>
              </a:path>
            </a:pathLst>
          </a:custGeom>
          <a:solidFill>
            <a:srgbClr val="C62329"/>
          </a:solidFill>
        </p:spPr>
        <p:txBody>
          <a:bodyPr wrap="square" lIns="0" tIns="0" rIns="0" bIns="0" rtlCol="0"/>
          <a:lstStyle/>
          <a:p>
            <a:endParaRPr dirty="0"/>
          </a:p>
        </p:txBody>
      </p:sp>
      <p:sp>
        <p:nvSpPr>
          <p:cNvPr id="89" name="object 89"/>
          <p:cNvSpPr/>
          <p:nvPr/>
        </p:nvSpPr>
        <p:spPr>
          <a:xfrm>
            <a:off x="2363537" y="4750619"/>
            <a:ext cx="158750" cy="460375"/>
          </a:xfrm>
          <a:custGeom>
            <a:avLst/>
            <a:gdLst/>
            <a:ahLst/>
            <a:cxnLst/>
            <a:rect l="l" t="t" r="r" b="b"/>
            <a:pathLst>
              <a:path w="158750" h="460375">
                <a:moveTo>
                  <a:pt x="25297" y="0"/>
                </a:moveTo>
                <a:lnTo>
                  <a:pt x="3987" y="48957"/>
                </a:lnTo>
                <a:lnTo>
                  <a:pt x="2074" y="139162"/>
                </a:lnTo>
                <a:lnTo>
                  <a:pt x="714" y="217568"/>
                </a:lnTo>
                <a:lnTo>
                  <a:pt x="0" y="287641"/>
                </a:lnTo>
                <a:lnTo>
                  <a:pt x="657" y="334030"/>
                </a:lnTo>
                <a:lnTo>
                  <a:pt x="5832" y="367478"/>
                </a:lnTo>
                <a:lnTo>
                  <a:pt x="19984" y="404172"/>
                </a:lnTo>
                <a:lnTo>
                  <a:pt x="47574" y="460298"/>
                </a:lnTo>
                <a:lnTo>
                  <a:pt x="67947" y="437799"/>
                </a:lnTo>
                <a:lnTo>
                  <a:pt x="111136" y="384785"/>
                </a:lnTo>
                <a:lnTo>
                  <a:pt x="150245" y="322982"/>
                </a:lnTo>
                <a:lnTo>
                  <a:pt x="158381" y="274116"/>
                </a:lnTo>
                <a:lnTo>
                  <a:pt x="104836" y="244669"/>
                </a:lnTo>
                <a:lnTo>
                  <a:pt x="79067" y="214276"/>
                </a:lnTo>
                <a:lnTo>
                  <a:pt x="73942" y="164420"/>
                </a:lnTo>
                <a:lnTo>
                  <a:pt x="82334" y="76580"/>
                </a:lnTo>
                <a:lnTo>
                  <a:pt x="80802" y="64907"/>
                </a:lnTo>
                <a:lnTo>
                  <a:pt x="75044" y="39093"/>
                </a:lnTo>
                <a:lnTo>
                  <a:pt x="63313" y="12940"/>
                </a:lnTo>
                <a:lnTo>
                  <a:pt x="43865" y="253"/>
                </a:lnTo>
                <a:lnTo>
                  <a:pt x="25297" y="0"/>
                </a:lnTo>
                <a:close/>
              </a:path>
            </a:pathLst>
          </a:custGeom>
          <a:solidFill>
            <a:srgbClr val="FED09E"/>
          </a:solidFill>
        </p:spPr>
        <p:txBody>
          <a:bodyPr wrap="square" lIns="0" tIns="0" rIns="0" bIns="0" rtlCol="0"/>
          <a:lstStyle/>
          <a:p>
            <a:endParaRPr dirty="0"/>
          </a:p>
        </p:txBody>
      </p:sp>
      <p:sp>
        <p:nvSpPr>
          <p:cNvPr id="90" name="object 90"/>
          <p:cNvSpPr/>
          <p:nvPr/>
        </p:nvSpPr>
        <p:spPr>
          <a:xfrm>
            <a:off x="2423982" y="5286848"/>
            <a:ext cx="371475" cy="240665"/>
          </a:xfrm>
          <a:custGeom>
            <a:avLst/>
            <a:gdLst/>
            <a:ahLst/>
            <a:cxnLst/>
            <a:rect l="l" t="t" r="r" b="b"/>
            <a:pathLst>
              <a:path w="371475" h="240664">
                <a:moveTo>
                  <a:pt x="335711" y="0"/>
                </a:moveTo>
                <a:lnTo>
                  <a:pt x="0" y="69469"/>
                </a:lnTo>
                <a:lnTo>
                  <a:pt x="35407" y="240487"/>
                </a:lnTo>
                <a:lnTo>
                  <a:pt x="371094" y="171018"/>
                </a:lnTo>
                <a:lnTo>
                  <a:pt x="335711" y="0"/>
                </a:lnTo>
                <a:close/>
              </a:path>
            </a:pathLst>
          </a:custGeom>
          <a:solidFill>
            <a:srgbClr val="FFFFFF"/>
          </a:solidFill>
        </p:spPr>
        <p:txBody>
          <a:bodyPr wrap="square" lIns="0" tIns="0" rIns="0" bIns="0" rtlCol="0"/>
          <a:lstStyle/>
          <a:p>
            <a:endParaRPr dirty="0"/>
          </a:p>
        </p:txBody>
      </p:sp>
      <p:sp>
        <p:nvSpPr>
          <p:cNvPr id="91" name="object 91"/>
          <p:cNvSpPr/>
          <p:nvPr/>
        </p:nvSpPr>
        <p:spPr>
          <a:xfrm>
            <a:off x="2423301" y="5341987"/>
            <a:ext cx="427990" cy="397510"/>
          </a:xfrm>
          <a:custGeom>
            <a:avLst/>
            <a:gdLst/>
            <a:ahLst/>
            <a:cxnLst/>
            <a:rect l="l" t="t" r="r" b="b"/>
            <a:pathLst>
              <a:path w="427990" h="397510">
                <a:moveTo>
                  <a:pt x="360959" y="0"/>
                </a:moveTo>
                <a:lnTo>
                  <a:pt x="0" y="74688"/>
                </a:lnTo>
                <a:lnTo>
                  <a:pt x="66801" y="397471"/>
                </a:lnTo>
                <a:lnTo>
                  <a:pt x="427748" y="322783"/>
                </a:lnTo>
                <a:lnTo>
                  <a:pt x="360959" y="0"/>
                </a:lnTo>
                <a:close/>
              </a:path>
            </a:pathLst>
          </a:custGeom>
          <a:solidFill>
            <a:srgbClr val="3A4464"/>
          </a:solidFill>
        </p:spPr>
        <p:txBody>
          <a:bodyPr wrap="square" lIns="0" tIns="0" rIns="0" bIns="0" rtlCol="0"/>
          <a:lstStyle/>
          <a:p>
            <a:endParaRPr dirty="0"/>
          </a:p>
        </p:txBody>
      </p:sp>
      <p:sp>
        <p:nvSpPr>
          <p:cNvPr id="92" name="object 92"/>
          <p:cNvSpPr/>
          <p:nvPr/>
        </p:nvSpPr>
        <p:spPr>
          <a:xfrm>
            <a:off x="2725861" y="5407287"/>
            <a:ext cx="34925" cy="34925"/>
          </a:xfrm>
          <a:custGeom>
            <a:avLst/>
            <a:gdLst/>
            <a:ahLst/>
            <a:cxnLst/>
            <a:rect l="l" t="t" r="r" b="b"/>
            <a:pathLst>
              <a:path w="34925" h="34925">
                <a:moveTo>
                  <a:pt x="20584" y="0"/>
                </a:moveTo>
                <a:lnTo>
                  <a:pt x="0" y="20783"/>
                </a:lnTo>
                <a:lnTo>
                  <a:pt x="2736" y="27182"/>
                </a:lnTo>
                <a:lnTo>
                  <a:pt x="7545" y="31890"/>
                </a:lnTo>
                <a:lnTo>
                  <a:pt x="13757" y="34458"/>
                </a:lnTo>
                <a:lnTo>
                  <a:pt x="20700" y="34435"/>
                </a:lnTo>
                <a:lnTo>
                  <a:pt x="27133" y="31691"/>
                </a:lnTo>
                <a:lnTo>
                  <a:pt x="31840" y="26864"/>
                </a:lnTo>
                <a:lnTo>
                  <a:pt x="34336" y="20783"/>
                </a:lnTo>
                <a:lnTo>
                  <a:pt x="34378" y="13683"/>
                </a:lnTo>
                <a:lnTo>
                  <a:pt x="31639" y="7271"/>
                </a:lnTo>
                <a:lnTo>
                  <a:pt x="26819" y="2561"/>
                </a:lnTo>
                <a:lnTo>
                  <a:pt x="20584" y="0"/>
                </a:lnTo>
                <a:close/>
              </a:path>
            </a:pathLst>
          </a:custGeom>
          <a:solidFill>
            <a:srgbClr val="0F3754"/>
          </a:solidFill>
        </p:spPr>
        <p:txBody>
          <a:bodyPr wrap="square" lIns="0" tIns="0" rIns="0" bIns="0" rtlCol="0"/>
          <a:lstStyle/>
          <a:p>
            <a:endParaRPr dirty="0"/>
          </a:p>
        </p:txBody>
      </p:sp>
      <p:sp>
        <p:nvSpPr>
          <p:cNvPr id="93" name="object 93"/>
          <p:cNvSpPr/>
          <p:nvPr/>
        </p:nvSpPr>
        <p:spPr>
          <a:xfrm>
            <a:off x="1933343" y="6130241"/>
            <a:ext cx="917695" cy="1198121"/>
          </a:xfrm>
          <a:prstGeom prst="rect">
            <a:avLst/>
          </a:prstGeom>
          <a:blipFill>
            <a:blip r:embed="rId4" cstate="print"/>
            <a:stretch>
              <a:fillRect/>
            </a:stretch>
          </a:blipFill>
        </p:spPr>
        <p:txBody>
          <a:bodyPr wrap="square" lIns="0" tIns="0" rIns="0" bIns="0" rtlCol="0"/>
          <a:lstStyle/>
          <a:p>
            <a:endParaRPr dirty="0"/>
          </a:p>
        </p:txBody>
      </p:sp>
      <p:sp>
        <p:nvSpPr>
          <p:cNvPr id="94" name="object 94"/>
          <p:cNvSpPr/>
          <p:nvPr/>
        </p:nvSpPr>
        <p:spPr>
          <a:xfrm>
            <a:off x="7823200" y="1812545"/>
            <a:ext cx="558215" cy="974953"/>
          </a:xfrm>
          <a:prstGeom prst="rect">
            <a:avLst/>
          </a:prstGeom>
          <a:blipFill>
            <a:blip r:embed="rId5" cstate="print"/>
            <a:stretch>
              <a:fillRect/>
            </a:stretch>
          </a:blipFill>
        </p:spPr>
        <p:txBody>
          <a:bodyPr wrap="square" lIns="0" tIns="0" rIns="0" bIns="0" rtlCol="0"/>
          <a:lstStyle/>
          <a:p>
            <a:endParaRPr dirty="0"/>
          </a:p>
        </p:txBody>
      </p:sp>
      <p:sp>
        <p:nvSpPr>
          <p:cNvPr id="95" name="object 95"/>
          <p:cNvSpPr/>
          <p:nvPr/>
        </p:nvSpPr>
        <p:spPr>
          <a:xfrm>
            <a:off x="7500579" y="3201422"/>
            <a:ext cx="962628" cy="950478"/>
          </a:xfrm>
          <a:prstGeom prst="rect">
            <a:avLst/>
          </a:prstGeom>
          <a:blipFill>
            <a:blip r:embed="rId6" cstate="print"/>
            <a:stretch>
              <a:fillRect/>
            </a:stretch>
          </a:blipFill>
        </p:spPr>
        <p:txBody>
          <a:bodyPr wrap="square" lIns="0" tIns="0" rIns="0" bIns="0" rtlCol="0"/>
          <a:lstStyle/>
          <a:p>
            <a:endParaRPr dirty="0"/>
          </a:p>
        </p:txBody>
      </p:sp>
      <p:sp>
        <p:nvSpPr>
          <p:cNvPr id="96" name="object 96"/>
          <p:cNvSpPr/>
          <p:nvPr/>
        </p:nvSpPr>
        <p:spPr>
          <a:xfrm>
            <a:off x="7595291" y="4672070"/>
            <a:ext cx="337820" cy="713105"/>
          </a:xfrm>
          <a:custGeom>
            <a:avLst/>
            <a:gdLst/>
            <a:ahLst/>
            <a:cxnLst/>
            <a:rect l="l" t="t" r="r" b="b"/>
            <a:pathLst>
              <a:path w="337820" h="713104">
                <a:moveTo>
                  <a:pt x="74396" y="0"/>
                </a:moveTo>
                <a:lnTo>
                  <a:pt x="26406" y="20797"/>
                </a:lnTo>
                <a:lnTo>
                  <a:pt x="6019" y="71818"/>
                </a:lnTo>
                <a:lnTo>
                  <a:pt x="0" y="637425"/>
                </a:lnTo>
                <a:lnTo>
                  <a:pt x="5038" y="665631"/>
                </a:lnTo>
                <a:lnTo>
                  <a:pt x="19334" y="688833"/>
                </a:lnTo>
                <a:lnTo>
                  <a:pt x="40685" y="704632"/>
                </a:lnTo>
                <a:lnTo>
                  <a:pt x="66890" y="710628"/>
                </a:lnTo>
                <a:lnTo>
                  <a:pt x="262940" y="712558"/>
                </a:lnTo>
                <a:lnTo>
                  <a:pt x="289255" y="707120"/>
                </a:lnTo>
                <a:lnTo>
                  <a:pt x="310926" y="691765"/>
                </a:lnTo>
                <a:lnTo>
                  <a:pt x="325707" y="668853"/>
                </a:lnTo>
                <a:lnTo>
                  <a:pt x="331355" y="640740"/>
                </a:lnTo>
                <a:lnTo>
                  <a:pt x="337312" y="75095"/>
                </a:lnTo>
                <a:lnTo>
                  <a:pt x="332288" y="46910"/>
                </a:lnTo>
                <a:lnTo>
                  <a:pt x="318014" y="23718"/>
                </a:lnTo>
                <a:lnTo>
                  <a:pt x="296681" y="7920"/>
                </a:lnTo>
                <a:lnTo>
                  <a:pt x="270484" y="1917"/>
                </a:lnTo>
                <a:lnTo>
                  <a:pt x="74396" y="0"/>
                </a:lnTo>
                <a:close/>
              </a:path>
            </a:pathLst>
          </a:custGeom>
          <a:solidFill>
            <a:srgbClr val="46484A"/>
          </a:solidFill>
        </p:spPr>
        <p:txBody>
          <a:bodyPr wrap="square" lIns="0" tIns="0" rIns="0" bIns="0" rtlCol="0"/>
          <a:lstStyle/>
          <a:p>
            <a:endParaRPr dirty="0"/>
          </a:p>
        </p:txBody>
      </p:sp>
      <p:sp>
        <p:nvSpPr>
          <p:cNvPr id="97" name="object 97"/>
          <p:cNvSpPr/>
          <p:nvPr/>
        </p:nvSpPr>
        <p:spPr>
          <a:xfrm>
            <a:off x="7619860" y="4745887"/>
            <a:ext cx="288925" cy="541020"/>
          </a:xfrm>
          <a:custGeom>
            <a:avLst/>
            <a:gdLst/>
            <a:ahLst/>
            <a:cxnLst/>
            <a:rect l="l" t="t" r="r" b="b"/>
            <a:pathLst>
              <a:path w="288925" h="541020">
                <a:moveTo>
                  <a:pt x="5727" y="0"/>
                </a:moveTo>
                <a:lnTo>
                  <a:pt x="0" y="537667"/>
                </a:lnTo>
                <a:lnTo>
                  <a:pt x="283032" y="540499"/>
                </a:lnTo>
                <a:lnTo>
                  <a:pt x="288721" y="2768"/>
                </a:lnTo>
                <a:lnTo>
                  <a:pt x="5727" y="0"/>
                </a:lnTo>
                <a:close/>
              </a:path>
            </a:pathLst>
          </a:custGeom>
          <a:solidFill>
            <a:srgbClr val="000000"/>
          </a:solidFill>
        </p:spPr>
        <p:txBody>
          <a:bodyPr wrap="square" lIns="0" tIns="0" rIns="0" bIns="0" rtlCol="0"/>
          <a:lstStyle/>
          <a:p>
            <a:endParaRPr dirty="0"/>
          </a:p>
        </p:txBody>
      </p:sp>
      <p:sp>
        <p:nvSpPr>
          <p:cNvPr id="98" name="object 98"/>
          <p:cNvSpPr/>
          <p:nvPr/>
        </p:nvSpPr>
        <p:spPr>
          <a:xfrm>
            <a:off x="7697554" y="4698127"/>
            <a:ext cx="140335" cy="15240"/>
          </a:xfrm>
          <a:custGeom>
            <a:avLst/>
            <a:gdLst/>
            <a:ahLst/>
            <a:cxnLst/>
            <a:rect l="l" t="t" r="r" b="b"/>
            <a:pathLst>
              <a:path w="140335" h="15239">
                <a:moveTo>
                  <a:pt x="2933" y="0"/>
                </a:moveTo>
                <a:lnTo>
                  <a:pt x="88" y="2997"/>
                </a:lnTo>
                <a:lnTo>
                  <a:pt x="0" y="10452"/>
                </a:lnTo>
                <a:lnTo>
                  <a:pt x="2781" y="13487"/>
                </a:lnTo>
                <a:lnTo>
                  <a:pt x="136994" y="14846"/>
                </a:lnTo>
                <a:lnTo>
                  <a:pt x="139852" y="11849"/>
                </a:lnTo>
                <a:lnTo>
                  <a:pt x="139941" y="4394"/>
                </a:lnTo>
                <a:lnTo>
                  <a:pt x="137133" y="1333"/>
                </a:lnTo>
                <a:lnTo>
                  <a:pt x="133705" y="1333"/>
                </a:lnTo>
                <a:lnTo>
                  <a:pt x="2933" y="0"/>
                </a:lnTo>
                <a:close/>
              </a:path>
              <a:path w="140335" h="15239">
                <a:moveTo>
                  <a:pt x="137121" y="1320"/>
                </a:moveTo>
                <a:lnTo>
                  <a:pt x="133705" y="1333"/>
                </a:lnTo>
                <a:lnTo>
                  <a:pt x="137133" y="1333"/>
                </a:lnTo>
                <a:close/>
              </a:path>
            </a:pathLst>
          </a:custGeom>
          <a:solidFill>
            <a:srgbClr val="A8ABAB"/>
          </a:solidFill>
        </p:spPr>
        <p:txBody>
          <a:bodyPr wrap="square" lIns="0" tIns="0" rIns="0" bIns="0" rtlCol="0"/>
          <a:lstStyle/>
          <a:p>
            <a:endParaRPr dirty="0"/>
          </a:p>
        </p:txBody>
      </p:sp>
      <p:sp>
        <p:nvSpPr>
          <p:cNvPr id="99" name="object 99"/>
          <p:cNvSpPr/>
          <p:nvPr/>
        </p:nvSpPr>
        <p:spPr>
          <a:xfrm>
            <a:off x="7625586" y="4745887"/>
            <a:ext cx="283210" cy="541020"/>
          </a:xfrm>
          <a:custGeom>
            <a:avLst/>
            <a:gdLst/>
            <a:ahLst/>
            <a:cxnLst/>
            <a:rect l="l" t="t" r="r" b="b"/>
            <a:pathLst>
              <a:path w="283210" h="541020">
                <a:moveTo>
                  <a:pt x="0" y="0"/>
                </a:moveTo>
                <a:lnTo>
                  <a:pt x="277304" y="540499"/>
                </a:lnTo>
                <a:lnTo>
                  <a:pt x="282994" y="2768"/>
                </a:lnTo>
                <a:lnTo>
                  <a:pt x="0" y="0"/>
                </a:lnTo>
                <a:close/>
              </a:path>
            </a:pathLst>
          </a:custGeom>
          <a:solidFill>
            <a:srgbClr val="46484A"/>
          </a:solidFill>
        </p:spPr>
        <p:txBody>
          <a:bodyPr wrap="square" lIns="0" tIns="0" rIns="0" bIns="0" rtlCol="0"/>
          <a:lstStyle/>
          <a:p>
            <a:endParaRPr dirty="0"/>
          </a:p>
        </p:txBody>
      </p:sp>
      <p:sp>
        <p:nvSpPr>
          <p:cNvPr id="100" name="object 100"/>
          <p:cNvSpPr/>
          <p:nvPr/>
        </p:nvSpPr>
        <p:spPr>
          <a:xfrm>
            <a:off x="7643821" y="5335159"/>
            <a:ext cx="234315" cy="0"/>
          </a:xfrm>
          <a:custGeom>
            <a:avLst/>
            <a:gdLst/>
            <a:ahLst/>
            <a:cxnLst/>
            <a:rect l="l" t="t" r="r" b="b"/>
            <a:pathLst>
              <a:path w="234314">
                <a:moveTo>
                  <a:pt x="0" y="0"/>
                </a:moveTo>
                <a:lnTo>
                  <a:pt x="234099" y="0"/>
                </a:lnTo>
              </a:path>
            </a:pathLst>
          </a:custGeom>
          <a:ln w="23177">
            <a:solidFill>
              <a:srgbClr val="A8ABAB"/>
            </a:solidFill>
          </a:ln>
        </p:spPr>
        <p:txBody>
          <a:bodyPr wrap="square" lIns="0" tIns="0" rIns="0" bIns="0" rtlCol="0"/>
          <a:lstStyle/>
          <a:p>
            <a:endParaRPr dirty="0"/>
          </a:p>
        </p:txBody>
      </p:sp>
      <p:sp>
        <p:nvSpPr>
          <p:cNvPr id="101" name="object 101"/>
          <p:cNvSpPr/>
          <p:nvPr/>
        </p:nvSpPr>
        <p:spPr>
          <a:xfrm>
            <a:off x="7722604" y="5294223"/>
            <a:ext cx="76835" cy="81915"/>
          </a:xfrm>
          <a:custGeom>
            <a:avLst/>
            <a:gdLst/>
            <a:ahLst/>
            <a:cxnLst/>
            <a:rect l="l" t="t" r="r" b="b"/>
            <a:pathLst>
              <a:path w="76835" h="81914">
                <a:moveTo>
                  <a:pt x="38519" y="0"/>
                </a:moveTo>
                <a:lnTo>
                  <a:pt x="23649" y="3091"/>
                </a:lnTo>
                <a:lnTo>
                  <a:pt x="11439" y="11757"/>
                </a:lnTo>
                <a:lnTo>
                  <a:pt x="3139" y="24685"/>
                </a:lnTo>
                <a:lnTo>
                  <a:pt x="0" y="40563"/>
                </a:lnTo>
                <a:lnTo>
                  <a:pt x="2792" y="56516"/>
                </a:lnTo>
                <a:lnTo>
                  <a:pt x="10825" y="69608"/>
                </a:lnTo>
                <a:lnTo>
                  <a:pt x="22865" y="78500"/>
                </a:lnTo>
                <a:lnTo>
                  <a:pt x="37680" y="81851"/>
                </a:lnTo>
                <a:lnTo>
                  <a:pt x="52576" y="78787"/>
                </a:lnTo>
                <a:lnTo>
                  <a:pt x="64798" y="70142"/>
                </a:lnTo>
                <a:lnTo>
                  <a:pt x="73110" y="57219"/>
                </a:lnTo>
                <a:lnTo>
                  <a:pt x="76276" y="41325"/>
                </a:lnTo>
                <a:lnTo>
                  <a:pt x="73430" y="25378"/>
                </a:lnTo>
                <a:lnTo>
                  <a:pt x="65389" y="12290"/>
                </a:lnTo>
                <a:lnTo>
                  <a:pt x="53351" y="3388"/>
                </a:lnTo>
                <a:lnTo>
                  <a:pt x="38519" y="0"/>
                </a:lnTo>
                <a:close/>
              </a:path>
            </a:pathLst>
          </a:custGeom>
          <a:solidFill>
            <a:srgbClr val="46484A"/>
          </a:solidFill>
        </p:spPr>
        <p:txBody>
          <a:bodyPr wrap="square" lIns="0" tIns="0" rIns="0" bIns="0" rtlCol="0"/>
          <a:lstStyle/>
          <a:p>
            <a:endParaRPr dirty="0"/>
          </a:p>
        </p:txBody>
      </p:sp>
      <p:sp>
        <p:nvSpPr>
          <p:cNvPr id="102" name="object 102"/>
          <p:cNvSpPr/>
          <p:nvPr/>
        </p:nvSpPr>
        <p:spPr>
          <a:xfrm>
            <a:off x="7733811" y="5306302"/>
            <a:ext cx="53975" cy="57785"/>
          </a:xfrm>
          <a:custGeom>
            <a:avLst/>
            <a:gdLst/>
            <a:ahLst/>
            <a:cxnLst/>
            <a:rect l="l" t="t" r="r" b="b"/>
            <a:pathLst>
              <a:path w="53975" h="57785">
                <a:moveTo>
                  <a:pt x="27177" y="0"/>
                </a:moveTo>
                <a:lnTo>
                  <a:pt x="16698" y="2168"/>
                </a:lnTo>
                <a:lnTo>
                  <a:pt x="8093" y="8270"/>
                </a:lnTo>
                <a:lnTo>
                  <a:pt x="2235" y="17387"/>
                </a:lnTo>
                <a:lnTo>
                  <a:pt x="0" y="28600"/>
                </a:lnTo>
                <a:lnTo>
                  <a:pt x="2006" y="39834"/>
                </a:lnTo>
                <a:lnTo>
                  <a:pt x="7670" y="49068"/>
                </a:lnTo>
                <a:lnTo>
                  <a:pt x="16144" y="55341"/>
                </a:lnTo>
                <a:lnTo>
                  <a:pt x="26581" y="57696"/>
                </a:lnTo>
                <a:lnTo>
                  <a:pt x="37098" y="55527"/>
                </a:lnTo>
                <a:lnTo>
                  <a:pt x="45710" y="49437"/>
                </a:lnTo>
                <a:lnTo>
                  <a:pt x="51555" y="40333"/>
                </a:lnTo>
                <a:lnTo>
                  <a:pt x="53771" y="29121"/>
                </a:lnTo>
                <a:lnTo>
                  <a:pt x="51793" y="17882"/>
                </a:lnTo>
                <a:lnTo>
                  <a:pt x="46127" y="8659"/>
                </a:lnTo>
                <a:lnTo>
                  <a:pt x="37635" y="2387"/>
                </a:lnTo>
                <a:lnTo>
                  <a:pt x="27177" y="0"/>
                </a:lnTo>
                <a:close/>
              </a:path>
            </a:pathLst>
          </a:custGeom>
          <a:solidFill>
            <a:srgbClr val="A8ABAB"/>
          </a:solidFill>
        </p:spPr>
        <p:txBody>
          <a:bodyPr wrap="square" lIns="0" tIns="0" rIns="0" bIns="0" rtlCol="0"/>
          <a:lstStyle/>
          <a:p>
            <a:endParaRPr dirty="0"/>
          </a:p>
        </p:txBody>
      </p:sp>
      <p:sp>
        <p:nvSpPr>
          <p:cNvPr id="103" name="object 103"/>
          <p:cNvSpPr/>
          <p:nvPr/>
        </p:nvSpPr>
        <p:spPr>
          <a:xfrm>
            <a:off x="7619853" y="4739537"/>
            <a:ext cx="285750" cy="547370"/>
          </a:xfrm>
          <a:custGeom>
            <a:avLst/>
            <a:gdLst/>
            <a:ahLst/>
            <a:cxnLst/>
            <a:rect l="l" t="t" r="r" b="b"/>
            <a:pathLst>
              <a:path w="285750" h="547370">
                <a:moveTo>
                  <a:pt x="2463" y="0"/>
                </a:moveTo>
                <a:lnTo>
                  <a:pt x="1539" y="220398"/>
                </a:lnTo>
                <a:lnTo>
                  <a:pt x="539" y="435157"/>
                </a:lnTo>
                <a:lnTo>
                  <a:pt x="0" y="544017"/>
                </a:lnTo>
                <a:lnTo>
                  <a:pt x="283032" y="546849"/>
                </a:lnTo>
                <a:lnTo>
                  <a:pt x="283305" y="492389"/>
                </a:lnTo>
                <a:lnTo>
                  <a:pt x="284580" y="217557"/>
                </a:lnTo>
                <a:lnTo>
                  <a:pt x="285496" y="2908"/>
                </a:lnTo>
                <a:lnTo>
                  <a:pt x="2463" y="0"/>
                </a:lnTo>
                <a:close/>
              </a:path>
            </a:pathLst>
          </a:custGeom>
          <a:solidFill>
            <a:srgbClr val="FFFFFF"/>
          </a:solidFill>
        </p:spPr>
        <p:txBody>
          <a:bodyPr wrap="square" lIns="0" tIns="0" rIns="0" bIns="0" rtlCol="0"/>
          <a:lstStyle/>
          <a:p>
            <a:endParaRPr dirty="0"/>
          </a:p>
        </p:txBody>
      </p:sp>
      <p:sp>
        <p:nvSpPr>
          <p:cNvPr id="104" name="object 104"/>
          <p:cNvSpPr/>
          <p:nvPr/>
        </p:nvSpPr>
        <p:spPr>
          <a:xfrm>
            <a:off x="8120448" y="4678719"/>
            <a:ext cx="337820" cy="713105"/>
          </a:xfrm>
          <a:custGeom>
            <a:avLst/>
            <a:gdLst/>
            <a:ahLst/>
            <a:cxnLst/>
            <a:rect l="l" t="t" r="r" b="b"/>
            <a:pathLst>
              <a:path w="337820" h="713104">
                <a:moveTo>
                  <a:pt x="74396" y="0"/>
                </a:moveTo>
                <a:lnTo>
                  <a:pt x="26406" y="20797"/>
                </a:lnTo>
                <a:lnTo>
                  <a:pt x="6019" y="71818"/>
                </a:lnTo>
                <a:lnTo>
                  <a:pt x="0" y="637425"/>
                </a:lnTo>
                <a:lnTo>
                  <a:pt x="5038" y="665631"/>
                </a:lnTo>
                <a:lnTo>
                  <a:pt x="19334" y="688833"/>
                </a:lnTo>
                <a:lnTo>
                  <a:pt x="40685" y="704632"/>
                </a:lnTo>
                <a:lnTo>
                  <a:pt x="66890" y="710628"/>
                </a:lnTo>
                <a:lnTo>
                  <a:pt x="262940" y="712558"/>
                </a:lnTo>
                <a:lnTo>
                  <a:pt x="289255" y="707120"/>
                </a:lnTo>
                <a:lnTo>
                  <a:pt x="310926" y="691765"/>
                </a:lnTo>
                <a:lnTo>
                  <a:pt x="325707" y="668853"/>
                </a:lnTo>
                <a:lnTo>
                  <a:pt x="331355" y="640740"/>
                </a:lnTo>
                <a:lnTo>
                  <a:pt x="337312" y="75095"/>
                </a:lnTo>
                <a:lnTo>
                  <a:pt x="332288" y="46910"/>
                </a:lnTo>
                <a:lnTo>
                  <a:pt x="318014" y="23718"/>
                </a:lnTo>
                <a:lnTo>
                  <a:pt x="296681" y="7920"/>
                </a:lnTo>
                <a:lnTo>
                  <a:pt x="270484" y="1917"/>
                </a:lnTo>
                <a:lnTo>
                  <a:pt x="74396" y="0"/>
                </a:lnTo>
                <a:close/>
              </a:path>
            </a:pathLst>
          </a:custGeom>
          <a:solidFill>
            <a:srgbClr val="46484A"/>
          </a:solidFill>
        </p:spPr>
        <p:txBody>
          <a:bodyPr wrap="square" lIns="0" tIns="0" rIns="0" bIns="0" rtlCol="0"/>
          <a:lstStyle/>
          <a:p>
            <a:endParaRPr dirty="0"/>
          </a:p>
        </p:txBody>
      </p:sp>
      <p:sp>
        <p:nvSpPr>
          <p:cNvPr id="105" name="object 105"/>
          <p:cNvSpPr/>
          <p:nvPr/>
        </p:nvSpPr>
        <p:spPr>
          <a:xfrm>
            <a:off x="8145019" y="4752534"/>
            <a:ext cx="288925" cy="541020"/>
          </a:xfrm>
          <a:custGeom>
            <a:avLst/>
            <a:gdLst/>
            <a:ahLst/>
            <a:cxnLst/>
            <a:rect l="l" t="t" r="r" b="b"/>
            <a:pathLst>
              <a:path w="288925" h="541020">
                <a:moveTo>
                  <a:pt x="5727" y="0"/>
                </a:moveTo>
                <a:lnTo>
                  <a:pt x="0" y="537667"/>
                </a:lnTo>
                <a:lnTo>
                  <a:pt x="283032" y="540499"/>
                </a:lnTo>
                <a:lnTo>
                  <a:pt x="288721" y="2768"/>
                </a:lnTo>
                <a:lnTo>
                  <a:pt x="5727" y="0"/>
                </a:lnTo>
                <a:close/>
              </a:path>
            </a:pathLst>
          </a:custGeom>
          <a:solidFill>
            <a:srgbClr val="000000"/>
          </a:solidFill>
        </p:spPr>
        <p:txBody>
          <a:bodyPr wrap="square" lIns="0" tIns="0" rIns="0" bIns="0" rtlCol="0"/>
          <a:lstStyle/>
          <a:p>
            <a:endParaRPr dirty="0"/>
          </a:p>
        </p:txBody>
      </p:sp>
      <p:sp>
        <p:nvSpPr>
          <p:cNvPr id="106" name="object 106"/>
          <p:cNvSpPr/>
          <p:nvPr/>
        </p:nvSpPr>
        <p:spPr>
          <a:xfrm>
            <a:off x="8222711" y="4704776"/>
            <a:ext cx="140335" cy="15240"/>
          </a:xfrm>
          <a:custGeom>
            <a:avLst/>
            <a:gdLst/>
            <a:ahLst/>
            <a:cxnLst/>
            <a:rect l="l" t="t" r="r" b="b"/>
            <a:pathLst>
              <a:path w="140335" h="15239">
                <a:moveTo>
                  <a:pt x="2933" y="0"/>
                </a:moveTo>
                <a:lnTo>
                  <a:pt x="88" y="2997"/>
                </a:lnTo>
                <a:lnTo>
                  <a:pt x="0" y="10452"/>
                </a:lnTo>
                <a:lnTo>
                  <a:pt x="2781" y="13487"/>
                </a:lnTo>
                <a:lnTo>
                  <a:pt x="136994" y="14846"/>
                </a:lnTo>
                <a:lnTo>
                  <a:pt x="139852" y="11849"/>
                </a:lnTo>
                <a:lnTo>
                  <a:pt x="139941" y="4394"/>
                </a:lnTo>
                <a:lnTo>
                  <a:pt x="137133" y="1333"/>
                </a:lnTo>
                <a:lnTo>
                  <a:pt x="133705" y="1333"/>
                </a:lnTo>
                <a:lnTo>
                  <a:pt x="2933" y="0"/>
                </a:lnTo>
                <a:close/>
              </a:path>
              <a:path w="140335" h="15239">
                <a:moveTo>
                  <a:pt x="137121" y="1320"/>
                </a:moveTo>
                <a:lnTo>
                  <a:pt x="133705" y="1333"/>
                </a:lnTo>
                <a:lnTo>
                  <a:pt x="137133" y="1333"/>
                </a:lnTo>
                <a:close/>
              </a:path>
            </a:pathLst>
          </a:custGeom>
          <a:solidFill>
            <a:srgbClr val="A8ABAB"/>
          </a:solidFill>
        </p:spPr>
        <p:txBody>
          <a:bodyPr wrap="square" lIns="0" tIns="0" rIns="0" bIns="0" rtlCol="0"/>
          <a:lstStyle/>
          <a:p>
            <a:endParaRPr dirty="0"/>
          </a:p>
        </p:txBody>
      </p:sp>
      <p:sp>
        <p:nvSpPr>
          <p:cNvPr id="107" name="object 107"/>
          <p:cNvSpPr/>
          <p:nvPr/>
        </p:nvSpPr>
        <p:spPr>
          <a:xfrm>
            <a:off x="8150745" y="4752534"/>
            <a:ext cx="283210" cy="541020"/>
          </a:xfrm>
          <a:custGeom>
            <a:avLst/>
            <a:gdLst/>
            <a:ahLst/>
            <a:cxnLst/>
            <a:rect l="l" t="t" r="r" b="b"/>
            <a:pathLst>
              <a:path w="283210" h="541020">
                <a:moveTo>
                  <a:pt x="0" y="0"/>
                </a:moveTo>
                <a:lnTo>
                  <a:pt x="277304" y="540499"/>
                </a:lnTo>
                <a:lnTo>
                  <a:pt x="282994" y="2768"/>
                </a:lnTo>
                <a:lnTo>
                  <a:pt x="0" y="0"/>
                </a:lnTo>
                <a:close/>
              </a:path>
            </a:pathLst>
          </a:custGeom>
          <a:solidFill>
            <a:srgbClr val="46484A"/>
          </a:solidFill>
        </p:spPr>
        <p:txBody>
          <a:bodyPr wrap="square" lIns="0" tIns="0" rIns="0" bIns="0" rtlCol="0"/>
          <a:lstStyle/>
          <a:p>
            <a:endParaRPr dirty="0"/>
          </a:p>
        </p:txBody>
      </p:sp>
      <p:sp>
        <p:nvSpPr>
          <p:cNvPr id="108" name="object 108"/>
          <p:cNvSpPr/>
          <p:nvPr/>
        </p:nvSpPr>
        <p:spPr>
          <a:xfrm>
            <a:off x="8168980" y="5341806"/>
            <a:ext cx="234315" cy="0"/>
          </a:xfrm>
          <a:custGeom>
            <a:avLst/>
            <a:gdLst/>
            <a:ahLst/>
            <a:cxnLst/>
            <a:rect l="l" t="t" r="r" b="b"/>
            <a:pathLst>
              <a:path w="234314">
                <a:moveTo>
                  <a:pt x="0" y="0"/>
                </a:moveTo>
                <a:lnTo>
                  <a:pt x="234099" y="0"/>
                </a:lnTo>
              </a:path>
            </a:pathLst>
          </a:custGeom>
          <a:ln w="23177">
            <a:solidFill>
              <a:srgbClr val="A8ABAB"/>
            </a:solidFill>
          </a:ln>
        </p:spPr>
        <p:txBody>
          <a:bodyPr wrap="square" lIns="0" tIns="0" rIns="0" bIns="0" rtlCol="0"/>
          <a:lstStyle/>
          <a:p>
            <a:endParaRPr dirty="0"/>
          </a:p>
        </p:txBody>
      </p:sp>
      <p:sp>
        <p:nvSpPr>
          <p:cNvPr id="109" name="object 109"/>
          <p:cNvSpPr/>
          <p:nvPr/>
        </p:nvSpPr>
        <p:spPr>
          <a:xfrm>
            <a:off x="8247762" y="5300871"/>
            <a:ext cx="76835" cy="81915"/>
          </a:xfrm>
          <a:custGeom>
            <a:avLst/>
            <a:gdLst/>
            <a:ahLst/>
            <a:cxnLst/>
            <a:rect l="l" t="t" r="r" b="b"/>
            <a:pathLst>
              <a:path w="76835" h="81914">
                <a:moveTo>
                  <a:pt x="38519" y="0"/>
                </a:moveTo>
                <a:lnTo>
                  <a:pt x="23649" y="3091"/>
                </a:lnTo>
                <a:lnTo>
                  <a:pt x="11439" y="11757"/>
                </a:lnTo>
                <a:lnTo>
                  <a:pt x="3139" y="24685"/>
                </a:lnTo>
                <a:lnTo>
                  <a:pt x="0" y="40563"/>
                </a:lnTo>
                <a:lnTo>
                  <a:pt x="2792" y="56516"/>
                </a:lnTo>
                <a:lnTo>
                  <a:pt x="10825" y="69608"/>
                </a:lnTo>
                <a:lnTo>
                  <a:pt x="22865" y="78500"/>
                </a:lnTo>
                <a:lnTo>
                  <a:pt x="37680" y="81851"/>
                </a:lnTo>
                <a:lnTo>
                  <a:pt x="52576" y="78787"/>
                </a:lnTo>
                <a:lnTo>
                  <a:pt x="64798" y="70142"/>
                </a:lnTo>
                <a:lnTo>
                  <a:pt x="73110" y="57219"/>
                </a:lnTo>
                <a:lnTo>
                  <a:pt x="76276" y="41325"/>
                </a:lnTo>
                <a:lnTo>
                  <a:pt x="73430" y="25378"/>
                </a:lnTo>
                <a:lnTo>
                  <a:pt x="65389" y="12290"/>
                </a:lnTo>
                <a:lnTo>
                  <a:pt x="53351" y="3388"/>
                </a:lnTo>
                <a:lnTo>
                  <a:pt x="38519" y="0"/>
                </a:lnTo>
                <a:close/>
              </a:path>
            </a:pathLst>
          </a:custGeom>
          <a:solidFill>
            <a:srgbClr val="46484A"/>
          </a:solidFill>
        </p:spPr>
        <p:txBody>
          <a:bodyPr wrap="square" lIns="0" tIns="0" rIns="0" bIns="0" rtlCol="0"/>
          <a:lstStyle/>
          <a:p>
            <a:endParaRPr dirty="0"/>
          </a:p>
        </p:txBody>
      </p:sp>
      <p:sp>
        <p:nvSpPr>
          <p:cNvPr id="110" name="object 110"/>
          <p:cNvSpPr/>
          <p:nvPr/>
        </p:nvSpPr>
        <p:spPr>
          <a:xfrm>
            <a:off x="8258969" y="5312950"/>
            <a:ext cx="53975" cy="57785"/>
          </a:xfrm>
          <a:custGeom>
            <a:avLst/>
            <a:gdLst/>
            <a:ahLst/>
            <a:cxnLst/>
            <a:rect l="l" t="t" r="r" b="b"/>
            <a:pathLst>
              <a:path w="53975" h="57785">
                <a:moveTo>
                  <a:pt x="27177" y="0"/>
                </a:moveTo>
                <a:lnTo>
                  <a:pt x="16698" y="2168"/>
                </a:lnTo>
                <a:lnTo>
                  <a:pt x="8093" y="8270"/>
                </a:lnTo>
                <a:lnTo>
                  <a:pt x="2235" y="17387"/>
                </a:lnTo>
                <a:lnTo>
                  <a:pt x="0" y="28600"/>
                </a:lnTo>
                <a:lnTo>
                  <a:pt x="2006" y="39834"/>
                </a:lnTo>
                <a:lnTo>
                  <a:pt x="7670" y="49068"/>
                </a:lnTo>
                <a:lnTo>
                  <a:pt x="16144" y="55341"/>
                </a:lnTo>
                <a:lnTo>
                  <a:pt x="26581" y="57696"/>
                </a:lnTo>
                <a:lnTo>
                  <a:pt x="37098" y="55527"/>
                </a:lnTo>
                <a:lnTo>
                  <a:pt x="45710" y="49437"/>
                </a:lnTo>
                <a:lnTo>
                  <a:pt x="51555" y="40333"/>
                </a:lnTo>
                <a:lnTo>
                  <a:pt x="53771" y="29121"/>
                </a:lnTo>
                <a:lnTo>
                  <a:pt x="51793" y="17882"/>
                </a:lnTo>
                <a:lnTo>
                  <a:pt x="46127" y="8659"/>
                </a:lnTo>
                <a:lnTo>
                  <a:pt x="37635" y="2387"/>
                </a:lnTo>
                <a:lnTo>
                  <a:pt x="27177" y="0"/>
                </a:lnTo>
                <a:close/>
              </a:path>
            </a:pathLst>
          </a:custGeom>
          <a:solidFill>
            <a:srgbClr val="A8ABAB"/>
          </a:solidFill>
        </p:spPr>
        <p:txBody>
          <a:bodyPr wrap="square" lIns="0" tIns="0" rIns="0" bIns="0" rtlCol="0"/>
          <a:lstStyle/>
          <a:p>
            <a:endParaRPr dirty="0"/>
          </a:p>
        </p:txBody>
      </p:sp>
      <p:sp>
        <p:nvSpPr>
          <p:cNvPr id="111" name="object 111"/>
          <p:cNvSpPr/>
          <p:nvPr/>
        </p:nvSpPr>
        <p:spPr>
          <a:xfrm>
            <a:off x="8145010" y="4746185"/>
            <a:ext cx="285750" cy="547370"/>
          </a:xfrm>
          <a:custGeom>
            <a:avLst/>
            <a:gdLst/>
            <a:ahLst/>
            <a:cxnLst/>
            <a:rect l="l" t="t" r="r" b="b"/>
            <a:pathLst>
              <a:path w="285750" h="547370">
                <a:moveTo>
                  <a:pt x="2463" y="0"/>
                </a:moveTo>
                <a:lnTo>
                  <a:pt x="1539" y="220398"/>
                </a:lnTo>
                <a:lnTo>
                  <a:pt x="539" y="435157"/>
                </a:lnTo>
                <a:lnTo>
                  <a:pt x="0" y="544017"/>
                </a:lnTo>
                <a:lnTo>
                  <a:pt x="283044" y="546849"/>
                </a:lnTo>
                <a:lnTo>
                  <a:pt x="283312" y="492389"/>
                </a:lnTo>
                <a:lnTo>
                  <a:pt x="284580" y="217557"/>
                </a:lnTo>
                <a:lnTo>
                  <a:pt x="285496" y="2908"/>
                </a:lnTo>
                <a:lnTo>
                  <a:pt x="2463" y="0"/>
                </a:lnTo>
                <a:close/>
              </a:path>
            </a:pathLst>
          </a:custGeom>
          <a:solidFill>
            <a:srgbClr val="FFFFFF"/>
          </a:solidFill>
        </p:spPr>
        <p:txBody>
          <a:bodyPr wrap="square" lIns="0" tIns="0" rIns="0" bIns="0" rtlCol="0"/>
          <a:lstStyle/>
          <a:p>
            <a:endParaRPr dirty="0"/>
          </a:p>
        </p:txBody>
      </p:sp>
      <p:sp>
        <p:nvSpPr>
          <p:cNvPr id="112" name="object 112"/>
          <p:cNvSpPr/>
          <p:nvPr/>
        </p:nvSpPr>
        <p:spPr>
          <a:xfrm>
            <a:off x="7953295" y="5017363"/>
            <a:ext cx="79375" cy="0"/>
          </a:xfrm>
          <a:custGeom>
            <a:avLst/>
            <a:gdLst/>
            <a:ahLst/>
            <a:cxnLst/>
            <a:rect l="l" t="t" r="r" b="b"/>
            <a:pathLst>
              <a:path w="79375">
                <a:moveTo>
                  <a:pt x="0" y="0"/>
                </a:moveTo>
                <a:lnTo>
                  <a:pt x="79362" y="0"/>
                </a:lnTo>
              </a:path>
            </a:pathLst>
          </a:custGeom>
          <a:ln w="35280">
            <a:solidFill>
              <a:srgbClr val="46484A"/>
            </a:solidFill>
          </a:ln>
        </p:spPr>
        <p:txBody>
          <a:bodyPr wrap="square" lIns="0" tIns="0" rIns="0" bIns="0" rtlCol="0"/>
          <a:lstStyle/>
          <a:p>
            <a:endParaRPr dirty="0"/>
          </a:p>
        </p:txBody>
      </p:sp>
      <p:sp>
        <p:nvSpPr>
          <p:cNvPr id="113" name="object 113"/>
          <p:cNvSpPr/>
          <p:nvPr/>
        </p:nvSpPr>
        <p:spPr>
          <a:xfrm>
            <a:off x="8014741" y="4979203"/>
            <a:ext cx="62230" cy="75565"/>
          </a:xfrm>
          <a:custGeom>
            <a:avLst/>
            <a:gdLst/>
            <a:ahLst/>
            <a:cxnLst/>
            <a:rect l="l" t="t" r="r" b="b"/>
            <a:pathLst>
              <a:path w="62229" h="75564">
                <a:moveTo>
                  <a:pt x="0" y="0"/>
                </a:moveTo>
                <a:lnTo>
                  <a:pt x="0" y="75260"/>
                </a:lnTo>
                <a:lnTo>
                  <a:pt x="61658" y="35890"/>
                </a:lnTo>
                <a:lnTo>
                  <a:pt x="0" y="0"/>
                </a:lnTo>
                <a:close/>
              </a:path>
            </a:pathLst>
          </a:custGeom>
          <a:solidFill>
            <a:srgbClr val="46484A"/>
          </a:solidFill>
        </p:spPr>
        <p:txBody>
          <a:bodyPr wrap="square" lIns="0" tIns="0" rIns="0" bIns="0" rtlCol="0"/>
          <a:lstStyle/>
          <a:p>
            <a:endParaRPr dirty="0"/>
          </a:p>
        </p:txBody>
      </p:sp>
      <p:sp>
        <p:nvSpPr>
          <p:cNvPr id="114" name="object 114"/>
          <p:cNvSpPr/>
          <p:nvPr/>
        </p:nvSpPr>
        <p:spPr>
          <a:xfrm>
            <a:off x="7476897" y="6039773"/>
            <a:ext cx="998067" cy="649681"/>
          </a:xfrm>
          <a:prstGeom prst="rect">
            <a:avLst/>
          </a:prstGeom>
          <a:blipFill>
            <a:blip r:embed="rId7" cstate="print"/>
            <a:stretch>
              <a:fillRect/>
            </a:stretch>
          </a:blipFill>
        </p:spPr>
        <p:txBody>
          <a:bodyPr wrap="square" lIns="0" tIns="0" rIns="0" bIns="0" rtlCol="0"/>
          <a:lstStyle/>
          <a:p>
            <a:endParaRPr dirty="0"/>
          </a:p>
        </p:txBody>
      </p:sp>
      <p:sp>
        <p:nvSpPr>
          <p:cNvPr id="115" name="Título 114"/>
          <p:cNvSpPr>
            <a:spLocks noGrp="1"/>
          </p:cNvSpPr>
          <p:nvPr>
            <p:ph type="title"/>
          </p:nvPr>
        </p:nvSpPr>
        <p:spPr>
          <a:xfrm>
            <a:off x="2767724" y="414356"/>
            <a:ext cx="8282153" cy="530915"/>
          </a:xfrm>
        </p:spPr>
        <p:txBody>
          <a:bodyPr>
            <a:noAutofit/>
          </a:bodyPr>
          <a:lstStyle/>
          <a:p>
            <a:pPr algn="ctr"/>
            <a:r>
              <a:rPr lang="es-CL" sz="3200" b="1" spc="-25" dirty="0">
                <a:solidFill>
                  <a:schemeClr val="bg1"/>
                </a:solidFill>
                <a:latin typeface="Calibri" panose="020F0502020204030204" pitchFamily="34" charset="0"/>
                <a:cs typeface="Calibri" panose="020F0502020204030204" pitchFamily="34" charset="0"/>
              </a:rPr>
              <a:t>Conoce </a:t>
            </a:r>
            <a:r>
              <a:rPr lang="es-CL" sz="3200" b="1" spc="-5" dirty="0">
                <a:solidFill>
                  <a:schemeClr val="bg1"/>
                </a:solidFill>
                <a:latin typeface="Calibri" panose="020F0502020204030204" pitchFamily="34" charset="0"/>
                <a:cs typeface="Calibri" panose="020F0502020204030204" pitchFamily="34" charset="0"/>
              </a:rPr>
              <a:t>tus </a:t>
            </a:r>
            <a:r>
              <a:rPr lang="es-CL" sz="3200" b="1" spc="-15" dirty="0">
                <a:solidFill>
                  <a:schemeClr val="bg1"/>
                </a:solidFill>
                <a:latin typeface="Calibri" panose="020F0502020204030204" pitchFamily="34" charset="0"/>
                <a:cs typeface="Calibri" panose="020F0502020204030204" pitchFamily="34" charset="0"/>
              </a:rPr>
              <a:t>derechos</a:t>
            </a:r>
            <a:r>
              <a:rPr lang="es-CL" sz="3200" b="1" spc="-25" dirty="0">
                <a:solidFill>
                  <a:schemeClr val="bg1"/>
                </a:solidFill>
                <a:latin typeface="Calibri" panose="020F0502020204030204" pitchFamily="34" charset="0"/>
                <a:cs typeface="Calibri" panose="020F0502020204030204" pitchFamily="34" charset="0"/>
              </a:rPr>
              <a:t> </a:t>
            </a:r>
            <a:r>
              <a:rPr lang="es-CL" sz="3200" b="1" spc="55" dirty="0">
                <a:solidFill>
                  <a:schemeClr val="bg1"/>
                </a:solidFill>
                <a:latin typeface="Calibri" panose="020F0502020204030204" pitchFamily="34" charset="0"/>
                <a:cs typeface="Calibri" panose="020F0502020204030204" pitchFamily="34" charset="0"/>
              </a:rPr>
              <a:t>en</a:t>
            </a:r>
            <a:endParaRPr lang="es-CL" sz="3200" b="1" dirty="0">
              <a:solidFill>
                <a:schemeClr val="bg1"/>
              </a:solidFill>
              <a:latin typeface="Calibri" panose="020F0502020204030204" pitchFamily="34" charset="0"/>
              <a:cs typeface="Calibri" panose="020F0502020204030204" pitchFamily="34" charset="0"/>
            </a:endParaRPr>
          </a:p>
        </p:txBody>
      </p:sp>
      <p:pic>
        <p:nvPicPr>
          <p:cNvPr id="132" name="Imagen 131">
            <a:extLst>
              <a:ext uri="{FF2B5EF4-FFF2-40B4-BE49-F238E27FC236}">
                <a16:creationId xmlns:a16="http://schemas.microsoft.com/office/drawing/2014/main" id="{6A9541AD-D6A3-5E4A-9F1D-170712B082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133" name="Imagen 132">
            <a:extLst>
              <a:ext uri="{FF2B5EF4-FFF2-40B4-BE49-F238E27FC236}">
                <a16:creationId xmlns:a16="http://schemas.microsoft.com/office/drawing/2014/main" id="{A9D97E78-E00A-0442-ABFD-0DCA95F58C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134" name="Marcador de número de diapositiva 21">
            <a:extLst>
              <a:ext uri="{FF2B5EF4-FFF2-40B4-BE49-F238E27FC236}">
                <a16:creationId xmlns:a16="http://schemas.microsoft.com/office/drawing/2014/main" id="{DB6D6739-2BAA-914C-A732-C3FBB92389B2}"/>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27</a:t>
            </a:fld>
            <a:endParaRPr lang="es-CL" sz="1200" b="1" dirty="0">
              <a:solidFill>
                <a:schemeClr val="bg1"/>
              </a:solidFill>
            </a:endParaRPr>
          </a:p>
        </p:txBody>
      </p:sp>
      <p:sp>
        <p:nvSpPr>
          <p:cNvPr id="135" name="Rectángulo 134">
            <a:extLst>
              <a:ext uri="{FF2B5EF4-FFF2-40B4-BE49-F238E27FC236}">
                <a16:creationId xmlns:a16="http://schemas.microsoft.com/office/drawing/2014/main" id="{D62FACAE-0E8F-D74D-87FC-5ADB62E32304}"/>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 name="Imagen 93">
            <a:extLst>
              <a:ext uri="{FF2B5EF4-FFF2-40B4-BE49-F238E27FC236}">
                <a16:creationId xmlns:a16="http://schemas.microsoft.com/office/drawing/2014/main" id="{CE3017E1-5075-3E4F-93BC-1C5BD7C8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95" name="Imagen 94">
            <a:extLst>
              <a:ext uri="{FF2B5EF4-FFF2-40B4-BE49-F238E27FC236}">
                <a16:creationId xmlns:a16="http://schemas.microsoft.com/office/drawing/2014/main" id="{4413E65F-B2DB-3140-8A5F-6417133DF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2" name="object 2"/>
          <p:cNvSpPr txBox="1"/>
          <p:nvPr/>
        </p:nvSpPr>
        <p:spPr>
          <a:xfrm>
            <a:off x="2400094" y="2462537"/>
            <a:ext cx="111760" cy="212879"/>
          </a:xfrm>
          <a:prstGeom prst="rect">
            <a:avLst/>
          </a:prstGeom>
        </p:spPr>
        <p:txBody>
          <a:bodyPr vert="horz" wrap="square" lIns="0" tIns="12700" rIns="0" bIns="0" rtlCol="0">
            <a:spAutoFit/>
          </a:bodyPr>
          <a:lstStyle/>
          <a:p>
            <a:pPr marL="12700">
              <a:spcBef>
                <a:spcPts val="100"/>
              </a:spcBef>
            </a:pPr>
            <a:r>
              <a:rPr sz="1300" u="heavy" dirty="0">
                <a:solidFill>
                  <a:srgbClr val="414142"/>
                </a:solidFill>
                <a:latin typeface="gobCL"/>
                <a:cs typeface="gobCL"/>
              </a:rPr>
              <a:t> </a:t>
            </a:r>
            <a:r>
              <a:rPr sz="1300" u="heavy" spc="100" dirty="0">
                <a:solidFill>
                  <a:srgbClr val="414142"/>
                </a:solidFill>
                <a:latin typeface="gobCL"/>
                <a:cs typeface="gobCL"/>
              </a:rPr>
              <a:t> </a:t>
            </a:r>
            <a:endParaRPr sz="1300" dirty="0">
              <a:latin typeface="gobCL"/>
              <a:cs typeface="gobCL"/>
            </a:endParaRPr>
          </a:p>
        </p:txBody>
      </p:sp>
      <p:sp>
        <p:nvSpPr>
          <p:cNvPr id="3" name="object 3"/>
          <p:cNvSpPr txBox="1"/>
          <p:nvPr/>
        </p:nvSpPr>
        <p:spPr>
          <a:xfrm>
            <a:off x="3174065" y="2081486"/>
            <a:ext cx="3611879" cy="1176655"/>
          </a:xfrm>
          <a:prstGeom prst="rect">
            <a:avLst/>
          </a:prstGeom>
        </p:spPr>
        <p:txBody>
          <a:bodyPr vert="horz" wrap="square" lIns="0" tIns="12700" rIns="0" bIns="0" rtlCol="0">
            <a:spAutoFit/>
          </a:bodyPr>
          <a:lstStyle/>
          <a:p>
            <a:pPr marL="12700" algn="just">
              <a:spcBef>
                <a:spcPts val="100"/>
              </a:spcBef>
            </a:pPr>
            <a:r>
              <a:rPr sz="1300" dirty="0">
                <a:solidFill>
                  <a:schemeClr val="bg1"/>
                </a:solidFill>
                <a:latin typeface="gobCL"/>
                <a:cs typeface="gobCL"/>
              </a:rPr>
              <a:t>Derecho N° 9 A MANTENER TUS CANALES DE</a:t>
            </a:r>
            <a:r>
              <a:rPr sz="1300" spc="-100" dirty="0">
                <a:solidFill>
                  <a:schemeClr val="bg1"/>
                </a:solidFill>
                <a:latin typeface="gobCL"/>
                <a:cs typeface="gobCL"/>
              </a:rPr>
              <a:t> </a:t>
            </a:r>
            <a:r>
              <a:rPr sz="1300" dirty="0">
                <a:solidFill>
                  <a:schemeClr val="bg1"/>
                </a:solidFill>
                <a:latin typeface="gobCL"/>
                <a:cs typeface="gobCL"/>
              </a:rPr>
              <a:t>TV</a:t>
            </a:r>
          </a:p>
          <a:p>
            <a:pPr marL="12700" marR="5080" algn="just">
              <a:lnSpc>
                <a:spcPts val="1500"/>
              </a:lnSpc>
              <a:spcBef>
                <a:spcPts val="1540"/>
              </a:spcBef>
            </a:pPr>
            <a:r>
              <a:rPr sz="1300" dirty="0">
                <a:solidFill>
                  <a:schemeClr val="bg1"/>
                </a:solidFill>
                <a:latin typeface="gobCL"/>
                <a:cs typeface="gobCL"/>
              </a:rPr>
              <a:t>Si te cambian un canal, la empresa debe avisarte al  menos 20 días hábiles antes y reemplazarlo por uno  de similar calidad y contenido, o de lo contrario  compensarte.</a:t>
            </a:r>
          </a:p>
        </p:txBody>
      </p:sp>
      <p:sp>
        <p:nvSpPr>
          <p:cNvPr id="4" name="object 4"/>
          <p:cNvSpPr txBox="1"/>
          <p:nvPr/>
        </p:nvSpPr>
        <p:spPr>
          <a:xfrm>
            <a:off x="8509000" y="1992662"/>
            <a:ext cx="3383279" cy="9861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Derecho N° 13 A RECLAMAR DENTRO DE 60 DÍAS  HÁBILES</a:t>
            </a:r>
          </a:p>
          <a:p>
            <a:pPr marL="12700">
              <a:lnSpc>
                <a:spcPts val="1530"/>
              </a:lnSpc>
              <a:spcBef>
                <a:spcPts val="1400"/>
              </a:spcBef>
            </a:pPr>
            <a:r>
              <a:rPr sz="1300" dirty="0">
                <a:solidFill>
                  <a:schemeClr val="bg1"/>
                </a:solidFill>
                <a:latin typeface="gobCL"/>
                <a:cs typeface="gobCL"/>
              </a:rPr>
              <a:t>Infórmate </a:t>
            </a:r>
            <a:r>
              <a:rPr sz="1300" spc="35" dirty="0">
                <a:solidFill>
                  <a:schemeClr val="bg1"/>
                </a:solidFill>
                <a:latin typeface="gobCL"/>
                <a:cs typeface="gobCL"/>
              </a:rPr>
              <a:t> </a:t>
            </a:r>
            <a:r>
              <a:rPr sz="1300" dirty="0">
                <a:solidFill>
                  <a:schemeClr val="bg1"/>
                </a:solidFill>
                <a:latin typeface="gobCL"/>
                <a:cs typeface="gobCL"/>
              </a:rPr>
              <a:t>en </a:t>
            </a:r>
            <a:r>
              <a:rPr sz="1300" spc="35" dirty="0">
                <a:solidFill>
                  <a:schemeClr val="bg1"/>
                </a:solidFill>
                <a:latin typeface="gobCL"/>
                <a:cs typeface="gobCL"/>
              </a:rPr>
              <a:t> </a:t>
            </a:r>
            <a:r>
              <a:rPr sz="1300" dirty="0">
                <a:solidFill>
                  <a:schemeClr val="bg1"/>
                </a:solidFill>
                <a:latin typeface="gobCL"/>
                <a:cs typeface="gobCL"/>
              </a:rPr>
              <a:t>SUBTEL </a:t>
            </a:r>
            <a:r>
              <a:rPr sz="1300" spc="35" dirty="0">
                <a:solidFill>
                  <a:schemeClr val="bg1"/>
                </a:solidFill>
                <a:latin typeface="gobCL"/>
                <a:cs typeface="gobCL"/>
              </a:rPr>
              <a:t> </a:t>
            </a:r>
            <a:r>
              <a:rPr sz="1300" dirty="0">
                <a:solidFill>
                  <a:schemeClr val="bg1"/>
                </a:solidFill>
                <a:latin typeface="gobCL"/>
                <a:cs typeface="gobCL"/>
              </a:rPr>
              <a:t>al </a:t>
            </a:r>
            <a:r>
              <a:rPr sz="1300" spc="35" dirty="0">
                <a:solidFill>
                  <a:schemeClr val="bg1"/>
                </a:solidFill>
                <a:latin typeface="gobCL"/>
                <a:cs typeface="gobCL"/>
              </a:rPr>
              <a:t> </a:t>
            </a:r>
            <a:r>
              <a:rPr sz="1300" dirty="0">
                <a:solidFill>
                  <a:schemeClr val="bg1"/>
                </a:solidFill>
                <a:latin typeface="gobCL"/>
                <a:cs typeface="gobCL"/>
              </a:rPr>
              <a:t>800 </a:t>
            </a:r>
            <a:r>
              <a:rPr sz="1300" spc="35" dirty="0">
                <a:solidFill>
                  <a:schemeClr val="bg1"/>
                </a:solidFill>
                <a:latin typeface="gobCL"/>
                <a:cs typeface="gobCL"/>
              </a:rPr>
              <a:t> </a:t>
            </a:r>
            <a:r>
              <a:rPr sz="1300" dirty="0">
                <a:solidFill>
                  <a:schemeClr val="bg1"/>
                </a:solidFill>
                <a:latin typeface="gobCL"/>
                <a:cs typeface="gobCL"/>
              </a:rPr>
              <a:t>13 </a:t>
            </a:r>
            <a:r>
              <a:rPr sz="1300" spc="35" dirty="0">
                <a:solidFill>
                  <a:schemeClr val="bg1"/>
                </a:solidFill>
                <a:latin typeface="gobCL"/>
                <a:cs typeface="gobCL"/>
              </a:rPr>
              <a:t> </a:t>
            </a:r>
            <a:r>
              <a:rPr sz="1300" dirty="0">
                <a:solidFill>
                  <a:schemeClr val="bg1"/>
                </a:solidFill>
                <a:latin typeface="gobCL"/>
                <a:cs typeface="gobCL"/>
              </a:rPr>
              <a:t>13 </a:t>
            </a:r>
            <a:r>
              <a:rPr sz="1300" spc="35" dirty="0">
                <a:solidFill>
                  <a:schemeClr val="bg1"/>
                </a:solidFill>
                <a:latin typeface="gobCL"/>
                <a:cs typeface="gobCL"/>
              </a:rPr>
              <a:t> </a:t>
            </a:r>
            <a:r>
              <a:rPr sz="1300" dirty="0">
                <a:solidFill>
                  <a:schemeClr val="bg1"/>
                </a:solidFill>
                <a:latin typeface="gobCL"/>
                <a:cs typeface="gobCL"/>
              </a:rPr>
              <a:t>1 </a:t>
            </a:r>
            <a:r>
              <a:rPr sz="1300" spc="35" dirty="0">
                <a:solidFill>
                  <a:schemeClr val="bg1"/>
                </a:solidFill>
                <a:latin typeface="gobCL"/>
                <a:cs typeface="gobCL"/>
              </a:rPr>
              <a:t> </a:t>
            </a:r>
            <a:r>
              <a:rPr sz="1300" dirty="0">
                <a:solidFill>
                  <a:schemeClr val="bg1"/>
                </a:solidFill>
                <a:latin typeface="gobCL"/>
                <a:cs typeface="gobCL"/>
              </a:rPr>
              <a:t>y </a:t>
            </a:r>
            <a:r>
              <a:rPr sz="1300" spc="35" dirty="0">
                <a:solidFill>
                  <a:schemeClr val="bg1"/>
                </a:solidFill>
                <a:latin typeface="gobCL"/>
                <a:cs typeface="gobCL"/>
              </a:rPr>
              <a:t> </a:t>
            </a:r>
            <a:r>
              <a:rPr sz="1300" dirty="0">
                <a:solidFill>
                  <a:schemeClr val="bg1"/>
                </a:solidFill>
                <a:latin typeface="gobCL"/>
                <a:cs typeface="gobCL"/>
              </a:rPr>
              <a:t>en </a:t>
            </a:r>
            <a:r>
              <a:rPr sz="1300" spc="35" dirty="0">
                <a:solidFill>
                  <a:schemeClr val="bg1"/>
                </a:solidFill>
                <a:latin typeface="gobCL"/>
                <a:cs typeface="gobCL"/>
              </a:rPr>
              <a:t> </a:t>
            </a:r>
            <a:r>
              <a:rPr sz="1300" dirty="0">
                <a:solidFill>
                  <a:schemeClr val="bg1"/>
                </a:solidFill>
                <a:latin typeface="gobCL"/>
                <a:cs typeface="gobCL"/>
              </a:rPr>
              <a:t>el</a:t>
            </a:r>
          </a:p>
          <a:p>
            <a:pPr marL="12700">
              <a:lnSpc>
                <a:spcPts val="1530"/>
              </a:lnSpc>
            </a:pPr>
            <a:r>
              <a:rPr sz="1300" dirty="0">
                <a:solidFill>
                  <a:schemeClr val="bg1"/>
                </a:solidFill>
                <a:latin typeface="gobCL"/>
                <a:cs typeface="gobCL"/>
              </a:rPr>
              <a:t>SERNAC al 600 594</a:t>
            </a:r>
            <a:r>
              <a:rPr sz="1300" spc="-100" dirty="0">
                <a:solidFill>
                  <a:schemeClr val="bg1"/>
                </a:solidFill>
                <a:latin typeface="gobCL"/>
                <a:cs typeface="gobCL"/>
              </a:rPr>
              <a:t> </a:t>
            </a:r>
            <a:r>
              <a:rPr sz="1300" dirty="0">
                <a:solidFill>
                  <a:schemeClr val="bg1"/>
                </a:solidFill>
                <a:latin typeface="gobCL"/>
                <a:cs typeface="gobCL"/>
              </a:rPr>
              <a:t>6000.</a:t>
            </a:r>
          </a:p>
        </p:txBody>
      </p:sp>
      <p:sp>
        <p:nvSpPr>
          <p:cNvPr id="5" name="object 5"/>
          <p:cNvSpPr txBox="1"/>
          <p:nvPr/>
        </p:nvSpPr>
        <p:spPr>
          <a:xfrm>
            <a:off x="8509000" y="3199213"/>
            <a:ext cx="3357879" cy="4146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Derecho N° 14 A RECIBIR RESPUESTA EN 5 DÍAS  HÁBILES</a:t>
            </a:r>
          </a:p>
        </p:txBody>
      </p:sp>
      <p:sp>
        <p:nvSpPr>
          <p:cNvPr id="6" name="object 6"/>
          <p:cNvSpPr txBox="1"/>
          <p:nvPr/>
        </p:nvSpPr>
        <p:spPr>
          <a:xfrm>
            <a:off x="8509000" y="3770789"/>
            <a:ext cx="3357879" cy="605155"/>
          </a:xfrm>
          <a:prstGeom prst="rect">
            <a:avLst/>
          </a:prstGeom>
        </p:spPr>
        <p:txBody>
          <a:bodyPr vert="horz" wrap="square" lIns="0" tIns="25400" rIns="0" bIns="0" rtlCol="0">
            <a:spAutoFit/>
          </a:bodyPr>
          <a:lstStyle/>
          <a:p>
            <a:pPr marL="12700" marR="5080" algn="just">
              <a:lnSpc>
                <a:spcPts val="1500"/>
              </a:lnSpc>
              <a:spcBef>
                <a:spcPts val="200"/>
              </a:spcBef>
            </a:pPr>
            <a:r>
              <a:rPr sz="1300" dirty="0">
                <a:solidFill>
                  <a:schemeClr val="bg1"/>
                </a:solidFill>
                <a:latin typeface="gobCL"/>
                <a:cs typeface="gobCL"/>
              </a:rPr>
              <a:t>En caso de no obtener respuesta o</a:t>
            </a:r>
            <a:r>
              <a:rPr sz="1300" spc="185" dirty="0">
                <a:solidFill>
                  <a:schemeClr val="bg1"/>
                </a:solidFill>
                <a:latin typeface="gobCL"/>
                <a:cs typeface="gobCL"/>
              </a:rPr>
              <a:t> </a:t>
            </a:r>
            <a:r>
              <a:rPr sz="1300" dirty="0">
                <a:solidFill>
                  <a:schemeClr val="bg1"/>
                </a:solidFill>
                <a:latin typeface="gobCL"/>
                <a:cs typeface="gobCL"/>
              </a:rPr>
              <a:t>estar  disconforme con ésta, podrás insistir ante la  SUBTEL dentro de un plazo de 30 días</a:t>
            </a:r>
            <a:r>
              <a:rPr sz="1300" spc="-100" dirty="0">
                <a:solidFill>
                  <a:schemeClr val="bg1"/>
                </a:solidFill>
                <a:latin typeface="gobCL"/>
                <a:cs typeface="gobCL"/>
              </a:rPr>
              <a:t> </a:t>
            </a:r>
            <a:r>
              <a:rPr sz="1300" dirty="0">
                <a:solidFill>
                  <a:schemeClr val="bg1"/>
                </a:solidFill>
                <a:latin typeface="gobCL"/>
                <a:cs typeface="gobCL"/>
              </a:rPr>
              <a:t>hábiles.</a:t>
            </a:r>
          </a:p>
        </p:txBody>
      </p:sp>
      <p:sp>
        <p:nvSpPr>
          <p:cNvPr id="7" name="object 7"/>
          <p:cNvSpPr txBox="1"/>
          <p:nvPr/>
        </p:nvSpPr>
        <p:spPr>
          <a:xfrm>
            <a:off x="8509000" y="4761389"/>
            <a:ext cx="3319779" cy="1938655"/>
          </a:xfrm>
          <a:prstGeom prst="rect">
            <a:avLst/>
          </a:prstGeom>
        </p:spPr>
        <p:txBody>
          <a:bodyPr vert="horz" wrap="square" lIns="0" tIns="25400" rIns="0" bIns="0" rtlCol="0">
            <a:spAutoFit/>
          </a:bodyPr>
          <a:lstStyle/>
          <a:p>
            <a:pPr marL="12700" marR="5080" algn="just">
              <a:lnSpc>
                <a:spcPts val="1500"/>
              </a:lnSpc>
              <a:spcBef>
                <a:spcPts val="200"/>
              </a:spcBef>
            </a:pPr>
            <a:r>
              <a:rPr sz="1300" dirty="0">
                <a:solidFill>
                  <a:schemeClr val="bg1"/>
                </a:solidFill>
                <a:latin typeface="gobCL"/>
                <a:cs typeface="gobCL"/>
              </a:rPr>
              <a:t>Derecho N° 15 A TERMINAR TU CONTRATO EN  CUALQUIER</a:t>
            </a:r>
            <a:r>
              <a:rPr sz="1300" spc="-100" dirty="0">
                <a:solidFill>
                  <a:schemeClr val="bg1"/>
                </a:solidFill>
                <a:latin typeface="gobCL"/>
                <a:cs typeface="gobCL"/>
              </a:rPr>
              <a:t> </a:t>
            </a:r>
            <a:r>
              <a:rPr sz="1300" dirty="0">
                <a:solidFill>
                  <a:schemeClr val="bg1"/>
                </a:solidFill>
                <a:latin typeface="gobCL"/>
                <a:cs typeface="gobCL"/>
              </a:rPr>
              <a:t>MOMENTO</a:t>
            </a:r>
          </a:p>
          <a:p>
            <a:pPr marL="12700" marR="5080" algn="just">
              <a:lnSpc>
                <a:spcPts val="1500"/>
              </a:lnSpc>
              <a:spcBef>
                <a:spcPts val="1500"/>
              </a:spcBef>
            </a:pPr>
            <a:r>
              <a:rPr sz="1300" dirty="0">
                <a:solidFill>
                  <a:schemeClr val="bg1"/>
                </a:solidFill>
                <a:latin typeface="gobCL"/>
                <a:cs typeface="gobCL"/>
              </a:rPr>
              <a:t>Debiendo la compañía ejecutar la solicitud  dentro del plazo de 1 día</a:t>
            </a:r>
            <a:r>
              <a:rPr sz="1300" spc="-100" dirty="0">
                <a:solidFill>
                  <a:schemeClr val="bg1"/>
                </a:solidFill>
                <a:latin typeface="gobCL"/>
                <a:cs typeface="gobCL"/>
              </a:rPr>
              <a:t> </a:t>
            </a:r>
            <a:r>
              <a:rPr sz="1300" dirty="0">
                <a:solidFill>
                  <a:schemeClr val="bg1"/>
                </a:solidFill>
                <a:latin typeface="gobCL"/>
                <a:cs typeface="gobCL"/>
              </a:rPr>
              <a:t>hábil.</a:t>
            </a:r>
          </a:p>
          <a:p>
            <a:pPr marL="12700" marR="5080" algn="just">
              <a:lnSpc>
                <a:spcPts val="1500"/>
              </a:lnSpc>
              <a:spcBef>
                <a:spcPts val="1500"/>
              </a:spcBef>
            </a:pPr>
            <a:r>
              <a:rPr sz="1300" dirty="0">
                <a:solidFill>
                  <a:schemeClr val="bg1"/>
                </a:solidFill>
                <a:latin typeface="gobCL"/>
                <a:cs typeface="gobCL"/>
              </a:rPr>
              <a:t>Adicionalmente, las acciones necesarios para  poner término y/o modificar el contrato no  podrán ser más gravosas que las requeridas</a:t>
            </a:r>
            <a:r>
              <a:rPr sz="1300" spc="-65" dirty="0">
                <a:solidFill>
                  <a:schemeClr val="bg1"/>
                </a:solidFill>
                <a:latin typeface="gobCL"/>
                <a:cs typeface="gobCL"/>
              </a:rPr>
              <a:t> </a:t>
            </a:r>
            <a:r>
              <a:rPr sz="1300" dirty="0">
                <a:solidFill>
                  <a:schemeClr val="bg1"/>
                </a:solidFill>
                <a:latin typeface="gobCL"/>
                <a:cs typeface="gobCL"/>
              </a:rPr>
              <a:t>para  la contratación del</a:t>
            </a:r>
            <a:r>
              <a:rPr sz="1300" spc="-100" dirty="0">
                <a:solidFill>
                  <a:schemeClr val="bg1"/>
                </a:solidFill>
                <a:latin typeface="gobCL"/>
                <a:cs typeface="gobCL"/>
              </a:rPr>
              <a:t> </a:t>
            </a:r>
            <a:r>
              <a:rPr sz="1300" dirty="0">
                <a:solidFill>
                  <a:schemeClr val="bg1"/>
                </a:solidFill>
                <a:latin typeface="gobCL"/>
                <a:cs typeface="gobCL"/>
              </a:rPr>
              <a:t>servicio.</a:t>
            </a:r>
          </a:p>
        </p:txBody>
      </p:sp>
      <p:sp>
        <p:nvSpPr>
          <p:cNvPr id="8" name="object 8"/>
          <p:cNvSpPr txBox="1"/>
          <p:nvPr/>
        </p:nvSpPr>
        <p:spPr>
          <a:xfrm>
            <a:off x="3148640" y="3504318"/>
            <a:ext cx="3611879" cy="7956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Derecho N° 10 A HABILITAR Y DESHABILITAR EL  ROAMING</a:t>
            </a:r>
            <a:r>
              <a:rPr sz="1300" spc="-100" dirty="0">
                <a:solidFill>
                  <a:schemeClr val="bg1"/>
                </a:solidFill>
                <a:latin typeface="gobCL"/>
                <a:cs typeface="gobCL"/>
              </a:rPr>
              <a:t> </a:t>
            </a:r>
            <a:r>
              <a:rPr sz="1300" dirty="0">
                <a:solidFill>
                  <a:schemeClr val="bg1"/>
                </a:solidFill>
                <a:latin typeface="gobCL"/>
                <a:cs typeface="gobCL"/>
              </a:rPr>
              <a:t>INTERNACIONAL</a:t>
            </a:r>
          </a:p>
          <a:p>
            <a:pPr marL="12700">
              <a:spcBef>
                <a:spcPts val="1400"/>
              </a:spcBef>
            </a:pPr>
            <a:r>
              <a:rPr sz="1300" dirty="0">
                <a:solidFill>
                  <a:schemeClr val="bg1"/>
                </a:solidFill>
                <a:latin typeface="gobCL"/>
                <a:cs typeface="gobCL"/>
              </a:rPr>
              <a:t>Tú decides si deseas este servicio y no la</a:t>
            </a:r>
            <a:r>
              <a:rPr sz="1300" spc="-100" dirty="0">
                <a:solidFill>
                  <a:schemeClr val="bg1"/>
                </a:solidFill>
                <a:latin typeface="gobCL"/>
                <a:cs typeface="gobCL"/>
              </a:rPr>
              <a:t> </a:t>
            </a:r>
            <a:r>
              <a:rPr sz="1300" dirty="0">
                <a:solidFill>
                  <a:schemeClr val="bg1"/>
                </a:solidFill>
                <a:latin typeface="gobCL"/>
                <a:cs typeface="gobCL"/>
              </a:rPr>
              <a:t>empresa.</a:t>
            </a:r>
          </a:p>
        </p:txBody>
      </p:sp>
      <p:sp>
        <p:nvSpPr>
          <p:cNvPr id="9" name="object 9"/>
          <p:cNvSpPr txBox="1"/>
          <p:nvPr/>
        </p:nvSpPr>
        <p:spPr>
          <a:xfrm>
            <a:off x="3174065" y="4761720"/>
            <a:ext cx="3611245" cy="9861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Derecho N° 11 A MANTENER TU SERVICIO DURANTE  LOS</a:t>
            </a:r>
            <a:r>
              <a:rPr sz="1300" spc="-100" dirty="0">
                <a:solidFill>
                  <a:schemeClr val="bg1"/>
                </a:solidFill>
                <a:latin typeface="gobCL"/>
                <a:cs typeface="gobCL"/>
              </a:rPr>
              <a:t> </a:t>
            </a:r>
            <a:r>
              <a:rPr sz="1300" dirty="0">
                <a:solidFill>
                  <a:schemeClr val="bg1"/>
                </a:solidFill>
                <a:latin typeface="gobCL"/>
                <a:cs typeface="gobCL"/>
              </a:rPr>
              <a:t>RECLAMOS</a:t>
            </a:r>
          </a:p>
          <a:p>
            <a:pPr marL="12700" marR="5080">
              <a:lnSpc>
                <a:spcPts val="1500"/>
              </a:lnSpc>
              <a:spcBef>
                <a:spcPts val="1500"/>
              </a:spcBef>
            </a:pPr>
            <a:r>
              <a:rPr sz="1300" dirty="0">
                <a:solidFill>
                  <a:schemeClr val="bg1"/>
                </a:solidFill>
                <a:latin typeface="gobCL"/>
                <a:cs typeface="gobCL"/>
              </a:rPr>
              <a:t>La empresa no puede suspender el servicio mientras  no resuelva tu</a:t>
            </a:r>
            <a:r>
              <a:rPr sz="1300" spc="-100" dirty="0">
                <a:solidFill>
                  <a:schemeClr val="bg1"/>
                </a:solidFill>
                <a:latin typeface="gobCL"/>
                <a:cs typeface="gobCL"/>
              </a:rPr>
              <a:t> </a:t>
            </a:r>
            <a:r>
              <a:rPr sz="1300" dirty="0">
                <a:solidFill>
                  <a:schemeClr val="bg1"/>
                </a:solidFill>
                <a:latin typeface="gobCL"/>
                <a:cs typeface="gobCL"/>
              </a:rPr>
              <a:t>reclamo.</a:t>
            </a:r>
          </a:p>
        </p:txBody>
      </p:sp>
      <p:sp>
        <p:nvSpPr>
          <p:cNvPr id="10" name="object 10"/>
          <p:cNvSpPr txBox="1"/>
          <p:nvPr/>
        </p:nvSpPr>
        <p:spPr>
          <a:xfrm>
            <a:off x="3161353" y="6247785"/>
            <a:ext cx="3598545" cy="414655"/>
          </a:xfrm>
          <a:prstGeom prst="rect">
            <a:avLst/>
          </a:prstGeom>
        </p:spPr>
        <p:txBody>
          <a:bodyPr vert="horz" wrap="square" lIns="0" tIns="25400" rIns="0" bIns="0" rtlCol="0">
            <a:spAutoFit/>
          </a:bodyPr>
          <a:lstStyle/>
          <a:p>
            <a:pPr marL="12700" marR="5080">
              <a:lnSpc>
                <a:spcPts val="1500"/>
              </a:lnSpc>
              <a:spcBef>
                <a:spcPts val="200"/>
              </a:spcBef>
            </a:pPr>
            <a:r>
              <a:rPr sz="1300" dirty="0">
                <a:solidFill>
                  <a:schemeClr val="bg1"/>
                </a:solidFill>
                <a:latin typeface="gobCL"/>
                <a:cs typeface="gobCL"/>
              </a:rPr>
              <a:t>Derecho N° 12 A RECIBIR TU CUENTA 10 ANTES DEL  VENCIMIENTO</a:t>
            </a:r>
          </a:p>
        </p:txBody>
      </p:sp>
      <p:sp>
        <p:nvSpPr>
          <p:cNvPr id="17" name="object 17"/>
          <p:cNvSpPr/>
          <p:nvPr/>
        </p:nvSpPr>
        <p:spPr>
          <a:xfrm>
            <a:off x="2166733" y="2751124"/>
            <a:ext cx="576199" cy="178714"/>
          </a:xfrm>
          <a:prstGeom prst="rect">
            <a:avLst/>
          </a:prstGeom>
          <a:blipFill>
            <a:blip r:embed="rId5" cstate="print"/>
            <a:stretch>
              <a:fillRect/>
            </a:stretch>
          </a:blipFill>
        </p:spPr>
        <p:txBody>
          <a:bodyPr wrap="square" lIns="0" tIns="0" rIns="0" bIns="0" rtlCol="0"/>
          <a:lstStyle/>
          <a:p>
            <a:endParaRPr dirty="0"/>
          </a:p>
        </p:txBody>
      </p:sp>
      <p:sp>
        <p:nvSpPr>
          <p:cNvPr id="18" name="object 18"/>
          <p:cNvSpPr/>
          <p:nvPr/>
        </p:nvSpPr>
        <p:spPr>
          <a:xfrm>
            <a:off x="1931177" y="2160148"/>
            <a:ext cx="1049655" cy="639445"/>
          </a:xfrm>
          <a:custGeom>
            <a:avLst/>
            <a:gdLst/>
            <a:ahLst/>
            <a:cxnLst/>
            <a:rect l="l" t="t" r="r" b="b"/>
            <a:pathLst>
              <a:path w="1049655" h="639444">
                <a:moveTo>
                  <a:pt x="1028407" y="0"/>
                </a:moveTo>
                <a:lnTo>
                  <a:pt x="21005" y="0"/>
                </a:lnTo>
                <a:lnTo>
                  <a:pt x="12831" y="1655"/>
                </a:lnTo>
                <a:lnTo>
                  <a:pt x="6154" y="6169"/>
                </a:lnTo>
                <a:lnTo>
                  <a:pt x="1651" y="12858"/>
                </a:lnTo>
                <a:lnTo>
                  <a:pt x="0" y="21043"/>
                </a:lnTo>
                <a:lnTo>
                  <a:pt x="0" y="618286"/>
                </a:lnTo>
                <a:lnTo>
                  <a:pt x="1651" y="626490"/>
                </a:lnTo>
                <a:lnTo>
                  <a:pt x="6154" y="633182"/>
                </a:lnTo>
                <a:lnTo>
                  <a:pt x="12831" y="637691"/>
                </a:lnTo>
                <a:lnTo>
                  <a:pt x="21005" y="639343"/>
                </a:lnTo>
                <a:lnTo>
                  <a:pt x="1028407" y="639343"/>
                </a:lnTo>
                <a:lnTo>
                  <a:pt x="1036567" y="637691"/>
                </a:lnTo>
                <a:lnTo>
                  <a:pt x="1043251" y="633182"/>
                </a:lnTo>
                <a:lnTo>
                  <a:pt x="1047767" y="626490"/>
                </a:lnTo>
                <a:lnTo>
                  <a:pt x="1049426" y="618286"/>
                </a:lnTo>
                <a:lnTo>
                  <a:pt x="1049426" y="21043"/>
                </a:lnTo>
                <a:lnTo>
                  <a:pt x="1047767" y="12858"/>
                </a:lnTo>
                <a:lnTo>
                  <a:pt x="1043251" y="6169"/>
                </a:lnTo>
                <a:lnTo>
                  <a:pt x="1036567" y="1655"/>
                </a:lnTo>
                <a:lnTo>
                  <a:pt x="1028407" y="0"/>
                </a:lnTo>
                <a:close/>
              </a:path>
            </a:pathLst>
          </a:custGeom>
          <a:solidFill>
            <a:srgbClr val="3C3C3B"/>
          </a:solidFill>
        </p:spPr>
        <p:txBody>
          <a:bodyPr wrap="square" lIns="0" tIns="0" rIns="0" bIns="0" rtlCol="0"/>
          <a:lstStyle/>
          <a:p>
            <a:endParaRPr dirty="0"/>
          </a:p>
        </p:txBody>
      </p:sp>
      <p:sp>
        <p:nvSpPr>
          <p:cNvPr id="19" name="object 19"/>
          <p:cNvSpPr/>
          <p:nvPr/>
        </p:nvSpPr>
        <p:spPr>
          <a:xfrm>
            <a:off x="1931177" y="2160144"/>
            <a:ext cx="1049375" cy="769696"/>
          </a:xfrm>
          <a:prstGeom prst="rect">
            <a:avLst/>
          </a:prstGeom>
          <a:blipFill>
            <a:blip r:embed="rId6" cstate="print"/>
            <a:stretch>
              <a:fillRect/>
            </a:stretch>
          </a:blipFill>
        </p:spPr>
        <p:txBody>
          <a:bodyPr wrap="square" lIns="0" tIns="0" rIns="0" bIns="0" rtlCol="0"/>
          <a:lstStyle/>
          <a:p>
            <a:endParaRPr dirty="0"/>
          </a:p>
        </p:txBody>
      </p:sp>
      <p:sp>
        <p:nvSpPr>
          <p:cNvPr id="20" name="object 20"/>
          <p:cNvSpPr/>
          <p:nvPr/>
        </p:nvSpPr>
        <p:spPr>
          <a:xfrm>
            <a:off x="2066615" y="3553942"/>
            <a:ext cx="888228" cy="883526"/>
          </a:xfrm>
          <a:prstGeom prst="rect">
            <a:avLst/>
          </a:prstGeom>
          <a:blipFill>
            <a:blip r:embed="rId7" cstate="print"/>
            <a:stretch>
              <a:fillRect/>
            </a:stretch>
          </a:blipFill>
        </p:spPr>
        <p:txBody>
          <a:bodyPr wrap="square" lIns="0" tIns="0" rIns="0" bIns="0" rtlCol="0"/>
          <a:lstStyle/>
          <a:p>
            <a:endParaRPr dirty="0"/>
          </a:p>
        </p:txBody>
      </p:sp>
      <p:sp>
        <p:nvSpPr>
          <p:cNvPr id="21" name="object 21"/>
          <p:cNvSpPr/>
          <p:nvPr/>
        </p:nvSpPr>
        <p:spPr>
          <a:xfrm>
            <a:off x="2380176" y="5497553"/>
            <a:ext cx="291465" cy="127635"/>
          </a:xfrm>
          <a:custGeom>
            <a:avLst/>
            <a:gdLst/>
            <a:ahLst/>
            <a:cxnLst/>
            <a:rect l="l" t="t" r="r" b="b"/>
            <a:pathLst>
              <a:path w="291465" h="127635">
                <a:moveTo>
                  <a:pt x="259981" y="0"/>
                </a:moveTo>
                <a:lnTo>
                  <a:pt x="31203" y="0"/>
                </a:lnTo>
                <a:lnTo>
                  <a:pt x="7781" y="95679"/>
                </a:lnTo>
                <a:lnTo>
                  <a:pt x="0" y="127584"/>
                </a:lnTo>
                <a:lnTo>
                  <a:pt x="291198" y="127584"/>
                </a:lnTo>
                <a:lnTo>
                  <a:pt x="259981" y="0"/>
                </a:lnTo>
                <a:close/>
              </a:path>
            </a:pathLst>
          </a:custGeom>
          <a:solidFill>
            <a:srgbClr val="B1B3B6"/>
          </a:solidFill>
        </p:spPr>
        <p:txBody>
          <a:bodyPr wrap="square" lIns="0" tIns="0" rIns="0" bIns="0" rtlCol="0"/>
          <a:lstStyle/>
          <a:p>
            <a:endParaRPr dirty="0"/>
          </a:p>
        </p:txBody>
      </p:sp>
      <p:sp>
        <p:nvSpPr>
          <p:cNvPr id="22" name="object 22"/>
          <p:cNvSpPr/>
          <p:nvPr/>
        </p:nvSpPr>
        <p:spPr>
          <a:xfrm>
            <a:off x="2347137" y="5635004"/>
            <a:ext cx="357505" cy="0"/>
          </a:xfrm>
          <a:custGeom>
            <a:avLst/>
            <a:gdLst/>
            <a:ahLst/>
            <a:cxnLst/>
            <a:rect l="l" t="t" r="r" b="b"/>
            <a:pathLst>
              <a:path w="357505">
                <a:moveTo>
                  <a:pt x="0" y="0"/>
                </a:moveTo>
                <a:lnTo>
                  <a:pt x="357238" y="0"/>
                </a:lnTo>
              </a:path>
            </a:pathLst>
          </a:custGeom>
          <a:ln w="24282">
            <a:solidFill>
              <a:srgbClr val="CFD1D1"/>
            </a:solidFill>
          </a:ln>
        </p:spPr>
        <p:txBody>
          <a:bodyPr wrap="square" lIns="0" tIns="0" rIns="0" bIns="0" rtlCol="0"/>
          <a:lstStyle/>
          <a:p>
            <a:endParaRPr dirty="0"/>
          </a:p>
        </p:txBody>
      </p:sp>
      <p:sp>
        <p:nvSpPr>
          <p:cNvPr id="23" name="object 23"/>
          <p:cNvSpPr/>
          <p:nvPr/>
        </p:nvSpPr>
        <p:spPr>
          <a:xfrm>
            <a:off x="2033795" y="5447905"/>
            <a:ext cx="984250" cy="95250"/>
          </a:xfrm>
          <a:custGeom>
            <a:avLst/>
            <a:gdLst/>
            <a:ahLst/>
            <a:cxnLst/>
            <a:rect l="l" t="t" r="r" b="b"/>
            <a:pathLst>
              <a:path w="984250" h="95250">
                <a:moveTo>
                  <a:pt x="983945" y="0"/>
                </a:moveTo>
                <a:lnTo>
                  <a:pt x="0" y="0"/>
                </a:lnTo>
                <a:lnTo>
                  <a:pt x="0" y="70319"/>
                </a:lnTo>
                <a:lnTo>
                  <a:pt x="1920" y="79847"/>
                </a:lnTo>
                <a:lnTo>
                  <a:pt x="7162" y="87622"/>
                </a:lnTo>
                <a:lnTo>
                  <a:pt x="14948" y="92860"/>
                </a:lnTo>
                <a:lnTo>
                  <a:pt x="24498" y="94780"/>
                </a:lnTo>
                <a:lnTo>
                  <a:pt x="959446" y="94780"/>
                </a:lnTo>
                <a:lnTo>
                  <a:pt x="968975" y="92860"/>
                </a:lnTo>
                <a:lnTo>
                  <a:pt x="976763" y="87622"/>
                </a:lnTo>
                <a:lnTo>
                  <a:pt x="982017" y="79847"/>
                </a:lnTo>
                <a:lnTo>
                  <a:pt x="983945" y="70319"/>
                </a:lnTo>
                <a:lnTo>
                  <a:pt x="983945" y="0"/>
                </a:lnTo>
                <a:close/>
              </a:path>
            </a:pathLst>
          </a:custGeom>
          <a:solidFill>
            <a:srgbClr val="D1D3D3"/>
          </a:solidFill>
        </p:spPr>
        <p:txBody>
          <a:bodyPr wrap="square" lIns="0" tIns="0" rIns="0" bIns="0" rtlCol="0"/>
          <a:lstStyle/>
          <a:p>
            <a:endParaRPr dirty="0"/>
          </a:p>
        </p:txBody>
      </p:sp>
      <p:sp>
        <p:nvSpPr>
          <p:cNvPr id="24" name="object 24"/>
          <p:cNvSpPr/>
          <p:nvPr/>
        </p:nvSpPr>
        <p:spPr>
          <a:xfrm>
            <a:off x="2033792" y="4828221"/>
            <a:ext cx="984250" cy="619760"/>
          </a:xfrm>
          <a:custGeom>
            <a:avLst/>
            <a:gdLst/>
            <a:ahLst/>
            <a:cxnLst/>
            <a:rect l="l" t="t" r="r" b="b"/>
            <a:pathLst>
              <a:path w="984250" h="619760">
                <a:moveTo>
                  <a:pt x="959446" y="0"/>
                </a:moveTo>
                <a:lnTo>
                  <a:pt x="24498" y="0"/>
                </a:lnTo>
                <a:lnTo>
                  <a:pt x="14948" y="1925"/>
                </a:lnTo>
                <a:lnTo>
                  <a:pt x="7162" y="7177"/>
                </a:lnTo>
                <a:lnTo>
                  <a:pt x="1920" y="14964"/>
                </a:lnTo>
                <a:lnTo>
                  <a:pt x="0" y="24498"/>
                </a:lnTo>
                <a:lnTo>
                  <a:pt x="0" y="619683"/>
                </a:lnTo>
                <a:lnTo>
                  <a:pt x="983945" y="619683"/>
                </a:lnTo>
                <a:lnTo>
                  <a:pt x="983945" y="24498"/>
                </a:lnTo>
                <a:lnTo>
                  <a:pt x="982019" y="14964"/>
                </a:lnTo>
                <a:lnTo>
                  <a:pt x="976768" y="7177"/>
                </a:lnTo>
                <a:lnTo>
                  <a:pt x="968980" y="1925"/>
                </a:lnTo>
                <a:lnTo>
                  <a:pt x="959446" y="0"/>
                </a:lnTo>
                <a:close/>
              </a:path>
            </a:pathLst>
          </a:custGeom>
          <a:solidFill>
            <a:srgbClr val="002E3E"/>
          </a:solidFill>
        </p:spPr>
        <p:txBody>
          <a:bodyPr wrap="square" lIns="0" tIns="0" rIns="0" bIns="0" rtlCol="0"/>
          <a:lstStyle/>
          <a:p>
            <a:endParaRPr dirty="0"/>
          </a:p>
        </p:txBody>
      </p:sp>
      <p:sp>
        <p:nvSpPr>
          <p:cNvPr id="25" name="object 25"/>
          <p:cNvSpPr/>
          <p:nvPr/>
        </p:nvSpPr>
        <p:spPr>
          <a:xfrm>
            <a:off x="2074087" y="4866500"/>
            <a:ext cx="903605" cy="541020"/>
          </a:xfrm>
          <a:custGeom>
            <a:avLst/>
            <a:gdLst/>
            <a:ahLst/>
            <a:cxnLst/>
            <a:rect l="l" t="t" r="r" b="b"/>
            <a:pathLst>
              <a:path w="903605" h="541020">
                <a:moveTo>
                  <a:pt x="0" y="0"/>
                </a:moveTo>
                <a:lnTo>
                  <a:pt x="903351" y="0"/>
                </a:lnTo>
                <a:lnTo>
                  <a:pt x="903351" y="540791"/>
                </a:lnTo>
                <a:lnTo>
                  <a:pt x="0" y="540791"/>
                </a:lnTo>
                <a:lnTo>
                  <a:pt x="0" y="0"/>
                </a:lnTo>
                <a:close/>
              </a:path>
            </a:pathLst>
          </a:custGeom>
          <a:solidFill>
            <a:srgbClr val="434344"/>
          </a:solidFill>
        </p:spPr>
        <p:txBody>
          <a:bodyPr wrap="square" lIns="0" tIns="0" rIns="0" bIns="0" rtlCol="0"/>
          <a:lstStyle/>
          <a:p>
            <a:endParaRPr dirty="0"/>
          </a:p>
        </p:txBody>
      </p:sp>
      <p:sp>
        <p:nvSpPr>
          <p:cNvPr id="26" name="object 26"/>
          <p:cNvSpPr/>
          <p:nvPr/>
        </p:nvSpPr>
        <p:spPr>
          <a:xfrm>
            <a:off x="2496170" y="4991823"/>
            <a:ext cx="146050" cy="257810"/>
          </a:xfrm>
          <a:custGeom>
            <a:avLst/>
            <a:gdLst/>
            <a:ahLst/>
            <a:cxnLst/>
            <a:rect l="l" t="t" r="r" b="b"/>
            <a:pathLst>
              <a:path w="146050" h="257810">
                <a:moveTo>
                  <a:pt x="127228" y="0"/>
                </a:moveTo>
                <a:lnTo>
                  <a:pt x="18745" y="0"/>
                </a:lnTo>
                <a:lnTo>
                  <a:pt x="11455" y="1477"/>
                </a:lnTo>
                <a:lnTo>
                  <a:pt x="5495" y="5503"/>
                </a:lnTo>
                <a:lnTo>
                  <a:pt x="1475" y="11471"/>
                </a:lnTo>
                <a:lnTo>
                  <a:pt x="0" y="18770"/>
                </a:lnTo>
                <a:lnTo>
                  <a:pt x="0" y="239039"/>
                </a:lnTo>
                <a:lnTo>
                  <a:pt x="1475" y="246342"/>
                </a:lnTo>
                <a:lnTo>
                  <a:pt x="5495" y="252304"/>
                </a:lnTo>
                <a:lnTo>
                  <a:pt x="11455" y="256323"/>
                </a:lnTo>
                <a:lnTo>
                  <a:pt x="18745" y="257797"/>
                </a:lnTo>
                <a:lnTo>
                  <a:pt x="127228" y="257797"/>
                </a:lnTo>
                <a:lnTo>
                  <a:pt x="134531" y="256323"/>
                </a:lnTo>
                <a:lnTo>
                  <a:pt x="140493" y="252304"/>
                </a:lnTo>
                <a:lnTo>
                  <a:pt x="144418" y="246481"/>
                </a:lnTo>
                <a:lnTo>
                  <a:pt x="66052" y="246481"/>
                </a:lnTo>
                <a:lnTo>
                  <a:pt x="60426" y="240868"/>
                </a:lnTo>
                <a:lnTo>
                  <a:pt x="60426" y="226974"/>
                </a:lnTo>
                <a:lnTo>
                  <a:pt x="66052" y="221348"/>
                </a:lnTo>
                <a:lnTo>
                  <a:pt x="145986" y="221348"/>
                </a:lnTo>
                <a:lnTo>
                  <a:pt x="145986" y="208889"/>
                </a:lnTo>
                <a:lnTo>
                  <a:pt x="14058" y="208889"/>
                </a:lnTo>
                <a:lnTo>
                  <a:pt x="14058" y="31724"/>
                </a:lnTo>
                <a:lnTo>
                  <a:pt x="145986" y="31724"/>
                </a:lnTo>
                <a:lnTo>
                  <a:pt x="145986" y="21374"/>
                </a:lnTo>
                <a:lnTo>
                  <a:pt x="112204" y="21374"/>
                </a:lnTo>
                <a:lnTo>
                  <a:pt x="110058" y="19227"/>
                </a:lnTo>
                <a:lnTo>
                  <a:pt x="110058" y="19088"/>
                </a:lnTo>
                <a:lnTo>
                  <a:pt x="47853" y="19088"/>
                </a:lnTo>
                <a:lnTo>
                  <a:pt x="47853" y="13588"/>
                </a:lnTo>
                <a:lnTo>
                  <a:pt x="110388" y="13588"/>
                </a:lnTo>
                <a:lnTo>
                  <a:pt x="112204" y="11772"/>
                </a:lnTo>
                <a:lnTo>
                  <a:pt x="144585" y="11772"/>
                </a:lnTo>
                <a:lnTo>
                  <a:pt x="144525" y="11471"/>
                </a:lnTo>
                <a:lnTo>
                  <a:pt x="140508" y="5503"/>
                </a:lnTo>
                <a:lnTo>
                  <a:pt x="134540" y="1477"/>
                </a:lnTo>
                <a:lnTo>
                  <a:pt x="127228" y="0"/>
                </a:lnTo>
                <a:close/>
              </a:path>
              <a:path w="146050" h="257810">
                <a:moveTo>
                  <a:pt x="145986" y="221348"/>
                </a:moveTo>
                <a:lnTo>
                  <a:pt x="79946" y="221348"/>
                </a:lnTo>
                <a:lnTo>
                  <a:pt x="85572" y="226974"/>
                </a:lnTo>
                <a:lnTo>
                  <a:pt x="85572" y="240868"/>
                </a:lnTo>
                <a:lnTo>
                  <a:pt x="79946" y="246481"/>
                </a:lnTo>
                <a:lnTo>
                  <a:pt x="144418" y="246481"/>
                </a:lnTo>
                <a:lnTo>
                  <a:pt x="144512" y="246342"/>
                </a:lnTo>
                <a:lnTo>
                  <a:pt x="145986" y="239039"/>
                </a:lnTo>
                <a:lnTo>
                  <a:pt x="145986" y="221348"/>
                </a:lnTo>
                <a:close/>
              </a:path>
              <a:path w="146050" h="257810">
                <a:moveTo>
                  <a:pt x="145986" y="31724"/>
                </a:moveTo>
                <a:lnTo>
                  <a:pt x="131940" y="31724"/>
                </a:lnTo>
                <a:lnTo>
                  <a:pt x="131940" y="208889"/>
                </a:lnTo>
                <a:lnTo>
                  <a:pt x="145986" y="208889"/>
                </a:lnTo>
                <a:lnTo>
                  <a:pt x="145986" y="31724"/>
                </a:lnTo>
                <a:close/>
              </a:path>
              <a:path w="146050" h="257810">
                <a:moveTo>
                  <a:pt x="144585" y="11772"/>
                </a:moveTo>
                <a:lnTo>
                  <a:pt x="117525" y="11772"/>
                </a:lnTo>
                <a:lnTo>
                  <a:pt x="119684" y="13919"/>
                </a:lnTo>
                <a:lnTo>
                  <a:pt x="119684" y="19227"/>
                </a:lnTo>
                <a:lnTo>
                  <a:pt x="117525" y="21374"/>
                </a:lnTo>
                <a:lnTo>
                  <a:pt x="145986" y="21374"/>
                </a:lnTo>
                <a:lnTo>
                  <a:pt x="145986" y="18770"/>
                </a:lnTo>
                <a:lnTo>
                  <a:pt x="144585" y="11772"/>
                </a:lnTo>
                <a:close/>
              </a:path>
              <a:path w="146050" h="257810">
                <a:moveTo>
                  <a:pt x="110388" y="13588"/>
                </a:moveTo>
                <a:lnTo>
                  <a:pt x="98145" y="13588"/>
                </a:lnTo>
                <a:lnTo>
                  <a:pt x="98145" y="19088"/>
                </a:lnTo>
                <a:lnTo>
                  <a:pt x="110058" y="19088"/>
                </a:lnTo>
                <a:lnTo>
                  <a:pt x="110058" y="13919"/>
                </a:lnTo>
                <a:lnTo>
                  <a:pt x="110388" y="13588"/>
                </a:lnTo>
                <a:close/>
              </a:path>
            </a:pathLst>
          </a:custGeom>
          <a:solidFill>
            <a:srgbClr val="FFFFFF"/>
          </a:solidFill>
        </p:spPr>
        <p:txBody>
          <a:bodyPr wrap="square" lIns="0" tIns="0" rIns="0" bIns="0" rtlCol="0"/>
          <a:lstStyle/>
          <a:p>
            <a:endParaRPr dirty="0"/>
          </a:p>
        </p:txBody>
      </p:sp>
      <p:sp>
        <p:nvSpPr>
          <p:cNvPr id="27" name="object 27"/>
          <p:cNvSpPr/>
          <p:nvPr/>
        </p:nvSpPr>
        <p:spPr>
          <a:xfrm>
            <a:off x="2140698" y="4968812"/>
            <a:ext cx="272415" cy="302895"/>
          </a:xfrm>
          <a:custGeom>
            <a:avLst/>
            <a:gdLst/>
            <a:ahLst/>
            <a:cxnLst/>
            <a:rect l="l" t="t" r="r" b="b"/>
            <a:pathLst>
              <a:path w="272415" h="302895">
                <a:moveTo>
                  <a:pt x="114630" y="257416"/>
                </a:moveTo>
                <a:lnTo>
                  <a:pt x="94500" y="257416"/>
                </a:lnTo>
                <a:lnTo>
                  <a:pt x="94500" y="265379"/>
                </a:lnTo>
                <a:lnTo>
                  <a:pt x="48818" y="285876"/>
                </a:lnTo>
                <a:lnTo>
                  <a:pt x="46545" y="291833"/>
                </a:lnTo>
                <a:lnTo>
                  <a:pt x="50495" y="300634"/>
                </a:lnTo>
                <a:lnTo>
                  <a:pt x="54165" y="302844"/>
                </a:lnTo>
                <a:lnTo>
                  <a:pt x="59385" y="302844"/>
                </a:lnTo>
                <a:lnTo>
                  <a:pt x="60782" y="302564"/>
                </a:lnTo>
                <a:lnTo>
                  <a:pt x="106718" y="281927"/>
                </a:lnTo>
                <a:lnTo>
                  <a:pt x="214257" y="281927"/>
                </a:lnTo>
                <a:lnTo>
                  <a:pt x="177368" y="265379"/>
                </a:lnTo>
                <a:lnTo>
                  <a:pt x="177368" y="261810"/>
                </a:lnTo>
                <a:lnTo>
                  <a:pt x="114630" y="261810"/>
                </a:lnTo>
                <a:lnTo>
                  <a:pt x="114630" y="257416"/>
                </a:lnTo>
                <a:close/>
              </a:path>
              <a:path w="272415" h="302895">
                <a:moveTo>
                  <a:pt x="214257" y="281927"/>
                </a:moveTo>
                <a:lnTo>
                  <a:pt x="165150" y="281927"/>
                </a:lnTo>
                <a:lnTo>
                  <a:pt x="211099" y="302564"/>
                </a:lnTo>
                <a:lnTo>
                  <a:pt x="212496" y="302844"/>
                </a:lnTo>
                <a:lnTo>
                  <a:pt x="217716" y="302844"/>
                </a:lnTo>
                <a:lnTo>
                  <a:pt x="221373" y="300634"/>
                </a:lnTo>
                <a:lnTo>
                  <a:pt x="225336" y="291833"/>
                </a:lnTo>
                <a:lnTo>
                  <a:pt x="223062" y="285876"/>
                </a:lnTo>
                <a:lnTo>
                  <a:pt x="214257" y="281927"/>
                </a:lnTo>
                <a:close/>
              </a:path>
              <a:path w="272415" h="302895">
                <a:moveTo>
                  <a:pt x="177368" y="257416"/>
                </a:moveTo>
                <a:lnTo>
                  <a:pt x="157251" y="257416"/>
                </a:lnTo>
                <a:lnTo>
                  <a:pt x="157251" y="261810"/>
                </a:lnTo>
                <a:lnTo>
                  <a:pt x="177368" y="261810"/>
                </a:lnTo>
                <a:lnTo>
                  <a:pt x="177368" y="257416"/>
                </a:lnTo>
                <a:close/>
              </a:path>
              <a:path w="272415" h="302895">
                <a:moveTo>
                  <a:pt x="267385" y="86321"/>
                </a:moveTo>
                <a:lnTo>
                  <a:pt x="4495" y="86321"/>
                </a:lnTo>
                <a:lnTo>
                  <a:pt x="0" y="90817"/>
                </a:lnTo>
                <a:lnTo>
                  <a:pt x="0" y="252907"/>
                </a:lnTo>
                <a:lnTo>
                  <a:pt x="4495" y="257416"/>
                </a:lnTo>
                <a:lnTo>
                  <a:pt x="267385" y="257416"/>
                </a:lnTo>
                <a:lnTo>
                  <a:pt x="271881" y="252907"/>
                </a:lnTo>
                <a:lnTo>
                  <a:pt x="271881" y="237299"/>
                </a:lnTo>
                <a:lnTo>
                  <a:pt x="20116" y="237299"/>
                </a:lnTo>
                <a:lnTo>
                  <a:pt x="20116" y="106438"/>
                </a:lnTo>
                <a:lnTo>
                  <a:pt x="271881" y="106438"/>
                </a:lnTo>
                <a:lnTo>
                  <a:pt x="271881" y="90817"/>
                </a:lnTo>
                <a:lnTo>
                  <a:pt x="267385" y="86321"/>
                </a:lnTo>
                <a:close/>
              </a:path>
              <a:path w="272415" h="302895">
                <a:moveTo>
                  <a:pt x="271881" y="106438"/>
                </a:moveTo>
                <a:lnTo>
                  <a:pt x="251752" y="106438"/>
                </a:lnTo>
                <a:lnTo>
                  <a:pt x="251752" y="237299"/>
                </a:lnTo>
                <a:lnTo>
                  <a:pt x="271881" y="237299"/>
                </a:lnTo>
                <a:lnTo>
                  <a:pt x="271881" y="106438"/>
                </a:lnTo>
                <a:close/>
              </a:path>
              <a:path w="272415" h="302895">
                <a:moveTo>
                  <a:pt x="59042" y="0"/>
                </a:moveTo>
                <a:lnTo>
                  <a:pt x="52666" y="0"/>
                </a:lnTo>
                <a:lnTo>
                  <a:pt x="44805" y="7848"/>
                </a:lnTo>
                <a:lnTo>
                  <a:pt x="44805" y="14224"/>
                </a:lnTo>
                <a:lnTo>
                  <a:pt x="116903" y="86321"/>
                </a:lnTo>
                <a:lnTo>
                  <a:pt x="154965" y="86321"/>
                </a:lnTo>
                <a:lnTo>
                  <a:pt x="164401" y="76885"/>
                </a:lnTo>
                <a:lnTo>
                  <a:pt x="135940" y="76885"/>
                </a:lnTo>
                <a:lnTo>
                  <a:pt x="59042" y="0"/>
                </a:lnTo>
                <a:close/>
              </a:path>
              <a:path w="272415" h="302895">
                <a:moveTo>
                  <a:pt x="201587" y="17602"/>
                </a:moveTo>
                <a:lnTo>
                  <a:pt x="195211" y="17602"/>
                </a:lnTo>
                <a:lnTo>
                  <a:pt x="135940" y="76885"/>
                </a:lnTo>
                <a:lnTo>
                  <a:pt x="164401" y="76885"/>
                </a:lnTo>
                <a:lnTo>
                  <a:pt x="209448" y="31838"/>
                </a:lnTo>
                <a:lnTo>
                  <a:pt x="209448" y="25476"/>
                </a:lnTo>
                <a:lnTo>
                  <a:pt x="201587" y="17602"/>
                </a:lnTo>
                <a:close/>
              </a:path>
            </a:pathLst>
          </a:custGeom>
          <a:solidFill>
            <a:srgbClr val="FFFFFF"/>
          </a:solidFill>
        </p:spPr>
        <p:txBody>
          <a:bodyPr wrap="square" lIns="0" tIns="0" rIns="0" bIns="0" rtlCol="0"/>
          <a:lstStyle/>
          <a:p>
            <a:endParaRPr dirty="0"/>
          </a:p>
        </p:txBody>
      </p:sp>
      <p:sp>
        <p:nvSpPr>
          <p:cNvPr id="28" name="object 28"/>
          <p:cNvSpPr/>
          <p:nvPr/>
        </p:nvSpPr>
        <p:spPr>
          <a:xfrm>
            <a:off x="2740112" y="4975339"/>
            <a:ext cx="189230" cy="290830"/>
          </a:xfrm>
          <a:custGeom>
            <a:avLst/>
            <a:gdLst/>
            <a:ahLst/>
            <a:cxnLst/>
            <a:rect l="l" t="t" r="r" b="b"/>
            <a:pathLst>
              <a:path w="189230" h="290829">
                <a:moveTo>
                  <a:pt x="183070" y="0"/>
                </a:moveTo>
                <a:lnTo>
                  <a:pt x="6159" y="0"/>
                </a:lnTo>
                <a:lnTo>
                  <a:pt x="0" y="6400"/>
                </a:lnTo>
                <a:lnTo>
                  <a:pt x="0" y="284378"/>
                </a:lnTo>
                <a:lnTo>
                  <a:pt x="6159" y="290766"/>
                </a:lnTo>
                <a:lnTo>
                  <a:pt x="183070" y="290766"/>
                </a:lnTo>
                <a:lnTo>
                  <a:pt x="187748" y="285915"/>
                </a:lnTo>
                <a:lnTo>
                  <a:pt x="90474" y="285915"/>
                </a:lnTo>
                <a:lnTo>
                  <a:pt x="87007" y="282320"/>
                </a:lnTo>
                <a:lnTo>
                  <a:pt x="87007" y="273469"/>
                </a:lnTo>
                <a:lnTo>
                  <a:pt x="90474" y="269874"/>
                </a:lnTo>
                <a:lnTo>
                  <a:pt x="189230" y="269874"/>
                </a:lnTo>
                <a:lnTo>
                  <a:pt x="189230" y="264693"/>
                </a:lnTo>
                <a:lnTo>
                  <a:pt x="8699" y="264693"/>
                </a:lnTo>
                <a:lnTo>
                  <a:pt x="8699" y="28066"/>
                </a:lnTo>
                <a:lnTo>
                  <a:pt x="189230" y="28066"/>
                </a:lnTo>
                <a:lnTo>
                  <a:pt x="189230" y="6400"/>
                </a:lnTo>
                <a:lnTo>
                  <a:pt x="183070" y="0"/>
                </a:lnTo>
                <a:close/>
              </a:path>
              <a:path w="189230" h="290829">
                <a:moveTo>
                  <a:pt x="189230" y="269874"/>
                </a:moveTo>
                <a:lnTo>
                  <a:pt x="98996" y="269874"/>
                </a:lnTo>
                <a:lnTo>
                  <a:pt x="102463" y="273469"/>
                </a:lnTo>
                <a:lnTo>
                  <a:pt x="102463" y="282320"/>
                </a:lnTo>
                <a:lnTo>
                  <a:pt x="98996" y="285915"/>
                </a:lnTo>
                <a:lnTo>
                  <a:pt x="187748" y="285915"/>
                </a:lnTo>
                <a:lnTo>
                  <a:pt x="189230" y="284378"/>
                </a:lnTo>
                <a:lnTo>
                  <a:pt x="189230" y="269874"/>
                </a:lnTo>
                <a:close/>
              </a:path>
              <a:path w="189230" h="290829">
                <a:moveTo>
                  <a:pt x="189230" y="28066"/>
                </a:moveTo>
                <a:lnTo>
                  <a:pt x="180543" y="28066"/>
                </a:lnTo>
                <a:lnTo>
                  <a:pt x="180543" y="264693"/>
                </a:lnTo>
                <a:lnTo>
                  <a:pt x="189230" y="264693"/>
                </a:lnTo>
                <a:lnTo>
                  <a:pt x="189230" y="28066"/>
                </a:lnTo>
                <a:close/>
              </a:path>
            </a:pathLst>
          </a:custGeom>
          <a:solidFill>
            <a:srgbClr val="FFFFFF"/>
          </a:solidFill>
        </p:spPr>
        <p:txBody>
          <a:bodyPr wrap="square" lIns="0" tIns="0" rIns="0" bIns="0" rtlCol="0"/>
          <a:lstStyle/>
          <a:p>
            <a:endParaRPr dirty="0"/>
          </a:p>
        </p:txBody>
      </p:sp>
      <p:sp>
        <p:nvSpPr>
          <p:cNvPr id="29" name="object 29"/>
          <p:cNvSpPr/>
          <p:nvPr/>
        </p:nvSpPr>
        <p:spPr>
          <a:xfrm>
            <a:off x="2074089" y="4876092"/>
            <a:ext cx="904240" cy="532130"/>
          </a:xfrm>
          <a:custGeom>
            <a:avLst/>
            <a:gdLst/>
            <a:ahLst/>
            <a:cxnLst/>
            <a:rect l="l" t="t" r="r" b="b"/>
            <a:pathLst>
              <a:path w="904240" h="532129">
                <a:moveTo>
                  <a:pt x="1409" y="0"/>
                </a:moveTo>
                <a:lnTo>
                  <a:pt x="0" y="23494"/>
                </a:lnTo>
                <a:lnTo>
                  <a:pt x="880694" y="531685"/>
                </a:lnTo>
                <a:lnTo>
                  <a:pt x="903300" y="531113"/>
                </a:lnTo>
                <a:lnTo>
                  <a:pt x="903655" y="499427"/>
                </a:lnTo>
                <a:lnTo>
                  <a:pt x="27876" y="901"/>
                </a:lnTo>
                <a:lnTo>
                  <a:pt x="1409" y="0"/>
                </a:lnTo>
                <a:close/>
              </a:path>
            </a:pathLst>
          </a:custGeom>
          <a:solidFill>
            <a:srgbClr val="CA161E"/>
          </a:solidFill>
        </p:spPr>
        <p:txBody>
          <a:bodyPr wrap="square" lIns="0" tIns="0" rIns="0" bIns="0" rtlCol="0"/>
          <a:lstStyle/>
          <a:p>
            <a:endParaRPr dirty="0"/>
          </a:p>
        </p:txBody>
      </p:sp>
      <p:sp>
        <p:nvSpPr>
          <p:cNvPr id="30" name="object 30"/>
          <p:cNvSpPr/>
          <p:nvPr/>
        </p:nvSpPr>
        <p:spPr>
          <a:xfrm>
            <a:off x="2091474" y="4875115"/>
            <a:ext cx="897255" cy="532765"/>
          </a:xfrm>
          <a:custGeom>
            <a:avLst/>
            <a:gdLst/>
            <a:ahLst/>
            <a:cxnLst/>
            <a:rect l="l" t="t" r="r" b="b"/>
            <a:pathLst>
              <a:path w="897255" h="532764">
                <a:moveTo>
                  <a:pt x="871118" y="0"/>
                </a:moveTo>
                <a:lnTo>
                  <a:pt x="0" y="503224"/>
                </a:lnTo>
                <a:lnTo>
                  <a:pt x="1396" y="529996"/>
                </a:lnTo>
                <a:lnTo>
                  <a:pt x="22796" y="532180"/>
                </a:lnTo>
                <a:lnTo>
                  <a:pt x="895527" y="25704"/>
                </a:lnTo>
                <a:lnTo>
                  <a:pt x="896823" y="673"/>
                </a:lnTo>
                <a:lnTo>
                  <a:pt x="871118" y="0"/>
                </a:lnTo>
                <a:close/>
              </a:path>
            </a:pathLst>
          </a:custGeom>
          <a:solidFill>
            <a:srgbClr val="CA161E"/>
          </a:solidFill>
        </p:spPr>
        <p:txBody>
          <a:bodyPr wrap="square" lIns="0" tIns="0" rIns="0" bIns="0" rtlCol="0"/>
          <a:lstStyle/>
          <a:p>
            <a:endParaRPr dirty="0"/>
          </a:p>
        </p:txBody>
      </p:sp>
      <p:sp>
        <p:nvSpPr>
          <p:cNvPr id="31" name="object 31"/>
          <p:cNvSpPr/>
          <p:nvPr/>
        </p:nvSpPr>
        <p:spPr>
          <a:xfrm>
            <a:off x="2106980" y="6176474"/>
            <a:ext cx="790583" cy="861047"/>
          </a:xfrm>
          <a:prstGeom prst="rect">
            <a:avLst/>
          </a:prstGeom>
          <a:blipFill>
            <a:blip r:embed="rId8" cstate="print"/>
            <a:stretch>
              <a:fillRect/>
            </a:stretch>
          </a:blipFill>
        </p:spPr>
        <p:txBody>
          <a:bodyPr wrap="square" lIns="0" tIns="0" rIns="0" bIns="0" rtlCol="0"/>
          <a:lstStyle/>
          <a:p>
            <a:endParaRPr dirty="0"/>
          </a:p>
        </p:txBody>
      </p:sp>
      <p:sp>
        <p:nvSpPr>
          <p:cNvPr id="32" name="object 32"/>
          <p:cNvSpPr/>
          <p:nvPr/>
        </p:nvSpPr>
        <p:spPr>
          <a:xfrm>
            <a:off x="7631018" y="2144224"/>
            <a:ext cx="778510" cy="704215"/>
          </a:xfrm>
          <a:custGeom>
            <a:avLst/>
            <a:gdLst/>
            <a:ahLst/>
            <a:cxnLst/>
            <a:rect l="l" t="t" r="r" b="b"/>
            <a:pathLst>
              <a:path w="778510" h="704214">
                <a:moveTo>
                  <a:pt x="1244" y="0"/>
                </a:moveTo>
                <a:lnTo>
                  <a:pt x="0" y="689508"/>
                </a:lnTo>
                <a:lnTo>
                  <a:pt x="0" y="696620"/>
                </a:lnTo>
                <a:lnTo>
                  <a:pt x="5740" y="702411"/>
                </a:lnTo>
                <a:lnTo>
                  <a:pt x="763778" y="703808"/>
                </a:lnTo>
                <a:lnTo>
                  <a:pt x="770902" y="703808"/>
                </a:lnTo>
                <a:lnTo>
                  <a:pt x="776655" y="698068"/>
                </a:lnTo>
                <a:lnTo>
                  <a:pt x="776658" y="689508"/>
                </a:lnTo>
                <a:lnTo>
                  <a:pt x="777951" y="1396"/>
                </a:lnTo>
                <a:lnTo>
                  <a:pt x="1244" y="0"/>
                </a:lnTo>
                <a:close/>
              </a:path>
            </a:pathLst>
          </a:custGeom>
          <a:solidFill>
            <a:srgbClr val="EF4268"/>
          </a:solidFill>
        </p:spPr>
        <p:txBody>
          <a:bodyPr wrap="square" lIns="0" tIns="0" rIns="0" bIns="0" rtlCol="0"/>
          <a:lstStyle/>
          <a:p>
            <a:endParaRPr dirty="0"/>
          </a:p>
        </p:txBody>
      </p:sp>
      <p:sp>
        <p:nvSpPr>
          <p:cNvPr id="33" name="object 33"/>
          <p:cNvSpPr/>
          <p:nvPr/>
        </p:nvSpPr>
        <p:spPr>
          <a:xfrm>
            <a:off x="7632262" y="2069976"/>
            <a:ext cx="777240" cy="76200"/>
          </a:xfrm>
          <a:custGeom>
            <a:avLst/>
            <a:gdLst/>
            <a:ahLst/>
            <a:cxnLst/>
            <a:rect l="l" t="t" r="r" b="b"/>
            <a:pathLst>
              <a:path w="777239" h="76200">
                <a:moveTo>
                  <a:pt x="13068" y="0"/>
                </a:moveTo>
                <a:lnTo>
                  <a:pt x="5943" y="0"/>
                </a:lnTo>
                <a:lnTo>
                  <a:pt x="139" y="5714"/>
                </a:lnTo>
                <a:lnTo>
                  <a:pt x="136" y="14300"/>
                </a:lnTo>
                <a:lnTo>
                  <a:pt x="0" y="74244"/>
                </a:lnTo>
                <a:lnTo>
                  <a:pt x="776706" y="75641"/>
                </a:lnTo>
                <a:lnTo>
                  <a:pt x="776795" y="7137"/>
                </a:lnTo>
                <a:lnTo>
                  <a:pt x="771055" y="1371"/>
                </a:lnTo>
                <a:lnTo>
                  <a:pt x="13068" y="0"/>
                </a:lnTo>
                <a:close/>
              </a:path>
            </a:pathLst>
          </a:custGeom>
          <a:solidFill>
            <a:srgbClr val="CC2B5B"/>
          </a:solidFill>
        </p:spPr>
        <p:txBody>
          <a:bodyPr wrap="square" lIns="0" tIns="0" rIns="0" bIns="0" rtlCol="0"/>
          <a:lstStyle/>
          <a:p>
            <a:endParaRPr dirty="0"/>
          </a:p>
        </p:txBody>
      </p:sp>
      <p:sp>
        <p:nvSpPr>
          <p:cNvPr id="34" name="object 34"/>
          <p:cNvSpPr/>
          <p:nvPr/>
        </p:nvSpPr>
        <p:spPr>
          <a:xfrm>
            <a:off x="7669323" y="2094528"/>
            <a:ext cx="26034" cy="26034"/>
          </a:xfrm>
          <a:custGeom>
            <a:avLst/>
            <a:gdLst/>
            <a:ahLst/>
            <a:cxnLst/>
            <a:rect l="l" t="t" r="r" b="b"/>
            <a:pathLst>
              <a:path w="26035" h="26035">
                <a:moveTo>
                  <a:pt x="5740" y="0"/>
                </a:moveTo>
                <a:lnTo>
                  <a:pt x="0" y="5740"/>
                </a:lnTo>
                <a:lnTo>
                  <a:pt x="12" y="19938"/>
                </a:lnTo>
                <a:lnTo>
                  <a:pt x="5702" y="25653"/>
                </a:lnTo>
                <a:lnTo>
                  <a:pt x="19862" y="25692"/>
                </a:lnTo>
                <a:lnTo>
                  <a:pt x="25603" y="19938"/>
                </a:lnTo>
                <a:lnTo>
                  <a:pt x="25615" y="5740"/>
                </a:lnTo>
                <a:lnTo>
                  <a:pt x="19875" y="38"/>
                </a:lnTo>
                <a:lnTo>
                  <a:pt x="5740" y="0"/>
                </a:lnTo>
                <a:close/>
              </a:path>
            </a:pathLst>
          </a:custGeom>
          <a:solidFill>
            <a:srgbClr val="FFFFFF"/>
          </a:solidFill>
        </p:spPr>
        <p:txBody>
          <a:bodyPr wrap="square" lIns="0" tIns="0" rIns="0" bIns="0" rtlCol="0"/>
          <a:lstStyle/>
          <a:p>
            <a:endParaRPr dirty="0"/>
          </a:p>
        </p:txBody>
      </p:sp>
      <p:sp>
        <p:nvSpPr>
          <p:cNvPr id="35" name="object 35"/>
          <p:cNvSpPr/>
          <p:nvPr/>
        </p:nvSpPr>
        <p:spPr>
          <a:xfrm>
            <a:off x="7676536" y="2039017"/>
            <a:ext cx="11430" cy="68580"/>
          </a:xfrm>
          <a:custGeom>
            <a:avLst/>
            <a:gdLst/>
            <a:ahLst/>
            <a:cxnLst/>
            <a:rect l="l" t="t" r="r" b="b"/>
            <a:pathLst>
              <a:path w="11429" h="68580">
                <a:moveTo>
                  <a:pt x="8814" y="0"/>
                </a:moveTo>
                <a:lnTo>
                  <a:pt x="2591" y="0"/>
                </a:lnTo>
                <a:lnTo>
                  <a:pt x="64" y="2514"/>
                </a:lnTo>
                <a:lnTo>
                  <a:pt x="0" y="65633"/>
                </a:lnTo>
                <a:lnTo>
                  <a:pt x="2477" y="68148"/>
                </a:lnTo>
                <a:lnTo>
                  <a:pt x="8712" y="68160"/>
                </a:lnTo>
                <a:lnTo>
                  <a:pt x="11227" y="65633"/>
                </a:lnTo>
                <a:lnTo>
                  <a:pt x="11304" y="2514"/>
                </a:lnTo>
                <a:lnTo>
                  <a:pt x="8814" y="0"/>
                </a:lnTo>
                <a:close/>
              </a:path>
            </a:pathLst>
          </a:custGeom>
          <a:solidFill>
            <a:srgbClr val="282C41"/>
          </a:solidFill>
        </p:spPr>
        <p:txBody>
          <a:bodyPr wrap="square" lIns="0" tIns="0" rIns="0" bIns="0" rtlCol="0"/>
          <a:lstStyle/>
          <a:p>
            <a:endParaRPr dirty="0"/>
          </a:p>
        </p:txBody>
      </p:sp>
      <p:sp>
        <p:nvSpPr>
          <p:cNvPr id="36" name="object 36"/>
          <p:cNvSpPr/>
          <p:nvPr/>
        </p:nvSpPr>
        <p:spPr>
          <a:xfrm>
            <a:off x="7737005" y="2094663"/>
            <a:ext cx="26034" cy="26034"/>
          </a:xfrm>
          <a:custGeom>
            <a:avLst/>
            <a:gdLst/>
            <a:ahLst/>
            <a:cxnLst/>
            <a:rect l="l" t="t" r="r" b="b"/>
            <a:pathLst>
              <a:path w="26035" h="26035">
                <a:moveTo>
                  <a:pt x="12865" y="0"/>
                </a:moveTo>
                <a:lnTo>
                  <a:pt x="5778" y="0"/>
                </a:lnTo>
                <a:lnTo>
                  <a:pt x="0" y="5740"/>
                </a:lnTo>
                <a:lnTo>
                  <a:pt x="37" y="19926"/>
                </a:lnTo>
                <a:lnTo>
                  <a:pt x="5727" y="25641"/>
                </a:lnTo>
                <a:lnTo>
                  <a:pt x="19913" y="25641"/>
                </a:lnTo>
                <a:lnTo>
                  <a:pt x="25641" y="19926"/>
                </a:lnTo>
                <a:lnTo>
                  <a:pt x="25628" y="5740"/>
                </a:lnTo>
                <a:lnTo>
                  <a:pt x="19939" y="50"/>
                </a:lnTo>
                <a:lnTo>
                  <a:pt x="12865" y="0"/>
                </a:lnTo>
                <a:close/>
              </a:path>
            </a:pathLst>
          </a:custGeom>
          <a:solidFill>
            <a:srgbClr val="FFFFFF"/>
          </a:solidFill>
        </p:spPr>
        <p:txBody>
          <a:bodyPr wrap="square" lIns="0" tIns="0" rIns="0" bIns="0" rtlCol="0"/>
          <a:lstStyle/>
          <a:p>
            <a:endParaRPr dirty="0"/>
          </a:p>
        </p:txBody>
      </p:sp>
      <p:sp>
        <p:nvSpPr>
          <p:cNvPr id="37" name="object 37"/>
          <p:cNvSpPr/>
          <p:nvPr/>
        </p:nvSpPr>
        <p:spPr>
          <a:xfrm>
            <a:off x="7744226" y="2039157"/>
            <a:ext cx="11430" cy="68580"/>
          </a:xfrm>
          <a:custGeom>
            <a:avLst/>
            <a:gdLst/>
            <a:ahLst/>
            <a:cxnLst/>
            <a:rect l="l" t="t" r="r" b="b"/>
            <a:pathLst>
              <a:path w="11429" h="68580">
                <a:moveTo>
                  <a:pt x="2603" y="0"/>
                </a:moveTo>
                <a:lnTo>
                  <a:pt x="114" y="2514"/>
                </a:lnTo>
                <a:lnTo>
                  <a:pt x="0" y="65608"/>
                </a:lnTo>
                <a:lnTo>
                  <a:pt x="2539" y="68122"/>
                </a:lnTo>
                <a:lnTo>
                  <a:pt x="8737" y="68122"/>
                </a:lnTo>
                <a:lnTo>
                  <a:pt x="11239" y="65608"/>
                </a:lnTo>
                <a:lnTo>
                  <a:pt x="11341" y="2514"/>
                </a:lnTo>
                <a:lnTo>
                  <a:pt x="8851" y="12"/>
                </a:lnTo>
                <a:lnTo>
                  <a:pt x="2603" y="0"/>
                </a:lnTo>
                <a:close/>
              </a:path>
            </a:pathLst>
          </a:custGeom>
          <a:solidFill>
            <a:srgbClr val="282C41"/>
          </a:solidFill>
        </p:spPr>
        <p:txBody>
          <a:bodyPr wrap="square" lIns="0" tIns="0" rIns="0" bIns="0" rtlCol="0"/>
          <a:lstStyle/>
          <a:p>
            <a:endParaRPr dirty="0"/>
          </a:p>
        </p:txBody>
      </p:sp>
      <p:sp>
        <p:nvSpPr>
          <p:cNvPr id="38" name="object 38"/>
          <p:cNvSpPr/>
          <p:nvPr/>
        </p:nvSpPr>
        <p:spPr>
          <a:xfrm>
            <a:off x="7804746" y="2094790"/>
            <a:ext cx="26034" cy="26034"/>
          </a:xfrm>
          <a:custGeom>
            <a:avLst/>
            <a:gdLst/>
            <a:ahLst/>
            <a:cxnLst/>
            <a:rect l="l" t="t" r="r" b="b"/>
            <a:pathLst>
              <a:path w="26035" h="26035">
                <a:moveTo>
                  <a:pt x="12814" y="0"/>
                </a:moveTo>
                <a:lnTo>
                  <a:pt x="5727" y="0"/>
                </a:lnTo>
                <a:lnTo>
                  <a:pt x="0" y="5715"/>
                </a:lnTo>
                <a:lnTo>
                  <a:pt x="25" y="19926"/>
                </a:lnTo>
                <a:lnTo>
                  <a:pt x="5689" y="25628"/>
                </a:lnTo>
                <a:lnTo>
                  <a:pt x="19862" y="25679"/>
                </a:lnTo>
                <a:lnTo>
                  <a:pt x="25603" y="19926"/>
                </a:lnTo>
                <a:lnTo>
                  <a:pt x="25565" y="5715"/>
                </a:lnTo>
                <a:lnTo>
                  <a:pt x="19913" y="38"/>
                </a:lnTo>
                <a:lnTo>
                  <a:pt x="12814" y="0"/>
                </a:lnTo>
                <a:close/>
              </a:path>
            </a:pathLst>
          </a:custGeom>
          <a:solidFill>
            <a:srgbClr val="FFFFFF"/>
          </a:solidFill>
        </p:spPr>
        <p:txBody>
          <a:bodyPr wrap="square" lIns="0" tIns="0" rIns="0" bIns="0" rtlCol="0"/>
          <a:lstStyle/>
          <a:p>
            <a:endParaRPr dirty="0"/>
          </a:p>
        </p:txBody>
      </p:sp>
      <p:sp>
        <p:nvSpPr>
          <p:cNvPr id="39" name="object 39"/>
          <p:cNvSpPr/>
          <p:nvPr/>
        </p:nvSpPr>
        <p:spPr>
          <a:xfrm>
            <a:off x="7811926" y="2039265"/>
            <a:ext cx="11430" cy="68580"/>
          </a:xfrm>
          <a:custGeom>
            <a:avLst/>
            <a:gdLst/>
            <a:ahLst/>
            <a:cxnLst/>
            <a:rect l="l" t="t" r="r" b="b"/>
            <a:pathLst>
              <a:path w="11429" h="68580">
                <a:moveTo>
                  <a:pt x="5740" y="0"/>
                </a:moveTo>
                <a:lnTo>
                  <a:pt x="2641" y="0"/>
                </a:lnTo>
                <a:lnTo>
                  <a:pt x="114" y="2514"/>
                </a:lnTo>
                <a:lnTo>
                  <a:pt x="0" y="65633"/>
                </a:lnTo>
                <a:lnTo>
                  <a:pt x="2527" y="68122"/>
                </a:lnTo>
                <a:lnTo>
                  <a:pt x="8724" y="68122"/>
                </a:lnTo>
                <a:lnTo>
                  <a:pt x="11239" y="65633"/>
                </a:lnTo>
                <a:lnTo>
                  <a:pt x="11341" y="2514"/>
                </a:lnTo>
                <a:lnTo>
                  <a:pt x="8864" y="38"/>
                </a:lnTo>
                <a:lnTo>
                  <a:pt x="5740" y="0"/>
                </a:lnTo>
                <a:close/>
              </a:path>
            </a:pathLst>
          </a:custGeom>
          <a:solidFill>
            <a:srgbClr val="282C41"/>
          </a:solidFill>
        </p:spPr>
        <p:txBody>
          <a:bodyPr wrap="square" lIns="0" tIns="0" rIns="0" bIns="0" rtlCol="0"/>
          <a:lstStyle/>
          <a:p>
            <a:endParaRPr dirty="0"/>
          </a:p>
        </p:txBody>
      </p:sp>
      <p:sp>
        <p:nvSpPr>
          <p:cNvPr id="40" name="object 40"/>
          <p:cNvSpPr/>
          <p:nvPr/>
        </p:nvSpPr>
        <p:spPr>
          <a:xfrm>
            <a:off x="7872448" y="2094912"/>
            <a:ext cx="26034" cy="26034"/>
          </a:xfrm>
          <a:custGeom>
            <a:avLst/>
            <a:gdLst/>
            <a:ahLst/>
            <a:cxnLst/>
            <a:rect l="l" t="t" r="r" b="b"/>
            <a:pathLst>
              <a:path w="26035" h="26035">
                <a:moveTo>
                  <a:pt x="5740" y="0"/>
                </a:moveTo>
                <a:lnTo>
                  <a:pt x="0" y="5702"/>
                </a:lnTo>
                <a:lnTo>
                  <a:pt x="25" y="19951"/>
                </a:lnTo>
                <a:lnTo>
                  <a:pt x="5702" y="25641"/>
                </a:lnTo>
                <a:lnTo>
                  <a:pt x="19850" y="25679"/>
                </a:lnTo>
                <a:lnTo>
                  <a:pt x="25615" y="19951"/>
                </a:lnTo>
                <a:lnTo>
                  <a:pt x="25565" y="5702"/>
                </a:lnTo>
                <a:lnTo>
                  <a:pt x="19913" y="12"/>
                </a:lnTo>
                <a:lnTo>
                  <a:pt x="5740" y="0"/>
                </a:lnTo>
                <a:close/>
              </a:path>
            </a:pathLst>
          </a:custGeom>
          <a:solidFill>
            <a:srgbClr val="FFFFFF"/>
          </a:solidFill>
        </p:spPr>
        <p:txBody>
          <a:bodyPr wrap="square" lIns="0" tIns="0" rIns="0" bIns="0" rtlCol="0"/>
          <a:lstStyle/>
          <a:p>
            <a:endParaRPr dirty="0"/>
          </a:p>
        </p:txBody>
      </p:sp>
      <p:sp>
        <p:nvSpPr>
          <p:cNvPr id="41" name="object 41"/>
          <p:cNvSpPr/>
          <p:nvPr/>
        </p:nvSpPr>
        <p:spPr>
          <a:xfrm>
            <a:off x="7879624" y="2039406"/>
            <a:ext cx="11430" cy="68580"/>
          </a:xfrm>
          <a:custGeom>
            <a:avLst/>
            <a:gdLst/>
            <a:ahLst/>
            <a:cxnLst/>
            <a:rect l="l" t="t" r="r" b="b"/>
            <a:pathLst>
              <a:path w="11429" h="68580">
                <a:moveTo>
                  <a:pt x="8826" y="0"/>
                </a:moveTo>
                <a:lnTo>
                  <a:pt x="5753" y="38"/>
                </a:lnTo>
                <a:lnTo>
                  <a:pt x="2603" y="38"/>
                </a:lnTo>
                <a:lnTo>
                  <a:pt x="114" y="2501"/>
                </a:lnTo>
                <a:lnTo>
                  <a:pt x="0" y="65608"/>
                </a:lnTo>
                <a:lnTo>
                  <a:pt x="2527" y="68122"/>
                </a:lnTo>
                <a:lnTo>
                  <a:pt x="8750" y="68122"/>
                </a:lnTo>
                <a:lnTo>
                  <a:pt x="11264" y="65608"/>
                </a:lnTo>
                <a:lnTo>
                  <a:pt x="11353" y="2501"/>
                </a:lnTo>
                <a:lnTo>
                  <a:pt x="8864" y="38"/>
                </a:lnTo>
                <a:lnTo>
                  <a:pt x="5753" y="38"/>
                </a:lnTo>
                <a:lnTo>
                  <a:pt x="2641" y="0"/>
                </a:lnTo>
                <a:lnTo>
                  <a:pt x="8826" y="0"/>
                </a:lnTo>
                <a:close/>
              </a:path>
            </a:pathLst>
          </a:custGeom>
          <a:solidFill>
            <a:srgbClr val="282C41"/>
          </a:solidFill>
        </p:spPr>
        <p:txBody>
          <a:bodyPr wrap="square" lIns="0" tIns="0" rIns="0" bIns="0" rtlCol="0"/>
          <a:lstStyle/>
          <a:p>
            <a:endParaRPr dirty="0"/>
          </a:p>
        </p:txBody>
      </p:sp>
      <p:sp>
        <p:nvSpPr>
          <p:cNvPr id="42" name="object 42"/>
          <p:cNvSpPr/>
          <p:nvPr/>
        </p:nvSpPr>
        <p:spPr>
          <a:xfrm>
            <a:off x="7940124" y="2095038"/>
            <a:ext cx="26034" cy="26034"/>
          </a:xfrm>
          <a:custGeom>
            <a:avLst/>
            <a:gdLst/>
            <a:ahLst/>
            <a:cxnLst/>
            <a:rect l="l" t="t" r="r" b="b"/>
            <a:pathLst>
              <a:path w="26035" h="26035">
                <a:moveTo>
                  <a:pt x="12877" y="0"/>
                </a:moveTo>
                <a:lnTo>
                  <a:pt x="5753" y="0"/>
                </a:lnTo>
                <a:lnTo>
                  <a:pt x="0" y="5715"/>
                </a:lnTo>
                <a:lnTo>
                  <a:pt x="50" y="19926"/>
                </a:lnTo>
                <a:lnTo>
                  <a:pt x="5727" y="25628"/>
                </a:lnTo>
                <a:lnTo>
                  <a:pt x="12852" y="25679"/>
                </a:lnTo>
                <a:lnTo>
                  <a:pt x="19926" y="25679"/>
                </a:lnTo>
                <a:lnTo>
                  <a:pt x="25666" y="19926"/>
                </a:lnTo>
                <a:lnTo>
                  <a:pt x="25616" y="5715"/>
                </a:lnTo>
                <a:lnTo>
                  <a:pt x="19964" y="38"/>
                </a:lnTo>
                <a:lnTo>
                  <a:pt x="12877" y="0"/>
                </a:lnTo>
                <a:close/>
              </a:path>
            </a:pathLst>
          </a:custGeom>
          <a:solidFill>
            <a:srgbClr val="FFFFFF"/>
          </a:solidFill>
        </p:spPr>
        <p:txBody>
          <a:bodyPr wrap="square" lIns="0" tIns="0" rIns="0" bIns="0" rtlCol="0"/>
          <a:lstStyle/>
          <a:p>
            <a:endParaRPr dirty="0"/>
          </a:p>
        </p:txBody>
      </p:sp>
      <p:sp>
        <p:nvSpPr>
          <p:cNvPr id="43" name="object 43"/>
          <p:cNvSpPr/>
          <p:nvPr/>
        </p:nvSpPr>
        <p:spPr>
          <a:xfrm>
            <a:off x="7947363" y="2039514"/>
            <a:ext cx="11430" cy="68580"/>
          </a:xfrm>
          <a:custGeom>
            <a:avLst/>
            <a:gdLst/>
            <a:ahLst/>
            <a:cxnLst/>
            <a:rect l="l" t="t" r="r" b="b"/>
            <a:pathLst>
              <a:path w="11429" h="68580">
                <a:moveTo>
                  <a:pt x="2628" y="0"/>
                </a:moveTo>
                <a:lnTo>
                  <a:pt x="114" y="2527"/>
                </a:lnTo>
                <a:lnTo>
                  <a:pt x="0" y="65620"/>
                </a:lnTo>
                <a:lnTo>
                  <a:pt x="2489" y="68122"/>
                </a:lnTo>
                <a:lnTo>
                  <a:pt x="8712" y="68122"/>
                </a:lnTo>
                <a:lnTo>
                  <a:pt x="11264" y="65620"/>
                </a:lnTo>
                <a:lnTo>
                  <a:pt x="11328" y="2527"/>
                </a:lnTo>
                <a:lnTo>
                  <a:pt x="8813" y="25"/>
                </a:lnTo>
                <a:lnTo>
                  <a:pt x="2628" y="0"/>
                </a:lnTo>
                <a:close/>
              </a:path>
            </a:pathLst>
          </a:custGeom>
          <a:solidFill>
            <a:srgbClr val="282C41"/>
          </a:solidFill>
        </p:spPr>
        <p:txBody>
          <a:bodyPr wrap="square" lIns="0" tIns="0" rIns="0" bIns="0" rtlCol="0"/>
          <a:lstStyle/>
          <a:p>
            <a:endParaRPr dirty="0"/>
          </a:p>
        </p:txBody>
      </p:sp>
      <p:sp>
        <p:nvSpPr>
          <p:cNvPr id="44" name="object 44"/>
          <p:cNvSpPr/>
          <p:nvPr/>
        </p:nvSpPr>
        <p:spPr>
          <a:xfrm>
            <a:off x="8007882" y="2095159"/>
            <a:ext cx="26034" cy="26034"/>
          </a:xfrm>
          <a:custGeom>
            <a:avLst/>
            <a:gdLst/>
            <a:ahLst/>
            <a:cxnLst/>
            <a:rect l="l" t="t" r="r" b="b"/>
            <a:pathLst>
              <a:path w="26035" h="26035">
                <a:moveTo>
                  <a:pt x="5727" y="0"/>
                </a:moveTo>
                <a:lnTo>
                  <a:pt x="0" y="5702"/>
                </a:lnTo>
                <a:lnTo>
                  <a:pt x="12" y="19938"/>
                </a:lnTo>
                <a:lnTo>
                  <a:pt x="5689" y="25641"/>
                </a:lnTo>
                <a:lnTo>
                  <a:pt x="19862" y="25679"/>
                </a:lnTo>
                <a:lnTo>
                  <a:pt x="25628" y="19938"/>
                </a:lnTo>
                <a:lnTo>
                  <a:pt x="25527" y="5702"/>
                </a:lnTo>
                <a:lnTo>
                  <a:pt x="19888" y="12"/>
                </a:lnTo>
                <a:lnTo>
                  <a:pt x="5727" y="0"/>
                </a:lnTo>
                <a:close/>
              </a:path>
            </a:pathLst>
          </a:custGeom>
          <a:solidFill>
            <a:srgbClr val="FFFFFF"/>
          </a:solidFill>
        </p:spPr>
        <p:txBody>
          <a:bodyPr wrap="square" lIns="0" tIns="0" rIns="0" bIns="0" rtlCol="0"/>
          <a:lstStyle/>
          <a:p>
            <a:endParaRPr dirty="0"/>
          </a:p>
        </p:txBody>
      </p:sp>
      <p:sp>
        <p:nvSpPr>
          <p:cNvPr id="45" name="object 45"/>
          <p:cNvSpPr/>
          <p:nvPr/>
        </p:nvSpPr>
        <p:spPr>
          <a:xfrm>
            <a:off x="8015069" y="2039649"/>
            <a:ext cx="11430" cy="68580"/>
          </a:xfrm>
          <a:custGeom>
            <a:avLst/>
            <a:gdLst/>
            <a:ahLst/>
            <a:cxnLst/>
            <a:rect l="l" t="t" r="r" b="b"/>
            <a:pathLst>
              <a:path w="11429" h="68580">
                <a:moveTo>
                  <a:pt x="8852" y="0"/>
                </a:moveTo>
                <a:lnTo>
                  <a:pt x="2641" y="0"/>
                </a:lnTo>
                <a:lnTo>
                  <a:pt x="89" y="2514"/>
                </a:lnTo>
                <a:lnTo>
                  <a:pt x="0" y="65620"/>
                </a:lnTo>
                <a:lnTo>
                  <a:pt x="2489" y="68122"/>
                </a:lnTo>
                <a:lnTo>
                  <a:pt x="8712" y="68148"/>
                </a:lnTo>
                <a:lnTo>
                  <a:pt x="11239" y="65620"/>
                </a:lnTo>
                <a:lnTo>
                  <a:pt x="11316" y="2514"/>
                </a:lnTo>
                <a:lnTo>
                  <a:pt x="8852" y="0"/>
                </a:lnTo>
                <a:close/>
              </a:path>
            </a:pathLst>
          </a:custGeom>
          <a:solidFill>
            <a:srgbClr val="282C41"/>
          </a:solidFill>
        </p:spPr>
        <p:txBody>
          <a:bodyPr wrap="square" lIns="0" tIns="0" rIns="0" bIns="0" rtlCol="0"/>
          <a:lstStyle/>
          <a:p>
            <a:endParaRPr dirty="0"/>
          </a:p>
        </p:txBody>
      </p:sp>
      <p:sp>
        <p:nvSpPr>
          <p:cNvPr id="46" name="object 46"/>
          <p:cNvSpPr/>
          <p:nvPr/>
        </p:nvSpPr>
        <p:spPr>
          <a:xfrm>
            <a:off x="8075589" y="2095287"/>
            <a:ext cx="26034" cy="26034"/>
          </a:xfrm>
          <a:custGeom>
            <a:avLst/>
            <a:gdLst/>
            <a:ahLst/>
            <a:cxnLst/>
            <a:rect l="l" t="t" r="r" b="b"/>
            <a:pathLst>
              <a:path w="26035" h="26035">
                <a:moveTo>
                  <a:pt x="12852" y="0"/>
                </a:moveTo>
                <a:lnTo>
                  <a:pt x="5740" y="0"/>
                </a:lnTo>
                <a:lnTo>
                  <a:pt x="0" y="5727"/>
                </a:lnTo>
                <a:lnTo>
                  <a:pt x="25" y="19926"/>
                </a:lnTo>
                <a:lnTo>
                  <a:pt x="5702" y="25628"/>
                </a:lnTo>
                <a:lnTo>
                  <a:pt x="19875" y="25628"/>
                </a:lnTo>
                <a:lnTo>
                  <a:pt x="25628" y="19926"/>
                </a:lnTo>
                <a:lnTo>
                  <a:pt x="25615" y="5727"/>
                </a:lnTo>
                <a:lnTo>
                  <a:pt x="19875" y="38"/>
                </a:lnTo>
                <a:lnTo>
                  <a:pt x="12852" y="0"/>
                </a:lnTo>
                <a:close/>
              </a:path>
            </a:pathLst>
          </a:custGeom>
          <a:solidFill>
            <a:srgbClr val="FFFFFF"/>
          </a:solidFill>
        </p:spPr>
        <p:txBody>
          <a:bodyPr wrap="square" lIns="0" tIns="0" rIns="0" bIns="0" rtlCol="0"/>
          <a:lstStyle/>
          <a:p>
            <a:endParaRPr dirty="0"/>
          </a:p>
        </p:txBody>
      </p:sp>
      <p:sp>
        <p:nvSpPr>
          <p:cNvPr id="47" name="object 47"/>
          <p:cNvSpPr/>
          <p:nvPr/>
        </p:nvSpPr>
        <p:spPr>
          <a:xfrm>
            <a:off x="8082786" y="2039771"/>
            <a:ext cx="11430" cy="68580"/>
          </a:xfrm>
          <a:custGeom>
            <a:avLst/>
            <a:gdLst/>
            <a:ahLst/>
            <a:cxnLst/>
            <a:rect l="l" t="t" r="r" b="b"/>
            <a:pathLst>
              <a:path w="11429" h="68580">
                <a:moveTo>
                  <a:pt x="2628" y="0"/>
                </a:moveTo>
                <a:lnTo>
                  <a:pt x="139" y="2527"/>
                </a:lnTo>
                <a:lnTo>
                  <a:pt x="76" y="5626"/>
                </a:lnTo>
                <a:lnTo>
                  <a:pt x="0" y="65608"/>
                </a:lnTo>
                <a:lnTo>
                  <a:pt x="2514" y="68122"/>
                </a:lnTo>
                <a:lnTo>
                  <a:pt x="8737" y="68122"/>
                </a:lnTo>
                <a:lnTo>
                  <a:pt x="11226" y="65608"/>
                </a:lnTo>
                <a:lnTo>
                  <a:pt x="11328" y="2527"/>
                </a:lnTo>
                <a:lnTo>
                  <a:pt x="8826" y="12"/>
                </a:lnTo>
                <a:lnTo>
                  <a:pt x="2628" y="0"/>
                </a:lnTo>
                <a:close/>
              </a:path>
            </a:pathLst>
          </a:custGeom>
          <a:solidFill>
            <a:srgbClr val="282C41"/>
          </a:solidFill>
        </p:spPr>
        <p:txBody>
          <a:bodyPr wrap="square" lIns="0" tIns="0" rIns="0" bIns="0" rtlCol="0"/>
          <a:lstStyle/>
          <a:p>
            <a:endParaRPr dirty="0"/>
          </a:p>
        </p:txBody>
      </p:sp>
      <p:sp>
        <p:nvSpPr>
          <p:cNvPr id="48" name="object 48"/>
          <p:cNvSpPr/>
          <p:nvPr/>
        </p:nvSpPr>
        <p:spPr>
          <a:xfrm>
            <a:off x="8143291" y="2095408"/>
            <a:ext cx="26034" cy="26034"/>
          </a:xfrm>
          <a:custGeom>
            <a:avLst/>
            <a:gdLst/>
            <a:ahLst/>
            <a:cxnLst/>
            <a:rect l="l" t="t" r="r" b="b"/>
            <a:pathLst>
              <a:path w="26035" h="26035">
                <a:moveTo>
                  <a:pt x="5740" y="0"/>
                </a:moveTo>
                <a:lnTo>
                  <a:pt x="0" y="5702"/>
                </a:lnTo>
                <a:lnTo>
                  <a:pt x="12" y="19913"/>
                </a:lnTo>
                <a:lnTo>
                  <a:pt x="5702" y="25641"/>
                </a:lnTo>
                <a:lnTo>
                  <a:pt x="19875" y="25679"/>
                </a:lnTo>
                <a:lnTo>
                  <a:pt x="25615" y="19913"/>
                </a:lnTo>
                <a:lnTo>
                  <a:pt x="25641" y="5702"/>
                </a:lnTo>
                <a:lnTo>
                  <a:pt x="19939" y="12"/>
                </a:lnTo>
                <a:lnTo>
                  <a:pt x="5740" y="0"/>
                </a:lnTo>
                <a:close/>
              </a:path>
            </a:pathLst>
          </a:custGeom>
          <a:solidFill>
            <a:srgbClr val="FFFFFF"/>
          </a:solidFill>
        </p:spPr>
        <p:txBody>
          <a:bodyPr wrap="square" lIns="0" tIns="0" rIns="0" bIns="0" rtlCol="0"/>
          <a:lstStyle/>
          <a:p>
            <a:endParaRPr dirty="0"/>
          </a:p>
        </p:txBody>
      </p:sp>
      <p:sp>
        <p:nvSpPr>
          <p:cNvPr id="49" name="object 49"/>
          <p:cNvSpPr/>
          <p:nvPr/>
        </p:nvSpPr>
        <p:spPr>
          <a:xfrm>
            <a:off x="8150519" y="2039879"/>
            <a:ext cx="11430" cy="68580"/>
          </a:xfrm>
          <a:custGeom>
            <a:avLst/>
            <a:gdLst/>
            <a:ahLst/>
            <a:cxnLst/>
            <a:rect l="l" t="t" r="r" b="b"/>
            <a:pathLst>
              <a:path w="11429" h="68580">
                <a:moveTo>
                  <a:pt x="8839" y="0"/>
                </a:moveTo>
                <a:lnTo>
                  <a:pt x="2616" y="0"/>
                </a:lnTo>
                <a:lnTo>
                  <a:pt x="88" y="2514"/>
                </a:lnTo>
                <a:lnTo>
                  <a:pt x="0" y="65633"/>
                </a:lnTo>
                <a:lnTo>
                  <a:pt x="2514" y="68148"/>
                </a:lnTo>
                <a:lnTo>
                  <a:pt x="8699" y="68148"/>
                </a:lnTo>
                <a:lnTo>
                  <a:pt x="11252" y="65633"/>
                </a:lnTo>
                <a:lnTo>
                  <a:pt x="11291" y="2514"/>
                </a:lnTo>
                <a:lnTo>
                  <a:pt x="8839" y="0"/>
                </a:lnTo>
                <a:close/>
              </a:path>
            </a:pathLst>
          </a:custGeom>
          <a:solidFill>
            <a:srgbClr val="282C41"/>
          </a:solidFill>
        </p:spPr>
        <p:txBody>
          <a:bodyPr wrap="square" lIns="0" tIns="0" rIns="0" bIns="0" rtlCol="0"/>
          <a:lstStyle/>
          <a:p>
            <a:endParaRPr dirty="0"/>
          </a:p>
        </p:txBody>
      </p:sp>
      <p:sp>
        <p:nvSpPr>
          <p:cNvPr id="50" name="object 50"/>
          <p:cNvSpPr/>
          <p:nvPr/>
        </p:nvSpPr>
        <p:spPr>
          <a:xfrm>
            <a:off x="8211011" y="2095524"/>
            <a:ext cx="26034" cy="26034"/>
          </a:xfrm>
          <a:custGeom>
            <a:avLst/>
            <a:gdLst/>
            <a:ahLst/>
            <a:cxnLst/>
            <a:rect l="l" t="t" r="r" b="b"/>
            <a:pathLst>
              <a:path w="26035" h="26035">
                <a:moveTo>
                  <a:pt x="5727" y="0"/>
                </a:moveTo>
                <a:lnTo>
                  <a:pt x="0" y="5740"/>
                </a:lnTo>
                <a:lnTo>
                  <a:pt x="25" y="19938"/>
                </a:lnTo>
                <a:lnTo>
                  <a:pt x="5689" y="25641"/>
                </a:lnTo>
                <a:lnTo>
                  <a:pt x="19862" y="25679"/>
                </a:lnTo>
                <a:lnTo>
                  <a:pt x="25603" y="19938"/>
                </a:lnTo>
                <a:lnTo>
                  <a:pt x="25641" y="5740"/>
                </a:lnTo>
                <a:lnTo>
                  <a:pt x="19913" y="12"/>
                </a:lnTo>
                <a:lnTo>
                  <a:pt x="5727" y="0"/>
                </a:lnTo>
                <a:close/>
              </a:path>
            </a:pathLst>
          </a:custGeom>
          <a:solidFill>
            <a:srgbClr val="FFFFFF"/>
          </a:solidFill>
        </p:spPr>
        <p:txBody>
          <a:bodyPr wrap="square" lIns="0" tIns="0" rIns="0" bIns="0" rtlCol="0"/>
          <a:lstStyle/>
          <a:p>
            <a:endParaRPr dirty="0"/>
          </a:p>
        </p:txBody>
      </p:sp>
      <p:sp>
        <p:nvSpPr>
          <p:cNvPr id="51" name="object 51"/>
          <p:cNvSpPr/>
          <p:nvPr/>
        </p:nvSpPr>
        <p:spPr>
          <a:xfrm>
            <a:off x="8218200" y="2040020"/>
            <a:ext cx="11430" cy="68580"/>
          </a:xfrm>
          <a:custGeom>
            <a:avLst/>
            <a:gdLst/>
            <a:ahLst/>
            <a:cxnLst/>
            <a:rect l="l" t="t" r="r" b="b"/>
            <a:pathLst>
              <a:path w="11429" h="68580">
                <a:moveTo>
                  <a:pt x="2628" y="0"/>
                </a:moveTo>
                <a:lnTo>
                  <a:pt x="127" y="2527"/>
                </a:lnTo>
                <a:lnTo>
                  <a:pt x="0" y="65608"/>
                </a:lnTo>
                <a:lnTo>
                  <a:pt x="2514" y="68122"/>
                </a:lnTo>
                <a:lnTo>
                  <a:pt x="8724" y="68122"/>
                </a:lnTo>
                <a:lnTo>
                  <a:pt x="11252" y="65608"/>
                </a:lnTo>
                <a:lnTo>
                  <a:pt x="11379" y="2527"/>
                </a:lnTo>
                <a:lnTo>
                  <a:pt x="8864" y="12"/>
                </a:lnTo>
                <a:lnTo>
                  <a:pt x="2628" y="0"/>
                </a:lnTo>
                <a:close/>
              </a:path>
            </a:pathLst>
          </a:custGeom>
          <a:solidFill>
            <a:srgbClr val="282C41"/>
          </a:solidFill>
        </p:spPr>
        <p:txBody>
          <a:bodyPr wrap="square" lIns="0" tIns="0" rIns="0" bIns="0" rtlCol="0"/>
          <a:lstStyle/>
          <a:p>
            <a:endParaRPr dirty="0"/>
          </a:p>
        </p:txBody>
      </p:sp>
      <p:sp>
        <p:nvSpPr>
          <p:cNvPr id="52" name="object 52"/>
          <p:cNvSpPr/>
          <p:nvPr/>
        </p:nvSpPr>
        <p:spPr>
          <a:xfrm>
            <a:off x="8278728" y="2095652"/>
            <a:ext cx="26034" cy="26034"/>
          </a:xfrm>
          <a:custGeom>
            <a:avLst/>
            <a:gdLst/>
            <a:ahLst/>
            <a:cxnLst/>
            <a:rect l="l" t="t" r="r" b="b"/>
            <a:pathLst>
              <a:path w="26035" h="26035">
                <a:moveTo>
                  <a:pt x="19900" y="0"/>
                </a:moveTo>
                <a:lnTo>
                  <a:pt x="5753" y="0"/>
                </a:lnTo>
                <a:lnTo>
                  <a:pt x="0" y="5702"/>
                </a:lnTo>
                <a:lnTo>
                  <a:pt x="0" y="19913"/>
                </a:lnTo>
                <a:lnTo>
                  <a:pt x="5715" y="25641"/>
                </a:lnTo>
                <a:lnTo>
                  <a:pt x="19888" y="25666"/>
                </a:lnTo>
                <a:lnTo>
                  <a:pt x="25628" y="19913"/>
                </a:lnTo>
                <a:lnTo>
                  <a:pt x="25590" y="5702"/>
                </a:lnTo>
                <a:lnTo>
                  <a:pt x="19900" y="0"/>
                </a:lnTo>
                <a:close/>
              </a:path>
            </a:pathLst>
          </a:custGeom>
          <a:solidFill>
            <a:srgbClr val="FFFFFF"/>
          </a:solidFill>
        </p:spPr>
        <p:txBody>
          <a:bodyPr wrap="square" lIns="0" tIns="0" rIns="0" bIns="0" rtlCol="0"/>
          <a:lstStyle/>
          <a:p>
            <a:endParaRPr dirty="0"/>
          </a:p>
        </p:txBody>
      </p:sp>
      <p:sp>
        <p:nvSpPr>
          <p:cNvPr id="53" name="object 53"/>
          <p:cNvSpPr/>
          <p:nvPr/>
        </p:nvSpPr>
        <p:spPr>
          <a:xfrm>
            <a:off x="8285910" y="2040127"/>
            <a:ext cx="11430" cy="68580"/>
          </a:xfrm>
          <a:custGeom>
            <a:avLst/>
            <a:gdLst/>
            <a:ahLst/>
            <a:cxnLst/>
            <a:rect l="l" t="t" r="r" b="b"/>
            <a:pathLst>
              <a:path w="11429" h="68580">
                <a:moveTo>
                  <a:pt x="5753" y="0"/>
                </a:moveTo>
                <a:lnTo>
                  <a:pt x="2628" y="0"/>
                </a:lnTo>
                <a:lnTo>
                  <a:pt x="139" y="2514"/>
                </a:lnTo>
                <a:lnTo>
                  <a:pt x="101" y="5638"/>
                </a:lnTo>
                <a:lnTo>
                  <a:pt x="0" y="65633"/>
                </a:lnTo>
                <a:lnTo>
                  <a:pt x="2514" y="68148"/>
                </a:lnTo>
                <a:lnTo>
                  <a:pt x="8750" y="68160"/>
                </a:lnTo>
                <a:lnTo>
                  <a:pt x="11264" y="65633"/>
                </a:lnTo>
                <a:lnTo>
                  <a:pt x="11340" y="2514"/>
                </a:lnTo>
                <a:lnTo>
                  <a:pt x="8826" y="25"/>
                </a:lnTo>
                <a:lnTo>
                  <a:pt x="5753" y="0"/>
                </a:lnTo>
                <a:close/>
              </a:path>
            </a:pathLst>
          </a:custGeom>
          <a:solidFill>
            <a:srgbClr val="282C41"/>
          </a:solidFill>
        </p:spPr>
        <p:txBody>
          <a:bodyPr wrap="square" lIns="0" tIns="0" rIns="0" bIns="0" rtlCol="0"/>
          <a:lstStyle/>
          <a:p>
            <a:endParaRPr dirty="0"/>
          </a:p>
        </p:txBody>
      </p:sp>
      <p:sp>
        <p:nvSpPr>
          <p:cNvPr id="54" name="object 54"/>
          <p:cNvSpPr/>
          <p:nvPr/>
        </p:nvSpPr>
        <p:spPr>
          <a:xfrm>
            <a:off x="8346435" y="2095773"/>
            <a:ext cx="26034" cy="26034"/>
          </a:xfrm>
          <a:custGeom>
            <a:avLst/>
            <a:gdLst/>
            <a:ahLst/>
            <a:cxnLst/>
            <a:rect l="l" t="t" r="r" b="b"/>
            <a:pathLst>
              <a:path w="26035" h="26035">
                <a:moveTo>
                  <a:pt x="5765" y="0"/>
                </a:moveTo>
                <a:lnTo>
                  <a:pt x="0" y="5740"/>
                </a:lnTo>
                <a:lnTo>
                  <a:pt x="0" y="19926"/>
                </a:lnTo>
                <a:lnTo>
                  <a:pt x="5727" y="25641"/>
                </a:lnTo>
                <a:lnTo>
                  <a:pt x="19875" y="25679"/>
                </a:lnTo>
                <a:lnTo>
                  <a:pt x="25615" y="19926"/>
                </a:lnTo>
                <a:lnTo>
                  <a:pt x="25603" y="5740"/>
                </a:lnTo>
                <a:lnTo>
                  <a:pt x="19939" y="12"/>
                </a:lnTo>
                <a:lnTo>
                  <a:pt x="5765" y="0"/>
                </a:lnTo>
                <a:close/>
              </a:path>
            </a:pathLst>
          </a:custGeom>
          <a:solidFill>
            <a:srgbClr val="FFFFFF"/>
          </a:solidFill>
        </p:spPr>
        <p:txBody>
          <a:bodyPr wrap="square" lIns="0" tIns="0" rIns="0" bIns="0" rtlCol="0"/>
          <a:lstStyle/>
          <a:p>
            <a:endParaRPr dirty="0"/>
          </a:p>
        </p:txBody>
      </p:sp>
      <p:sp>
        <p:nvSpPr>
          <p:cNvPr id="55" name="object 55"/>
          <p:cNvSpPr/>
          <p:nvPr/>
        </p:nvSpPr>
        <p:spPr>
          <a:xfrm>
            <a:off x="8353649" y="2040268"/>
            <a:ext cx="11430" cy="68580"/>
          </a:xfrm>
          <a:custGeom>
            <a:avLst/>
            <a:gdLst/>
            <a:ahLst/>
            <a:cxnLst/>
            <a:rect l="l" t="t" r="r" b="b"/>
            <a:pathLst>
              <a:path w="11429" h="68580">
                <a:moveTo>
                  <a:pt x="8826" y="0"/>
                </a:moveTo>
                <a:lnTo>
                  <a:pt x="2603" y="0"/>
                </a:lnTo>
                <a:lnTo>
                  <a:pt x="101" y="2501"/>
                </a:lnTo>
                <a:lnTo>
                  <a:pt x="0" y="65608"/>
                </a:lnTo>
                <a:lnTo>
                  <a:pt x="2514" y="68122"/>
                </a:lnTo>
                <a:lnTo>
                  <a:pt x="8712" y="68135"/>
                </a:lnTo>
                <a:lnTo>
                  <a:pt x="11239" y="65608"/>
                </a:lnTo>
                <a:lnTo>
                  <a:pt x="11303" y="2501"/>
                </a:lnTo>
                <a:lnTo>
                  <a:pt x="8826" y="0"/>
                </a:lnTo>
                <a:close/>
              </a:path>
            </a:pathLst>
          </a:custGeom>
          <a:solidFill>
            <a:srgbClr val="282C41"/>
          </a:solidFill>
        </p:spPr>
        <p:txBody>
          <a:bodyPr wrap="square" lIns="0" tIns="0" rIns="0" bIns="0" rtlCol="0"/>
          <a:lstStyle/>
          <a:p>
            <a:endParaRPr dirty="0"/>
          </a:p>
        </p:txBody>
      </p:sp>
      <p:sp>
        <p:nvSpPr>
          <p:cNvPr id="56" name="object 56"/>
          <p:cNvSpPr/>
          <p:nvPr/>
        </p:nvSpPr>
        <p:spPr>
          <a:xfrm>
            <a:off x="7666731" y="2183564"/>
            <a:ext cx="706755" cy="612140"/>
          </a:xfrm>
          <a:custGeom>
            <a:avLst/>
            <a:gdLst/>
            <a:ahLst/>
            <a:cxnLst/>
            <a:rect l="l" t="t" r="r" b="b"/>
            <a:pathLst>
              <a:path w="706754" h="612139">
                <a:moveTo>
                  <a:pt x="7124" y="0"/>
                </a:moveTo>
                <a:lnTo>
                  <a:pt x="1092" y="5994"/>
                </a:lnTo>
                <a:lnTo>
                  <a:pt x="1092" y="13398"/>
                </a:lnTo>
                <a:lnTo>
                  <a:pt x="63" y="596823"/>
                </a:lnTo>
                <a:lnTo>
                  <a:pt x="0" y="604240"/>
                </a:lnTo>
                <a:lnTo>
                  <a:pt x="6032" y="610273"/>
                </a:lnTo>
                <a:lnTo>
                  <a:pt x="699389" y="611530"/>
                </a:lnTo>
                <a:lnTo>
                  <a:pt x="705383" y="605535"/>
                </a:lnTo>
                <a:lnTo>
                  <a:pt x="705385" y="596823"/>
                </a:lnTo>
                <a:lnTo>
                  <a:pt x="706501" y="7289"/>
                </a:lnTo>
                <a:lnTo>
                  <a:pt x="700493" y="1282"/>
                </a:lnTo>
                <a:lnTo>
                  <a:pt x="7124" y="0"/>
                </a:lnTo>
                <a:close/>
              </a:path>
            </a:pathLst>
          </a:custGeom>
          <a:solidFill>
            <a:srgbClr val="FFFFFF"/>
          </a:solidFill>
        </p:spPr>
        <p:txBody>
          <a:bodyPr wrap="square" lIns="0" tIns="0" rIns="0" bIns="0" rtlCol="0"/>
          <a:lstStyle/>
          <a:p>
            <a:endParaRPr dirty="0"/>
          </a:p>
        </p:txBody>
      </p:sp>
      <p:sp>
        <p:nvSpPr>
          <p:cNvPr id="57" name="object 57"/>
          <p:cNvSpPr/>
          <p:nvPr/>
        </p:nvSpPr>
        <p:spPr>
          <a:xfrm>
            <a:off x="7784566" y="2250447"/>
            <a:ext cx="215265" cy="297815"/>
          </a:xfrm>
          <a:custGeom>
            <a:avLst/>
            <a:gdLst/>
            <a:ahLst/>
            <a:cxnLst/>
            <a:rect l="l" t="t" r="r" b="b"/>
            <a:pathLst>
              <a:path w="215264" h="297814">
                <a:moveTo>
                  <a:pt x="122097" y="0"/>
                </a:moveTo>
                <a:lnTo>
                  <a:pt x="83913" y="5941"/>
                </a:lnTo>
                <a:lnTo>
                  <a:pt x="23863" y="52008"/>
                </a:lnTo>
                <a:lnTo>
                  <a:pt x="6326" y="91157"/>
                </a:lnTo>
                <a:lnTo>
                  <a:pt x="0" y="140398"/>
                </a:lnTo>
                <a:lnTo>
                  <a:pt x="5523" y="200703"/>
                </a:lnTo>
                <a:lnTo>
                  <a:pt x="20911" y="245231"/>
                </a:lnTo>
                <a:lnTo>
                  <a:pt x="44384" y="275347"/>
                </a:lnTo>
                <a:lnTo>
                  <a:pt x="74168" y="292416"/>
                </a:lnTo>
                <a:lnTo>
                  <a:pt x="108483" y="297802"/>
                </a:lnTo>
                <a:lnTo>
                  <a:pt x="153279" y="289158"/>
                </a:lnTo>
                <a:lnTo>
                  <a:pt x="186710" y="265676"/>
                </a:lnTo>
                <a:lnTo>
                  <a:pt x="198646" y="245897"/>
                </a:lnTo>
                <a:lnTo>
                  <a:pt x="108483" y="245897"/>
                </a:lnTo>
                <a:lnTo>
                  <a:pt x="94797" y="242419"/>
                </a:lnTo>
                <a:lnTo>
                  <a:pt x="82589" y="230525"/>
                </a:lnTo>
                <a:lnTo>
                  <a:pt x="73012" y="208023"/>
                </a:lnTo>
                <a:lnTo>
                  <a:pt x="67221" y="172720"/>
                </a:lnTo>
                <a:lnTo>
                  <a:pt x="74384" y="160456"/>
                </a:lnTo>
                <a:lnTo>
                  <a:pt x="84342" y="152138"/>
                </a:lnTo>
                <a:lnTo>
                  <a:pt x="96055" y="147407"/>
                </a:lnTo>
                <a:lnTo>
                  <a:pt x="108483" y="145910"/>
                </a:lnTo>
                <a:lnTo>
                  <a:pt x="206633" y="145910"/>
                </a:lnTo>
                <a:lnTo>
                  <a:pt x="193380" y="122948"/>
                </a:lnTo>
                <a:lnTo>
                  <a:pt x="66370" y="122948"/>
                </a:lnTo>
                <a:lnTo>
                  <a:pt x="73241" y="92463"/>
                </a:lnTo>
                <a:lnTo>
                  <a:pt x="86258" y="70196"/>
                </a:lnTo>
                <a:lnTo>
                  <a:pt x="104542" y="56543"/>
                </a:lnTo>
                <a:lnTo>
                  <a:pt x="127215" y="51904"/>
                </a:lnTo>
                <a:lnTo>
                  <a:pt x="183413" y="51904"/>
                </a:lnTo>
                <a:lnTo>
                  <a:pt x="192722" y="10223"/>
                </a:lnTo>
                <a:lnTo>
                  <a:pt x="178035" y="6113"/>
                </a:lnTo>
                <a:lnTo>
                  <a:pt x="162034" y="2878"/>
                </a:lnTo>
                <a:lnTo>
                  <a:pt x="143721" y="759"/>
                </a:lnTo>
                <a:lnTo>
                  <a:pt x="122097" y="0"/>
                </a:lnTo>
                <a:close/>
              </a:path>
              <a:path w="215264" h="297814">
                <a:moveTo>
                  <a:pt x="206633" y="145910"/>
                </a:moveTo>
                <a:lnTo>
                  <a:pt x="108483" y="145910"/>
                </a:lnTo>
                <a:lnTo>
                  <a:pt x="124876" y="149115"/>
                </a:lnTo>
                <a:lnTo>
                  <a:pt x="136882" y="158464"/>
                </a:lnTo>
                <a:lnTo>
                  <a:pt x="144261" y="173556"/>
                </a:lnTo>
                <a:lnTo>
                  <a:pt x="146773" y="193992"/>
                </a:lnTo>
                <a:lnTo>
                  <a:pt x="144261" y="215925"/>
                </a:lnTo>
                <a:lnTo>
                  <a:pt x="136882" y="232232"/>
                </a:lnTo>
                <a:lnTo>
                  <a:pt x="124876" y="242394"/>
                </a:lnTo>
                <a:lnTo>
                  <a:pt x="108483" y="245897"/>
                </a:lnTo>
                <a:lnTo>
                  <a:pt x="198646" y="245897"/>
                </a:lnTo>
                <a:lnTo>
                  <a:pt x="207619" y="231027"/>
                </a:lnTo>
                <a:lnTo>
                  <a:pt x="214845" y="188887"/>
                </a:lnTo>
                <a:lnTo>
                  <a:pt x="208687" y="149469"/>
                </a:lnTo>
                <a:lnTo>
                  <a:pt x="206633" y="145910"/>
                </a:lnTo>
                <a:close/>
              </a:path>
              <a:path w="215264" h="297814">
                <a:moveTo>
                  <a:pt x="131038" y="94005"/>
                </a:moveTo>
                <a:lnTo>
                  <a:pt x="113568" y="95357"/>
                </a:lnTo>
                <a:lnTo>
                  <a:pt x="96304" y="100023"/>
                </a:lnTo>
                <a:lnTo>
                  <a:pt x="80239" y="108916"/>
                </a:lnTo>
                <a:lnTo>
                  <a:pt x="66370" y="122948"/>
                </a:lnTo>
                <a:lnTo>
                  <a:pt x="193380" y="122948"/>
                </a:lnTo>
                <a:lnTo>
                  <a:pt x="191439" y="119586"/>
                </a:lnTo>
                <a:lnTo>
                  <a:pt x="164943" y="100633"/>
                </a:lnTo>
                <a:lnTo>
                  <a:pt x="131038" y="94005"/>
                </a:lnTo>
                <a:close/>
              </a:path>
              <a:path w="215264" h="297814">
                <a:moveTo>
                  <a:pt x="183413" y="51904"/>
                </a:moveTo>
                <a:lnTo>
                  <a:pt x="127215" y="51904"/>
                </a:lnTo>
                <a:lnTo>
                  <a:pt x="144145" y="52773"/>
                </a:lnTo>
                <a:lnTo>
                  <a:pt x="159004" y="55037"/>
                </a:lnTo>
                <a:lnTo>
                  <a:pt x="171471" y="58178"/>
                </a:lnTo>
                <a:lnTo>
                  <a:pt x="181229" y="61683"/>
                </a:lnTo>
                <a:lnTo>
                  <a:pt x="183413" y="51904"/>
                </a:lnTo>
                <a:close/>
              </a:path>
            </a:pathLst>
          </a:custGeom>
          <a:solidFill>
            <a:srgbClr val="434344"/>
          </a:solidFill>
        </p:spPr>
        <p:txBody>
          <a:bodyPr wrap="square" lIns="0" tIns="0" rIns="0" bIns="0" rtlCol="0"/>
          <a:lstStyle/>
          <a:p>
            <a:endParaRPr dirty="0"/>
          </a:p>
        </p:txBody>
      </p:sp>
      <p:sp>
        <p:nvSpPr>
          <p:cNvPr id="58" name="object 58"/>
          <p:cNvSpPr/>
          <p:nvPr/>
        </p:nvSpPr>
        <p:spPr>
          <a:xfrm>
            <a:off x="8034707" y="2250447"/>
            <a:ext cx="217170" cy="297815"/>
          </a:xfrm>
          <a:custGeom>
            <a:avLst/>
            <a:gdLst/>
            <a:ahLst/>
            <a:cxnLst/>
            <a:rect l="l" t="t" r="r" b="b"/>
            <a:pathLst>
              <a:path w="217170" h="297814">
                <a:moveTo>
                  <a:pt x="107619" y="0"/>
                </a:moveTo>
                <a:lnTo>
                  <a:pt x="62948" y="7719"/>
                </a:lnTo>
                <a:lnTo>
                  <a:pt x="12772" y="61384"/>
                </a:lnTo>
                <a:lnTo>
                  <a:pt x="2822" y="101938"/>
                </a:lnTo>
                <a:lnTo>
                  <a:pt x="0" y="148043"/>
                </a:lnTo>
                <a:lnTo>
                  <a:pt x="2575" y="194981"/>
                </a:lnTo>
                <a:lnTo>
                  <a:pt x="12030" y="236041"/>
                </a:lnTo>
                <a:lnTo>
                  <a:pt x="30959" y="268609"/>
                </a:lnTo>
                <a:lnTo>
                  <a:pt x="61958" y="290068"/>
                </a:lnTo>
                <a:lnTo>
                  <a:pt x="107619" y="297802"/>
                </a:lnTo>
                <a:lnTo>
                  <a:pt x="152812" y="290027"/>
                </a:lnTo>
                <a:lnTo>
                  <a:pt x="184158" y="268488"/>
                </a:lnTo>
                <a:lnTo>
                  <a:pt x="198821" y="244182"/>
                </a:lnTo>
                <a:lnTo>
                  <a:pt x="107619" y="244182"/>
                </a:lnTo>
                <a:lnTo>
                  <a:pt x="89574" y="238076"/>
                </a:lnTo>
                <a:lnTo>
                  <a:pt x="78068" y="219887"/>
                </a:lnTo>
                <a:lnTo>
                  <a:pt x="71984" y="189811"/>
                </a:lnTo>
                <a:lnTo>
                  <a:pt x="70205" y="148043"/>
                </a:lnTo>
                <a:lnTo>
                  <a:pt x="71924" y="106727"/>
                </a:lnTo>
                <a:lnTo>
                  <a:pt x="77906" y="77211"/>
                </a:lnTo>
                <a:lnTo>
                  <a:pt x="89391" y="59498"/>
                </a:lnTo>
                <a:lnTo>
                  <a:pt x="107619" y="53593"/>
                </a:lnTo>
                <a:lnTo>
                  <a:pt x="199419" y="53593"/>
                </a:lnTo>
                <a:lnTo>
                  <a:pt x="185260" y="29690"/>
                </a:lnTo>
                <a:lnTo>
                  <a:pt x="153792" y="7922"/>
                </a:lnTo>
                <a:lnTo>
                  <a:pt x="107619" y="0"/>
                </a:lnTo>
                <a:close/>
              </a:path>
              <a:path w="217170" h="297814">
                <a:moveTo>
                  <a:pt x="199419" y="53593"/>
                </a:moveTo>
                <a:lnTo>
                  <a:pt x="107619" y="53593"/>
                </a:lnTo>
                <a:lnTo>
                  <a:pt x="126122" y="59377"/>
                </a:lnTo>
                <a:lnTo>
                  <a:pt x="138201" y="76887"/>
                </a:lnTo>
                <a:lnTo>
                  <a:pt x="144774" y="106363"/>
                </a:lnTo>
                <a:lnTo>
                  <a:pt x="146761" y="148043"/>
                </a:lnTo>
                <a:lnTo>
                  <a:pt x="145015" y="189624"/>
                </a:lnTo>
                <a:lnTo>
                  <a:pt x="138844" y="219721"/>
                </a:lnTo>
                <a:lnTo>
                  <a:pt x="126846" y="238014"/>
                </a:lnTo>
                <a:lnTo>
                  <a:pt x="107619" y="244182"/>
                </a:lnTo>
                <a:lnTo>
                  <a:pt x="198821" y="244182"/>
                </a:lnTo>
                <a:lnTo>
                  <a:pt x="203842" y="235860"/>
                </a:lnTo>
                <a:lnTo>
                  <a:pt x="214049" y="194820"/>
                </a:lnTo>
                <a:lnTo>
                  <a:pt x="216966" y="148043"/>
                </a:lnTo>
                <a:lnTo>
                  <a:pt x="214294" y="102752"/>
                </a:lnTo>
                <a:lnTo>
                  <a:pt x="204577" y="62300"/>
                </a:lnTo>
                <a:lnTo>
                  <a:pt x="199419" y="53593"/>
                </a:lnTo>
                <a:close/>
              </a:path>
            </a:pathLst>
          </a:custGeom>
          <a:solidFill>
            <a:srgbClr val="434344"/>
          </a:solidFill>
        </p:spPr>
        <p:txBody>
          <a:bodyPr wrap="square" lIns="0" tIns="0" rIns="0" bIns="0" rtlCol="0"/>
          <a:lstStyle/>
          <a:p>
            <a:endParaRPr dirty="0"/>
          </a:p>
        </p:txBody>
      </p:sp>
      <p:sp>
        <p:nvSpPr>
          <p:cNvPr id="59" name="object 59"/>
          <p:cNvSpPr/>
          <p:nvPr/>
        </p:nvSpPr>
        <p:spPr>
          <a:xfrm>
            <a:off x="7837267" y="2569136"/>
            <a:ext cx="113664" cy="156845"/>
          </a:xfrm>
          <a:custGeom>
            <a:avLst/>
            <a:gdLst/>
            <a:ahLst/>
            <a:cxnLst/>
            <a:rect l="l" t="t" r="r" b="b"/>
            <a:pathLst>
              <a:path w="113664" h="156844">
                <a:moveTo>
                  <a:pt x="48387" y="0"/>
                </a:moveTo>
                <a:lnTo>
                  <a:pt x="0" y="0"/>
                </a:lnTo>
                <a:lnTo>
                  <a:pt x="0" y="148158"/>
                </a:lnTo>
                <a:lnTo>
                  <a:pt x="10346" y="151304"/>
                </a:lnTo>
                <a:lnTo>
                  <a:pt x="21918" y="154004"/>
                </a:lnTo>
                <a:lnTo>
                  <a:pt x="34974" y="155893"/>
                </a:lnTo>
                <a:lnTo>
                  <a:pt x="49771" y="156603"/>
                </a:lnTo>
                <a:lnTo>
                  <a:pt x="78712" y="150899"/>
                </a:lnTo>
                <a:lnTo>
                  <a:pt x="98486" y="134629"/>
                </a:lnTo>
                <a:lnTo>
                  <a:pt x="102222" y="126199"/>
                </a:lnTo>
                <a:lnTo>
                  <a:pt x="43434" y="126199"/>
                </a:lnTo>
                <a:lnTo>
                  <a:pt x="35318" y="124599"/>
                </a:lnTo>
                <a:lnTo>
                  <a:pt x="31343" y="123228"/>
                </a:lnTo>
                <a:lnTo>
                  <a:pt x="31343" y="29032"/>
                </a:lnTo>
                <a:lnTo>
                  <a:pt x="103038" y="29032"/>
                </a:lnTo>
                <a:lnTo>
                  <a:pt x="95856" y="16208"/>
                </a:lnTo>
                <a:lnTo>
                  <a:pt x="75363" y="3720"/>
                </a:lnTo>
                <a:lnTo>
                  <a:pt x="48387" y="0"/>
                </a:lnTo>
                <a:close/>
              </a:path>
              <a:path w="113664" h="156844">
                <a:moveTo>
                  <a:pt x="103038" y="29032"/>
                </a:moveTo>
                <a:lnTo>
                  <a:pt x="47396" y="29032"/>
                </a:lnTo>
                <a:lnTo>
                  <a:pt x="62888" y="31525"/>
                </a:lnTo>
                <a:lnTo>
                  <a:pt x="72985" y="39549"/>
                </a:lnTo>
                <a:lnTo>
                  <a:pt x="78469" y="53919"/>
                </a:lnTo>
                <a:lnTo>
                  <a:pt x="80124" y="75450"/>
                </a:lnTo>
                <a:lnTo>
                  <a:pt x="77697" y="101323"/>
                </a:lnTo>
                <a:lnTo>
                  <a:pt x="71272" y="116774"/>
                </a:lnTo>
                <a:lnTo>
                  <a:pt x="62132" y="124251"/>
                </a:lnTo>
                <a:lnTo>
                  <a:pt x="51562" y="126199"/>
                </a:lnTo>
                <a:lnTo>
                  <a:pt x="102222" y="126199"/>
                </a:lnTo>
                <a:lnTo>
                  <a:pt x="109819" y="109058"/>
                </a:lnTo>
                <a:lnTo>
                  <a:pt x="113436" y="75450"/>
                </a:lnTo>
                <a:lnTo>
                  <a:pt x="108876" y="39454"/>
                </a:lnTo>
                <a:lnTo>
                  <a:pt x="103038" y="29032"/>
                </a:lnTo>
                <a:close/>
              </a:path>
            </a:pathLst>
          </a:custGeom>
          <a:solidFill>
            <a:srgbClr val="434344"/>
          </a:solidFill>
        </p:spPr>
        <p:txBody>
          <a:bodyPr wrap="square" lIns="0" tIns="0" rIns="0" bIns="0" rtlCol="0"/>
          <a:lstStyle/>
          <a:p>
            <a:endParaRPr dirty="0"/>
          </a:p>
        </p:txBody>
      </p:sp>
      <p:sp>
        <p:nvSpPr>
          <p:cNvPr id="60" name="object 60"/>
          <p:cNvSpPr/>
          <p:nvPr/>
        </p:nvSpPr>
        <p:spPr>
          <a:xfrm>
            <a:off x="7968327" y="2558408"/>
            <a:ext cx="60325" cy="165100"/>
          </a:xfrm>
          <a:custGeom>
            <a:avLst/>
            <a:gdLst/>
            <a:ahLst/>
            <a:cxnLst/>
            <a:rect l="l" t="t" r="r" b="b"/>
            <a:pathLst>
              <a:path w="60325" h="165100">
                <a:moveTo>
                  <a:pt x="56311" y="0"/>
                </a:moveTo>
                <a:lnTo>
                  <a:pt x="2959" y="15087"/>
                </a:lnTo>
                <a:lnTo>
                  <a:pt x="5740" y="35648"/>
                </a:lnTo>
                <a:lnTo>
                  <a:pt x="59867" y="26517"/>
                </a:lnTo>
                <a:lnTo>
                  <a:pt x="56311" y="0"/>
                </a:lnTo>
                <a:close/>
              </a:path>
              <a:path w="60325" h="165100">
                <a:moveTo>
                  <a:pt x="42633" y="53022"/>
                </a:moveTo>
                <a:lnTo>
                  <a:pt x="0" y="53022"/>
                </a:lnTo>
                <a:lnTo>
                  <a:pt x="0" y="75666"/>
                </a:lnTo>
                <a:lnTo>
                  <a:pt x="11480" y="78625"/>
                </a:lnTo>
                <a:lnTo>
                  <a:pt x="11480" y="165049"/>
                </a:lnTo>
                <a:lnTo>
                  <a:pt x="42633" y="165049"/>
                </a:lnTo>
                <a:lnTo>
                  <a:pt x="42633" y="53022"/>
                </a:lnTo>
                <a:close/>
              </a:path>
            </a:pathLst>
          </a:custGeom>
          <a:solidFill>
            <a:srgbClr val="434344"/>
          </a:solidFill>
        </p:spPr>
        <p:txBody>
          <a:bodyPr wrap="square" lIns="0" tIns="0" rIns="0" bIns="0" rtlCol="0"/>
          <a:lstStyle/>
          <a:p>
            <a:endParaRPr dirty="0"/>
          </a:p>
        </p:txBody>
      </p:sp>
      <p:sp>
        <p:nvSpPr>
          <p:cNvPr id="61" name="object 61"/>
          <p:cNvSpPr/>
          <p:nvPr/>
        </p:nvSpPr>
        <p:spPr>
          <a:xfrm>
            <a:off x="8029774" y="2609144"/>
            <a:ext cx="86360" cy="116839"/>
          </a:xfrm>
          <a:custGeom>
            <a:avLst/>
            <a:gdLst/>
            <a:ahLst/>
            <a:cxnLst/>
            <a:rect l="l" t="t" r="r" b="b"/>
            <a:pathLst>
              <a:path w="86360" h="116839">
                <a:moveTo>
                  <a:pt x="84165" y="27431"/>
                </a:moveTo>
                <a:lnTo>
                  <a:pt x="48971" y="27431"/>
                </a:lnTo>
                <a:lnTo>
                  <a:pt x="55918" y="30175"/>
                </a:lnTo>
                <a:lnTo>
                  <a:pt x="55918" y="46177"/>
                </a:lnTo>
                <a:lnTo>
                  <a:pt x="37858" y="46177"/>
                </a:lnTo>
                <a:lnTo>
                  <a:pt x="21822" y="48406"/>
                </a:lnTo>
                <a:lnTo>
                  <a:pt x="9932" y="54922"/>
                </a:lnTo>
                <a:lnTo>
                  <a:pt x="2541" y="65470"/>
                </a:lnTo>
                <a:lnTo>
                  <a:pt x="0" y="79794"/>
                </a:lnTo>
                <a:lnTo>
                  <a:pt x="2501" y="95087"/>
                </a:lnTo>
                <a:lnTo>
                  <a:pt x="9445" y="106678"/>
                </a:lnTo>
                <a:lnTo>
                  <a:pt x="19995" y="114028"/>
                </a:lnTo>
                <a:lnTo>
                  <a:pt x="33312" y="116598"/>
                </a:lnTo>
                <a:lnTo>
                  <a:pt x="42661" y="115302"/>
                </a:lnTo>
                <a:lnTo>
                  <a:pt x="50433" y="111883"/>
                </a:lnTo>
                <a:lnTo>
                  <a:pt x="56531" y="107051"/>
                </a:lnTo>
                <a:lnTo>
                  <a:pt x="60858" y="101511"/>
                </a:lnTo>
                <a:lnTo>
                  <a:pt x="86245" y="101511"/>
                </a:lnTo>
                <a:lnTo>
                  <a:pt x="86245" y="92367"/>
                </a:lnTo>
                <a:lnTo>
                  <a:pt x="34899" y="92367"/>
                </a:lnTo>
                <a:lnTo>
                  <a:pt x="30721" y="87553"/>
                </a:lnTo>
                <a:lnTo>
                  <a:pt x="30721" y="71564"/>
                </a:lnTo>
                <a:lnTo>
                  <a:pt x="35090" y="66992"/>
                </a:lnTo>
                <a:lnTo>
                  <a:pt x="86245" y="66992"/>
                </a:lnTo>
                <a:lnTo>
                  <a:pt x="86245" y="44576"/>
                </a:lnTo>
                <a:lnTo>
                  <a:pt x="84165" y="27431"/>
                </a:lnTo>
                <a:close/>
              </a:path>
              <a:path w="86360" h="116839">
                <a:moveTo>
                  <a:pt x="86245" y="101511"/>
                </a:moveTo>
                <a:lnTo>
                  <a:pt x="60858" y="101511"/>
                </a:lnTo>
                <a:lnTo>
                  <a:pt x="64846" y="114312"/>
                </a:lnTo>
                <a:lnTo>
                  <a:pt x="86245" y="114312"/>
                </a:lnTo>
                <a:lnTo>
                  <a:pt x="86245" y="101511"/>
                </a:lnTo>
                <a:close/>
              </a:path>
              <a:path w="86360" h="116839">
                <a:moveTo>
                  <a:pt x="86245" y="66992"/>
                </a:moveTo>
                <a:lnTo>
                  <a:pt x="55918" y="66992"/>
                </a:lnTo>
                <a:lnTo>
                  <a:pt x="55918" y="87782"/>
                </a:lnTo>
                <a:lnTo>
                  <a:pt x="51752" y="90525"/>
                </a:lnTo>
                <a:lnTo>
                  <a:pt x="46786" y="92367"/>
                </a:lnTo>
                <a:lnTo>
                  <a:pt x="86245" y="92367"/>
                </a:lnTo>
                <a:lnTo>
                  <a:pt x="86245" y="66992"/>
                </a:lnTo>
                <a:close/>
              </a:path>
              <a:path w="86360" h="116839">
                <a:moveTo>
                  <a:pt x="44221" y="0"/>
                </a:moveTo>
                <a:lnTo>
                  <a:pt x="33250" y="689"/>
                </a:lnTo>
                <a:lnTo>
                  <a:pt x="22821" y="2601"/>
                </a:lnTo>
                <a:lnTo>
                  <a:pt x="13174" y="5502"/>
                </a:lnTo>
                <a:lnTo>
                  <a:pt x="4546" y="9156"/>
                </a:lnTo>
                <a:lnTo>
                  <a:pt x="12293" y="34759"/>
                </a:lnTo>
                <a:lnTo>
                  <a:pt x="18770" y="31777"/>
                </a:lnTo>
                <a:lnTo>
                  <a:pt x="25728" y="29462"/>
                </a:lnTo>
                <a:lnTo>
                  <a:pt x="33208" y="27964"/>
                </a:lnTo>
                <a:lnTo>
                  <a:pt x="41249" y="27431"/>
                </a:lnTo>
                <a:lnTo>
                  <a:pt x="84165" y="27431"/>
                </a:lnTo>
                <a:lnTo>
                  <a:pt x="83890" y="25171"/>
                </a:lnTo>
                <a:lnTo>
                  <a:pt x="76463" y="11229"/>
                </a:lnTo>
                <a:lnTo>
                  <a:pt x="63421" y="2818"/>
                </a:lnTo>
                <a:lnTo>
                  <a:pt x="44221" y="0"/>
                </a:lnTo>
                <a:close/>
              </a:path>
            </a:pathLst>
          </a:custGeom>
          <a:solidFill>
            <a:srgbClr val="434344"/>
          </a:solidFill>
        </p:spPr>
        <p:txBody>
          <a:bodyPr wrap="square" lIns="0" tIns="0" rIns="0" bIns="0" rtlCol="0"/>
          <a:lstStyle/>
          <a:p>
            <a:endParaRPr dirty="0"/>
          </a:p>
        </p:txBody>
      </p:sp>
      <p:sp>
        <p:nvSpPr>
          <p:cNvPr id="62" name="object 62"/>
          <p:cNvSpPr/>
          <p:nvPr/>
        </p:nvSpPr>
        <p:spPr>
          <a:xfrm>
            <a:off x="8133271" y="2609146"/>
            <a:ext cx="69850" cy="116839"/>
          </a:xfrm>
          <a:custGeom>
            <a:avLst/>
            <a:gdLst/>
            <a:ahLst/>
            <a:cxnLst/>
            <a:rect l="l" t="t" r="r" b="b"/>
            <a:pathLst>
              <a:path w="69850" h="116839">
                <a:moveTo>
                  <a:pt x="5753" y="84137"/>
                </a:moveTo>
                <a:lnTo>
                  <a:pt x="0" y="109054"/>
                </a:lnTo>
                <a:lnTo>
                  <a:pt x="5551" y="111871"/>
                </a:lnTo>
                <a:lnTo>
                  <a:pt x="12461" y="114277"/>
                </a:lnTo>
                <a:lnTo>
                  <a:pt x="20377" y="115955"/>
                </a:lnTo>
                <a:lnTo>
                  <a:pt x="28943" y="116585"/>
                </a:lnTo>
                <a:lnTo>
                  <a:pt x="46675" y="113748"/>
                </a:lnTo>
                <a:lnTo>
                  <a:pt x="59385" y="105876"/>
                </a:lnTo>
                <a:lnTo>
                  <a:pt x="67037" y="93933"/>
                </a:lnTo>
                <a:lnTo>
                  <a:pt x="67499" y="91211"/>
                </a:lnTo>
                <a:lnTo>
                  <a:pt x="19431" y="91211"/>
                </a:lnTo>
                <a:lnTo>
                  <a:pt x="10312" y="87325"/>
                </a:lnTo>
                <a:lnTo>
                  <a:pt x="5753" y="84137"/>
                </a:lnTo>
                <a:close/>
              </a:path>
              <a:path w="69850" h="116839">
                <a:moveTo>
                  <a:pt x="40855" y="0"/>
                </a:moveTo>
                <a:lnTo>
                  <a:pt x="22687" y="2561"/>
                </a:lnTo>
                <a:lnTo>
                  <a:pt x="10379" y="9515"/>
                </a:lnTo>
                <a:lnTo>
                  <a:pt x="3390" y="19770"/>
                </a:lnTo>
                <a:lnTo>
                  <a:pt x="1181" y="32232"/>
                </a:lnTo>
                <a:lnTo>
                  <a:pt x="7191" y="53817"/>
                </a:lnTo>
                <a:lnTo>
                  <a:pt x="20415" y="65304"/>
                </a:lnTo>
                <a:lnTo>
                  <a:pt x="33638" y="72718"/>
                </a:lnTo>
                <a:lnTo>
                  <a:pt x="39649" y="82080"/>
                </a:lnTo>
                <a:lnTo>
                  <a:pt x="39649" y="87782"/>
                </a:lnTo>
                <a:lnTo>
                  <a:pt x="35090" y="91211"/>
                </a:lnTo>
                <a:lnTo>
                  <a:pt x="67499" y="91211"/>
                </a:lnTo>
                <a:lnTo>
                  <a:pt x="69596" y="78879"/>
                </a:lnTo>
                <a:lnTo>
                  <a:pt x="63494" y="58605"/>
                </a:lnTo>
                <a:lnTo>
                  <a:pt x="50069" y="47721"/>
                </a:lnTo>
                <a:lnTo>
                  <a:pt x="36645" y="40869"/>
                </a:lnTo>
                <a:lnTo>
                  <a:pt x="30543" y="32689"/>
                </a:lnTo>
                <a:lnTo>
                  <a:pt x="30543" y="28117"/>
                </a:lnTo>
                <a:lnTo>
                  <a:pt x="34099" y="25603"/>
                </a:lnTo>
                <a:lnTo>
                  <a:pt x="64535" y="25603"/>
                </a:lnTo>
                <a:lnTo>
                  <a:pt x="67411" y="4343"/>
                </a:lnTo>
                <a:lnTo>
                  <a:pt x="62088" y="2700"/>
                </a:lnTo>
                <a:lnTo>
                  <a:pt x="55614" y="1314"/>
                </a:lnTo>
                <a:lnTo>
                  <a:pt x="48400" y="357"/>
                </a:lnTo>
                <a:lnTo>
                  <a:pt x="40855" y="0"/>
                </a:lnTo>
                <a:close/>
              </a:path>
              <a:path w="69850" h="116839">
                <a:moveTo>
                  <a:pt x="64535" y="25603"/>
                </a:moveTo>
                <a:lnTo>
                  <a:pt x="49161" y="25603"/>
                </a:lnTo>
                <a:lnTo>
                  <a:pt x="57696" y="27660"/>
                </a:lnTo>
                <a:lnTo>
                  <a:pt x="63855" y="30632"/>
                </a:lnTo>
                <a:lnTo>
                  <a:pt x="64535" y="25603"/>
                </a:lnTo>
                <a:close/>
              </a:path>
            </a:pathLst>
          </a:custGeom>
          <a:solidFill>
            <a:srgbClr val="434344"/>
          </a:solidFill>
        </p:spPr>
        <p:txBody>
          <a:bodyPr wrap="square" lIns="0" tIns="0" rIns="0" bIns="0" rtlCol="0"/>
          <a:lstStyle/>
          <a:p>
            <a:endParaRPr dirty="0"/>
          </a:p>
        </p:txBody>
      </p:sp>
      <p:sp>
        <p:nvSpPr>
          <p:cNvPr id="63" name="object 63"/>
          <p:cNvSpPr/>
          <p:nvPr/>
        </p:nvSpPr>
        <p:spPr>
          <a:xfrm>
            <a:off x="7785226" y="3354032"/>
            <a:ext cx="436245" cy="613410"/>
          </a:xfrm>
          <a:custGeom>
            <a:avLst/>
            <a:gdLst/>
            <a:ahLst/>
            <a:cxnLst/>
            <a:rect l="l" t="t" r="r" b="b"/>
            <a:pathLst>
              <a:path w="436245" h="613410">
                <a:moveTo>
                  <a:pt x="209560" y="0"/>
                </a:moveTo>
                <a:lnTo>
                  <a:pt x="140470" y="21452"/>
                </a:lnTo>
                <a:lnTo>
                  <a:pt x="106737" y="43374"/>
                </a:lnTo>
                <a:lnTo>
                  <a:pt x="75377" y="72567"/>
                </a:lnTo>
                <a:lnTo>
                  <a:pt x="47764" y="108887"/>
                </a:lnTo>
                <a:lnTo>
                  <a:pt x="25271" y="152189"/>
                </a:lnTo>
                <a:lnTo>
                  <a:pt x="9273" y="202327"/>
                </a:lnTo>
                <a:lnTo>
                  <a:pt x="1144" y="259158"/>
                </a:lnTo>
                <a:lnTo>
                  <a:pt x="0" y="294145"/>
                </a:lnTo>
                <a:lnTo>
                  <a:pt x="1022" y="333496"/>
                </a:lnTo>
                <a:lnTo>
                  <a:pt x="4888" y="375567"/>
                </a:lnTo>
                <a:lnTo>
                  <a:pt x="12275" y="418715"/>
                </a:lnTo>
                <a:lnTo>
                  <a:pt x="23860" y="461296"/>
                </a:lnTo>
                <a:lnTo>
                  <a:pt x="40320" y="501667"/>
                </a:lnTo>
                <a:lnTo>
                  <a:pt x="62333" y="538183"/>
                </a:lnTo>
                <a:lnTo>
                  <a:pt x="90577" y="569200"/>
                </a:lnTo>
                <a:lnTo>
                  <a:pt x="125727" y="593076"/>
                </a:lnTo>
                <a:lnTo>
                  <a:pt x="168461" y="608167"/>
                </a:lnTo>
                <a:lnTo>
                  <a:pt x="219457" y="612828"/>
                </a:lnTo>
                <a:lnTo>
                  <a:pt x="266439" y="606473"/>
                </a:lnTo>
                <a:lnTo>
                  <a:pt x="307214" y="590273"/>
                </a:lnTo>
                <a:lnTo>
                  <a:pt x="341984" y="565485"/>
                </a:lnTo>
                <a:lnTo>
                  <a:pt x="370948" y="533365"/>
                </a:lnTo>
                <a:lnTo>
                  <a:pt x="394304" y="495170"/>
                </a:lnTo>
                <a:lnTo>
                  <a:pt x="412254" y="452157"/>
                </a:lnTo>
                <a:lnTo>
                  <a:pt x="424996" y="405581"/>
                </a:lnTo>
                <a:lnTo>
                  <a:pt x="432730" y="356701"/>
                </a:lnTo>
                <a:lnTo>
                  <a:pt x="435655" y="306771"/>
                </a:lnTo>
                <a:lnTo>
                  <a:pt x="433973" y="257050"/>
                </a:lnTo>
                <a:lnTo>
                  <a:pt x="426426" y="197146"/>
                </a:lnTo>
                <a:lnTo>
                  <a:pt x="413308" y="142373"/>
                </a:lnTo>
                <a:lnTo>
                  <a:pt x="394195" y="95301"/>
                </a:lnTo>
                <a:lnTo>
                  <a:pt x="368663" y="58498"/>
                </a:lnTo>
                <a:lnTo>
                  <a:pt x="336288" y="34533"/>
                </a:lnTo>
                <a:lnTo>
                  <a:pt x="296648" y="25973"/>
                </a:lnTo>
                <a:lnTo>
                  <a:pt x="271657" y="9369"/>
                </a:lnTo>
                <a:lnTo>
                  <a:pt x="242169" y="759"/>
                </a:lnTo>
                <a:lnTo>
                  <a:pt x="209560" y="0"/>
                </a:lnTo>
                <a:close/>
              </a:path>
            </a:pathLst>
          </a:custGeom>
          <a:solidFill>
            <a:srgbClr val="A14222"/>
          </a:solidFill>
        </p:spPr>
        <p:txBody>
          <a:bodyPr wrap="square" lIns="0" tIns="0" rIns="0" bIns="0" rtlCol="0"/>
          <a:lstStyle/>
          <a:p>
            <a:endParaRPr dirty="0"/>
          </a:p>
        </p:txBody>
      </p:sp>
      <p:sp>
        <p:nvSpPr>
          <p:cNvPr id="64" name="object 64"/>
          <p:cNvSpPr/>
          <p:nvPr/>
        </p:nvSpPr>
        <p:spPr>
          <a:xfrm>
            <a:off x="7663437" y="3817735"/>
            <a:ext cx="673100" cy="266065"/>
          </a:xfrm>
          <a:custGeom>
            <a:avLst/>
            <a:gdLst/>
            <a:ahLst/>
            <a:cxnLst/>
            <a:rect l="l" t="t" r="r" b="b"/>
            <a:pathLst>
              <a:path w="673100" h="266064">
                <a:moveTo>
                  <a:pt x="399973" y="0"/>
                </a:moveTo>
                <a:lnTo>
                  <a:pt x="379119" y="1538"/>
                </a:lnTo>
                <a:lnTo>
                  <a:pt x="289656" y="4597"/>
                </a:lnTo>
                <a:lnTo>
                  <a:pt x="268744" y="6121"/>
                </a:lnTo>
                <a:lnTo>
                  <a:pt x="239410" y="36977"/>
                </a:lnTo>
                <a:lnTo>
                  <a:pt x="201942" y="61143"/>
                </a:lnTo>
                <a:lnTo>
                  <a:pt x="159447" y="79713"/>
                </a:lnTo>
                <a:lnTo>
                  <a:pt x="115032" y="93778"/>
                </a:lnTo>
                <a:lnTo>
                  <a:pt x="71805" y="104432"/>
                </a:lnTo>
                <a:lnTo>
                  <a:pt x="31480" y="127956"/>
                </a:lnTo>
                <a:lnTo>
                  <a:pt x="10066" y="169057"/>
                </a:lnTo>
                <a:lnTo>
                  <a:pt x="1568" y="218267"/>
                </a:lnTo>
                <a:lnTo>
                  <a:pt x="0" y="265925"/>
                </a:lnTo>
                <a:lnTo>
                  <a:pt x="672807" y="265925"/>
                </a:lnTo>
                <a:lnTo>
                  <a:pt x="671438" y="218219"/>
                </a:lnTo>
                <a:lnTo>
                  <a:pt x="663270" y="169186"/>
                </a:lnTo>
                <a:lnTo>
                  <a:pt x="641911" y="128100"/>
                </a:lnTo>
                <a:lnTo>
                  <a:pt x="601002" y="104432"/>
                </a:lnTo>
                <a:lnTo>
                  <a:pt x="556736" y="93301"/>
                </a:lnTo>
                <a:lnTo>
                  <a:pt x="510858" y="78202"/>
                </a:lnTo>
                <a:lnTo>
                  <a:pt x="467010" y="58224"/>
                </a:lnTo>
                <a:lnTo>
                  <a:pt x="428834" y="32460"/>
                </a:lnTo>
                <a:lnTo>
                  <a:pt x="399973" y="0"/>
                </a:lnTo>
                <a:close/>
              </a:path>
            </a:pathLst>
          </a:custGeom>
          <a:solidFill>
            <a:srgbClr val="FDDDCC"/>
          </a:solidFill>
        </p:spPr>
        <p:txBody>
          <a:bodyPr wrap="square" lIns="0" tIns="0" rIns="0" bIns="0" rtlCol="0"/>
          <a:lstStyle/>
          <a:p>
            <a:endParaRPr dirty="0"/>
          </a:p>
        </p:txBody>
      </p:sp>
      <p:sp>
        <p:nvSpPr>
          <p:cNvPr id="65" name="object 65"/>
          <p:cNvSpPr/>
          <p:nvPr/>
        </p:nvSpPr>
        <p:spPr>
          <a:xfrm>
            <a:off x="7932453" y="3627856"/>
            <a:ext cx="135255" cy="267970"/>
          </a:xfrm>
          <a:custGeom>
            <a:avLst/>
            <a:gdLst/>
            <a:ahLst/>
            <a:cxnLst/>
            <a:rect l="l" t="t" r="r" b="b"/>
            <a:pathLst>
              <a:path w="135254" h="267970">
                <a:moveTo>
                  <a:pt x="67398" y="0"/>
                </a:moveTo>
                <a:lnTo>
                  <a:pt x="34947" y="7429"/>
                </a:lnTo>
                <a:lnTo>
                  <a:pt x="9985" y="29717"/>
                </a:lnTo>
                <a:lnTo>
                  <a:pt x="0" y="66865"/>
                </a:lnTo>
                <a:lnTo>
                  <a:pt x="0" y="232028"/>
                </a:lnTo>
                <a:lnTo>
                  <a:pt x="31475" y="258735"/>
                </a:lnTo>
                <a:lnTo>
                  <a:pt x="67384" y="267947"/>
                </a:lnTo>
                <a:lnTo>
                  <a:pt x="103300" y="259200"/>
                </a:lnTo>
                <a:lnTo>
                  <a:pt x="134797" y="232028"/>
                </a:lnTo>
                <a:lnTo>
                  <a:pt x="134797" y="66865"/>
                </a:lnTo>
                <a:lnTo>
                  <a:pt x="124812" y="29717"/>
                </a:lnTo>
                <a:lnTo>
                  <a:pt x="99850" y="7429"/>
                </a:lnTo>
                <a:lnTo>
                  <a:pt x="67398" y="0"/>
                </a:lnTo>
                <a:close/>
              </a:path>
            </a:pathLst>
          </a:custGeom>
          <a:solidFill>
            <a:srgbClr val="FDDDCC"/>
          </a:solidFill>
        </p:spPr>
        <p:txBody>
          <a:bodyPr wrap="square" lIns="0" tIns="0" rIns="0" bIns="0" rtlCol="0"/>
          <a:lstStyle/>
          <a:p>
            <a:endParaRPr dirty="0"/>
          </a:p>
        </p:txBody>
      </p:sp>
      <p:sp>
        <p:nvSpPr>
          <p:cNvPr id="66" name="object 66"/>
          <p:cNvSpPr/>
          <p:nvPr/>
        </p:nvSpPr>
        <p:spPr>
          <a:xfrm>
            <a:off x="7932453" y="3627857"/>
            <a:ext cx="135255" cy="208915"/>
          </a:xfrm>
          <a:custGeom>
            <a:avLst/>
            <a:gdLst/>
            <a:ahLst/>
            <a:cxnLst/>
            <a:rect l="l" t="t" r="r" b="b"/>
            <a:pathLst>
              <a:path w="135254" h="208914">
                <a:moveTo>
                  <a:pt x="67398" y="0"/>
                </a:moveTo>
                <a:lnTo>
                  <a:pt x="34947" y="7429"/>
                </a:lnTo>
                <a:lnTo>
                  <a:pt x="9985" y="29717"/>
                </a:lnTo>
                <a:lnTo>
                  <a:pt x="0" y="66865"/>
                </a:lnTo>
                <a:lnTo>
                  <a:pt x="0" y="177444"/>
                </a:lnTo>
                <a:lnTo>
                  <a:pt x="18847" y="190735"/>
                </a:lnTo>
                <a:lnTo>
                  <a:pt x="36760" y="200499"/>
                </a:lnTo>
                <a:lnTo>
                  <a:pt x="53138" y="206517"/>
                </a:lnTo>
                <a:lnTo>
                  <a:pt x="67386" y="208572"/>
                </a:lnTo>
                <a:lnTo>
                  <a:pt x="81634" y="206517"/>
                </a:lnTo>
                <a:lnTo>
                  <a:pt x="98015" y="200499"/>
                </a:lnTo>
                <a:lnTo>
                  <a:pt x="115935" y="190735"/>
                </a:lnTo>
                <a:lnTo>
                  <a:pt x="134797" y="177444"/>
                </a:lnTo>
                <a:lnTo>
                  <a:pt x="134797" y="66865"/>
                </a:lnTo>
                <a:lnTo>
                  <a:pt x="124812" y="29717"/>
                </a:lnTo>
                <a:lnTo>
                  <a:pt x="99850" y="7429"/>
                </a:lnTo>
                <a:lnTo>
                  <a:pt x="67398" y="0"/>
                </a:lnTo>
                <a:close/>
              </a:path>
            </a:pathLst>
          </a:custGeom>
          <a:solidFill>
            <a:srgbClr val="F6C5AA"/>
          </a:solidFill>
        </p:spPr>
        <p:txBody>
          <a:bodyPr wrap="square" lIns="0" tIns="0" rIns="0" bIns="0" rtlCol="0"/>
          <a:lstStyle/>
          <a:p>
            <a:endParaRPr dirty="0"/>
          </a:p>
        </p:txBody>
      </p:sp>
      <p:sp>
        <p:nvSpPr>
          <p:cNvPr id="67" name="object 67"/>
          <p:cNvSpPr/>
          <p:nvPr/>
        </p:nvSpPr>
        <p:spPr>
          <a:xfrm>
            <a:off x="7827631" y="3398255"/>
            <a:ext cx="344805" cy="410845"/>
          </a:xfrm>
          <a:custGeom>
            <a:avLst/>
            <a:gdLst/>
            <a:ahLst/>
            <a:cxnLst/>
            <a:rect l="l" t="t" r="r" b="b"/>
            <a:pathLst>
              <a:path w="344804" h="410845">
                <a:moveTo>
                  <a:pt x="172211" y="0"/>
                </a:moveTo>
                <a:lnTo>
                  <a:pt x="123820" y="6344"/>
                </a:lnTo>
                <a:lnTo>
                  <a:pt x="83392" y="23920"/>
                </a:lnTo>
                <a:lnTo>
                  <a:pt x="50907" y="50544"/>
                </a:lnTo>
                <a:lnTo>
                  <a:pt x="26345" y="84029"/>
                </a:lnTo>
                <a:lnTo>
                  <a:pt x="9686" y="122191"/>
                </a:lnTo>
                <a:lnTo>
                  <a:pt x="911" y="162845"/>
                </a:lnTo>
                <a:lnTo>
                  <a:pt x="0" y="203805"/>
                </a:lnTo>
                <a:lnTo>
                  <a:pt x="6933" y="242887"/>
                </a:lnTo>
                <a:lnTo>
                  <a:pt x="30920" y="298294"/>
                </a:lnTo>
                <a:lnTo>
                  <a:pt x="64858" y="344663"/>
                </a:lnTo>
                <a:lnTo>
                  <a:pt x="103331" y="380113"/>
                </a:lnTo>
                <a:lnTo>
                  <a:pt x="140920" y="402762"/>
                </a:lnTo>
                <a:lnTo>
                  <a:pt x="172211" y="410730"/>
                </a:lnTo>
                <a:lnTo>
                  <a:pt x="203496" y="402762"/>
                </a:lnTo>
                <a:lnTo>
                  <a:pt x="241085" y="380113"/>
                </a:lnTo>
                <a:lnTo>
                  <a:pt x="279559" y="344663"/>
                </a:lnTo>
                <a:lnTo>
                  <a:pt x="313500" y="298294"/>
                </a:lnTo>
                <a:lnTo>
                  <a:pt x="337488" y="242887"/>
                </a:lnTo>
                <a:lnTo>
                  <a:pt x="344423" y="203805"/>
                </a:lnTo>
                <a:lnTo>
                  <a:pt x="343516" y="162845"/>
                </a:lnTo>
                <a:lnTo>
                  <a:pt x="334745" y="122191"/>
                </a:lnTo>
                <a:lnTo>
                  <a:pt x="318091" y="84029"/>
                </a:lnTo>
                <a:lnTo>
                  <a:pt x="293531" y="50544"/>
                </a:lnTo>
                <a:lnTo>
                  <a:pt x="261045" y="23920"/>
                </a:lnTo>
                <a:lnTo>
                  <a:pt x="220612" y="6344"/>
                </a:lnTo>
                <a:lnTo>
                  <a:pt x="172211" y="0"/>
                </a:lnTo>
                <a:close/>
              </a:path>
            </a:pathLst>
          </a:custGeom>
          <a:solidFill>
            <a:srgbClr val="FDDDCC"/>
          </a:solidFill>
        </p:spPr>
        <p:txBody>
          <a:bodyPr wrap="square" lIns="0" tIns="0" rIns="0" bIns="0" rtlCol="0"/>
          <a:lstStyle/>
          <a:p>
            <a:endParaRPr dirty="0"/>
          </a:p>
        </p:txBody>
      </p:sp>
      <p:sp>
        <p:nvSpPr>
          <p:cNvPr id="68" name="object 68"/>
          <p:cNvSpPr/>
          <p:nvPr/>
        </p:nvSpPr>
        <p:spPr>
          <a:xfrm>
            <a:off x="7946974" y="3698667"/>
            <a:ext cx="106045" cy="54610"/>
          </a:xfrm>
          <a:custGeom>
            <a:avLst/>
            <a:gdLst/>
            <a:ahLst/>
            <a:cxnLst/>
            <a:rect l="l" t="t" r="r" b="b"/>
            <a:pathLst>
              <a:path w="106045" h="54610">
                <a:moveTo>
                  <a:pt x="29925" y="0"/>
                </a:moveTo>
                <a:lnTo>
                  <a:pt x="15863" y="835"/>
                </a:lnTo>
                <a:lnTo>
                  <a:pt x="0" y="10817"/>
                </a:lnTo>
                <a:lnTo>
                  <a:pt x="21551" y="43685"/>
                </a:lnTo>
                <a:lnTo>
                  <a:pt x="54327" y="54308"/>
                </a:lnTo>
                <a:lnTo>
                  <a:pt x="86375" y="43185"/>
                </a:lnTo>
                <a:lnTo>
                  <a:pt x="105740" y="10817"/>
                </a:lnTo>
                <a:lnTo>
                  <a:pt x="97184" y="5432"/>
                </a:lnTo>
                <a:lnTo>
                  <a:pt x="52870" y="5432"/>
                </a:lnTo>
                <a:lnTo>
                  <a:pt x="42242" y="3226"/>
                </a:lnTo>
                <a:lnTo>
                  <a:pt x="29925" y="0"/>
                </a:lnTo>
                <a:close/>
              </a:path>
              <a:path w="106045" h="54610">
                <a:moveTo>
                  <a:pt x="75814" y="0"/>
                </a:moveTo>
                <a:lnTo>
                  <a:pt x="63493" y="3226"/>
                </a:lnTo>
                <a:lnTo>
                  <a:pt x="52870" y="5432"/>
                </a:lnTo>
                <a:lnTo>
                  <a:pt x="97184" y="5432"/>
                </a:lnTo>
                <a:lnTo>
                  <a:pt x="89880" y="835"/>
                </a:lnTo>
                <a:lnTo>
                  <a:pt x="75814" y="0"/>
                </a:lnTo>
                <a:close/>
              </a:path>
            </a:pathLst>
          </a:custGeom>
          <a:solidFill>
            <a:srgbClr val="EF3F6B"/>
          </a:solidFill>
        </p:spPr>
        <p:txBody>
          <a:bodyPr wrap="square" lIns="0" tIns="0" rIns="0" bIns="0" rtlCol="0"/>
          <a:lstStyle/>
          <a:p>
            <a:endParaRPr dirty="0"/>
          </a:p>
        </p:txBody>
      </p:sp>
      <p:sp>
        <p:nvSpPr>
          <p:cNvPr id="69" name="object 69"/>
          <p:cNvSpPr/>
          <p:nvPr/>
        </p:nvSpPr>
        <p:spPr>
          <a:xfrm>
            <a:off x="7953854" y="3709761"/>
            <a:ext cx="92075" cy="21590"/>
          </a:xfrm>
          <a:custGeom>
            <a:avLst/>
            <a:gdLst/>
            <a:ahLst/>
            <a:cxnLst/>
            <a:rect l="l" t="t" r="r" b="b"/>
            <a:pathLst>
              <a:path w="92075" h="21589">
                <a:moveTo>
                  <a:pt x="44005" y="0"/>
                </a:moveTo>
                <a:lnTo>
                  <a:pt x="17056" y="808"/>
                </a:lnTo>
                <a:lnTo>
                  <a:pt x="0" y="2678"/>
                </a:lnTo>
                <a:lnTo>
                  <a:pt x="17499" y="16610"/>
                </a:lnTo>
                <a:lnTo>
                  <a:pt x="45158" y="21478"/>
                </a:lnTo>
                <a:lnTo>
                  <a:pt x="73230" y="16781"/>
                </a:lnTo>
                <a:lnTo>
                  <a:pt x="91973" y="2017"/>
                </a:lnTo>
                <a:lnTo>
                  <a:pt x="71944" y="365"/>
                </a:lnTo>
                <a:lnTo>
                  <a:pt x="44005" y="0"/>
                </a:lnTo>
                <a:close/>
              </a:path>
            </a:pathLst>
          </a:custGeom>
          <a:solidFill>
            <a:srgbClr val="FFFFFF"/>
          </a:solidFill>
        </p:spPr>
        <p:txBody>
          <a:bodyPr wrap="square" lIns="0" tIns="0" rIns="0" bIns="0" rtlCol="0"/>
          <a:lstStyle/>
          <a:p>
            <a:endParaRPr dirty="0"/>
          </a:p>
        </p:txBody>
      </p:sp>
      <p:sp>
        <p:nvSpPr>
          <p:cNvPr id="70" name="object 70"/>
          <p:cNvSpPr/>
          <p:nvPr/>
        </p:nvSpPr>
        <p:spPr>
          <a:xfrm>
            <a:off x="7946974" y="3698668"/>
            <a:ext cx="106045" cy="20955"/>
          </a:xfrm>
          <a:custGeom>
            <a:avLst/>
            <a:gdLst/>
            <a:ahLst/>
            <a:cxnLst/>
            <a:rect l="l" t="t" r="r" b="b"/>
            <a:pathLst>
              <a:path w="106045" h="20954">
                <a:moveTo>
                  <a:pt x="29916" y="0"/>
                </a:moveTo>
                <a:lnTo>
                  <a:pt x="15852" y="835"/>
                </a:lnTo>
                <a:lnTo>
                  <a:pt x="0" y="10817"/>
                </a:lnTo>
                <a:lnTo>
                  <a:pt x="21420" y="16985"/>
                </a:lnTo>
                <a:lnTo>
                  <a:pt x="48674" y="20513"/>
                </a:lnTo>
                <a:lnTo>
                  <a:pt x="78025" y="19193"/>
                </a:lnTo>
                <a:lnTo>
                  <a:pt x="105740" y="10817"/>
                </a:lnTo>
                <a:lnTo>
                  <a:pt x="97184" y="5432"/>
                </a:lnTo>
                <a:lnTo>
                  <a:pt x="52870" y="5432"/>
                </a:lnTo>
                <a:lnTo>
                  <a:pt x="42239" y="3226"/>
                </a:lnTo>
                <a:lnTo>
                  <a:pt x="29916" y="0"/>
                </a:lnTo>
                <a:close/>
              </a:path>
              <a:path w="106045" h="20954">
                <a:moveTo>
                  <a:pt x="75814" y="0"/>
                </a:moveTo>
                <a:lnTo>
                  <a:pt x="63493" y="3226"/>
                </a:lnTo>
                <a:lnTo>
                  <a:pt x="52870" y="5432"/>
                </a:lnTo>
                <a:lnTo>
                  <a:pt x="97184" y="5432"/>
                </a:lnTo>
                <a:lnTo>
                  <a:pt x="89880" y="835"/>
                </a:lnTo>
                <a:lnTo>
                  <a:pt x="75814" y="0"/>
                </a:lnTo>
                <a:close/>
              </a:path>
            </a:pathLst>
          </a:custGeom>
          <a:solidFill>
            <a:srgbClr val="EF3F6B"/>
          </a:solidFill>
        </p:spPr>
        <p:txBody>
          <a:bodyPr wrap="square" lIns="0" tIns="0" rIns="0" bIns="0" rtlCol="0"/>
          <a:lstStyle/>
          <a:p>
            <a:endParaRPr dirty="0"/>
          </a:p>
        </p:txBody>
      </p:sp>
      <p:sp>
        <p:nvSpPr>
          <p:cNvPr id="71" name="object 71"/>
          <p:cNvSpPr/>
          <p:nvPr/>
        </p:nvSpPr>
        <p:spPr>
          <a:xfrm>
            <a:off x="7794500" y="3580137"/>
            <a:ext cx="63500" cy="90170"/>
          </a:xfrm>
          <a:custGeom>
            <a:avLst/>
            <a:gdLst/>
            <a:ahLst/>
            <a:cxnLst/>
            <a:rect l="l" t="t" r="r" b="b"/>
            <a:pathLst>
              <a:path w="63500" h="90170">
                <a:moveTo>
                  <a:pt x="23948" y="0"/>
                </a:moveTo>
                <a:lnTo>
                  <a:pt x="12504" y="811"/>
                </a:lnTo>
                <a:lnTo>
                  <a:pt x="4056" y="8547"/>
                </a:lnTo>
                <a:lnTo>
                  <a:pt x="0" y="21503"/>
                </a:lnTo>
                <a:lnTo>
                  <a:pt x="551" y="37902"/>
                </a:lnTo>
                <a:lnTo>
                  <a:pt x="5926" y="55967"/>
                </a:lnTo>
                <a:lnTo>
                  <a:pt x="15332" y="72314"/>
                </a:lnTo>
                <a:lnTo>
                  <a:pt x="26844" y="84011"/>
                </a:lnTo>
                <a:lnTo>
                  <a:pt x="39035" y="89995"/>
                </a:lnTo>
                <a:lnTo>
                  <a:pt x="50477" y="89203"/>
                </a:lnTo>
                <a:lnTo>
                  <a:pt x="58931" y="81463"/>
                </a:lnTo>
                <a:lnTo>
                  <a:pt x="62984" y="68498"/>
                </a:lnTo>
                <a:lnTo>
                  <a:pt x="62422" y="52086"/>
                </a:lnTo>
                <a:lnTo>
                  <a:pt x="57030" y="34009"/>
                </a:lnTo>
                <a:lnTo>
                  <a:pt x="47644" y="17669"/>
                </a:lnTo>
                <a:lnTo>
                  <a:pt x="36139" y="5975"/>
                </a:lnTo>
                <a:lnTo>
                  <a:pt x="23948" y="0"/>
                </a:lnTo>
                <a:close/>
              </a:path>
            </a:pathLst>
          </a:custGeom>
          <a:solidFill>
            <a:srgbClr val="FDDDCC"/>
          </a:solidFill>
        </p:spPr>
        <p:txBody>
          <a:bodyPr wrap="square" lIns="0" tIns="0" rIns="0" bIns="0" rtlCol="0"/>
          <a:lstStyle/>
          <a:p>
            <a:endParaRPr dirty="0"/>
          </a:p>
        </p:txBody>
      </p:sp>
      <p:sp>
        <p:nvSpPr>
          <p:cNvPr id="72" name="object 72"/>
          <p:cNvSpPr/>
          <p:nvPr/>
        </p:nvSpPr>
        <p:spPr>
          <a:xfrm>
            <a:off x="8146081" y="3580137"/>
            <a:ext cx="63500" cy="90170"/>
          </a:xfrm>
          <a:custGeom>
            <a:avLst/>
            <a:gdLst/>
            <a:ahLst/>
            <a:cxnLst/>
            <a:rect l="l" t="t" r="r" b="b"/>
            <a:pathLst>
              <a:path w="63500" h="90170">
                <a:moveTo>
                  <a:pt x="39043" y="0"/>
                </a:moveTo>
                <a:lnTo>
                  <a:pt x="5946" y="34009"/>
                </a:lnTo>
                <a:lnTo>
                  <a:pt x="0" y="68498"/>
                </a:lnTo>
                <a:lnTo>
                  <a:pt x="4057" y="81463"/>
                </a:lnTo>
                <a:lnTo>
                  <a:pt x="12512" y="89203"/>
                </a:lnTo>
                <a:lnTo>
                  <a:pt x="23956" y="89995"/>
                </a:lnTo>
                <a:lnTo>
                  <a:pt x="36147" y="84011"/>
                </a:lnTo>
                <a:lnTo>
                  <a:pt x="47652" y="72314"/>
                </a:lnTo>
                <a:lnTo>
                  <a:pt x="57038" y="55967"/>
                </a:lnTo>
                <a:lnTo>
                  <a:pt x="62437" y="37902"/>
                </a:lnTo>
                <a:lnTo>
                  <a:pt x="63001" y="21503"/>
                </a:lnTo>
                <a:lnTo>
                  <a:pt x="58946" y="8547"/>
                </a:lnTo>
                <a:lnTo>
                  <a:pt x="50485" y="811"/>
                </a:lnTo>
                <a:lnTo>
                  <a:pt x="39043" y="0"/>
                </a:lnTo>
                <a:close/>
              </a:path>
            </a:pathLst>
          </a:custGeom>
          <a:solidFill>
            <a:srgbClr val="FDDDCC"/>
          </a:solidFill>
        </p:spPr>
        <p:txBody>
          <a:bodyPr wrap="square" lIns="0" tIns="0" rIns="0" bIns="0" rtlCol="0"/>
          <a:lstStyle/>
          <a:p>
            <a:endParaRPr dirty="0"/>
          </a:p>
        </p:txBody>
      </p:sp>
      <p:sp>
        <p:nvSpPr>
          <p:cNvPr id="73" name="object 73"/>
          <p:cNvSpPr/>
          <p:nvPr/>
        </p:nvSpPr>
        <p:spPr>
          <a:xfrm>
            <a:off x="7808952" y="3373315"/>
            <a:ext cx="379730" cy="270510"/>
          </a:xfrm>
          <a:custGeom>
            <a:avLst/>
            <a:gdLst/>
            <a:ahLst/>
            <a:cxnLst/>
            <a:rect l="l" t="t" r="r" b="b"/>
            <a:pathLst>
              <a:path w="379729" h="270510">
                <a:moveTo>
                  <a:pt x="169023" y="0"/>
                </a:moveTo>
                <a:lnTo>
                  <a:pt x="130919" y="5647"/>
                </a:lnTo>
                <a:lnTo>
                  <a:pt x="96078" y="21776"/>
                </a:lnTo>
                <a:lnTo>
                  <a:pt x="65333" y="47166"/>
                </a:lnTo>
                <a:lnTo>
                  <a:pt x="39519" y="80594"/>
                </a:lnTo>
                <a:lnTo>
                  <a:pt x="19470" y="120839"/>
                </a:lnTo>
                <a:lnTo>
                  <a:pt x="6019" y="166681"/>
                </a:lnTo>
                <a:lnTo>
                  <a:pt x="0" y="216898"/>
                </a:lnTo>
                <a:lnTo>
                  <a:pt x="2246" y="270268"/>
                </a:lnTo>
                <a:lnTo>
                  <a:pt x="30111" y="250560"/>
                </a:lnTo>
                <a:lnTo>
                  <a:pt x="59088" y="225097"/>
                </a:lnTo>
                <a:lnTo>
                  <a:pt x="91397" y="193625"/>
                </a:lnTo>
                <a:lnTo>
                  <a:pt x="129259" y="155889"/>
                </a:lnTo>
                <a:lnTo>
                  <a:pt x="174892" y="111634"/>
                </a:lnTo>
                <a:lnTo>
                  <a:pt x="230516" y="60604"/>
                </a:lnTo>
                <a:lnTo>
                  <a:pt x="336140" y="60604"/>
                </a:lnTo>
                <a:lnTo>
                  <a:pt x="324180" y="47747"/>
                </a:lnTo>
                <a:lnTo>
                  <a:pt x="295219" y="28156"/>
                </a:lnTo>
                <a:lnTo>
                  <a:pt x="263544" y="14487"/>
                </a:lnTo>
                <a:lnTo>
                  <a:pt x="230833" y="5838"/>
                </a:lnTo>
                <a:lnTo>
                  <a:pt x="198767" y="1309"/>
                </a:lnTo>
                <a:lnTo>
                  <a:pt x="169023" y="0"/>
                </a:lnTo>
                <a:close/>
              </a:path>
              <a:path w="379729" h="270510">
                <a:moveTo>
                  <a:pt x="364194" y="102666"/>
                </a:moveTo>
                <a:lnTo>
                  <a:pt x="304976" y="102666"/>
                </a:lnTo>
                <a:lnTo>
                  <a:pt x="317525" y="147955"/>
                </a:lnTo>
                <a:lnTo>
                  <a:pt x="332502" y="192320"/>
                </a:lnTo>
                <a:lnTo>
                  <a:pt x="349848" y="232702"/>
                </a:lnTo>
                <a:lnTo>
                  <a:pt x="369505" y="266039"/>
                </a:lnTo>
                <a:lnTo>
                  <a:pt x="379301" y="203333"/>
                </a:lnTo>
                <a:lnTo>
                  <a:pt x="377986" y="151044"/>
                </a:lnTo>
                <a:lnTo>
                  <a:pt x="367244" y="108294"/>
                </a:lnTo>
                <a:lnTo>
                  <a:pt x="364194" y="102666"/>
                </a:lnTo>
                <a:close/>
              </a:path>
              <a:path w="379729" h="270510">
                <a:moveTo>
                  <a:pt x="336140" y="60604"/>
                </a:moveTo>
                <a:lnTo>
                  <a:pt x="230516" y="60604"/>
                </a:lnTo>
                <a:lnTo>
                  <a:pt x="217242" y="83102"/>
                </a:lnTo>
                <a:lnTo>
                  <a:pt x="196705" y="112912"/>
                </a:lnTo>
                <a:lnTo>
                  <a:pt x="165706" y="151052"/>
                </a:lnTo>
                <a:lnTo>
                  <a:pt x="121075" y="198511"/>
                </a:lnTo>
                <a:lnTo>
                  <a:pt x="59600" y="256324"/>
                </a:lnTo>
                <a:lnTo>
                  <a:pt x="95489" y="254404"/>
                </a:lnTo>
                <a:lnTo>
                  <a:pt x="137462" y="239790"/>
                </a:lnTo>
                <a:lnTo>
                  <a:pt x="182459" y="214895"/>
                </a:lnTo>
                <a:lnTo>
                  <a:pt x="227418" y="182133"/>
                </a:lnTo>
                <a:lnTo>
                  <a:pt x="269278" y="143919"/>
                </a:lnTo>
                <a:lnTo>
                  <a:pt x="304976" y="102666"/>
                </a:lnTo>
                <a:lnTo>
                  <a:pt x="364194" y="102666"/>
                </a:lnTo>
                <a:lnTo>
                  <a:pt x="348748" y="74159"/>
                </a:lnTo>
                <a:lnTo>
                  <a:pt x="336140" y="60604"/>
                </a:lnTo>
                <a:close/>
              </a:path>
            </a:pathLst>
          </a:custGeom>
          <a:solidFill>
            <a:srgbClr val="A14222"/>
          </a:solidFill>
        </p:spPr>
        <p:txBody>
          <a:bodyPr wrap="square" lIns="0" tIns="0" rIns="0" bIns="0" rtlCol="0"/>
          <a:lstStyle/>
          <a:p>
            <a:endParaRPr dirty="0"/>
          </a:p>
        </p:txBody>
      </p:sp>
      <p:sp>
        <p:nvSpPr>
          <p:cNvPr id="74" name="object 74"/>
          <p:cNvSpPr/>
          <p:nvPr/>
        </p:nvSpPr>
        <p:spPr>
          <a:xfrm>
            <a:off x="7663439" y="3857880"/>
            <a:ext cx="673100" cy="226060"/>
          </a:xfrm>
          <a:custGeom>
            <a:avLst/>
            <a:gdLst/>
            <a:ahLst/>
            <a:cxnLst/>
            <a:rect l="l" t="t" r="r" b="b"/>
            <a:pathLst>
              <a:path w="673100" h="226060">
                <a:moveTo>
                  <a:pt x="232448" y="2120"/>
                </a:moveTo>
                <a:lnTo>
                  <a:pt x="196744" y="23171"/>
                </a:lnTo>
                <a:lnTo>
                  <a:pt x="152303" y="41138"/>
                </a:lnTo>
                <a:lnTo>
                  <a:pt x="107773" y="55138"/>
                </a:lnTo>
                <a:lnTo>
                  <a:pt x="71805" y="64287"/>
                </a:lnTo>
                <a:lnTo>
                  <a:pt x="31478" y="87811"/>
                </a:lnTo>
                <a:lnTo>
                  <a:pt x="10061" y="128912"/>
                </a:lnTo>
                <a:lnTo>
                  <a:pt x="1563" y="178123"/>
                </a:lnTo>
                <a:lnTo>
                  <a:pt x="0" y="225780"/>
                </a:lnTo>
                <a:lnTo>
                  <a:pt x="672807" y="225780"/>
                </a:lnTo>
                <a:lnTo>
                  <a:pt x="671858" y="192531"/>
                </a:lnTo>
                <a:lnTo>
                  <a:pt x="336397" y="192531"/>
                </a:lnTo>
                <a:lnTo>
                  <a:pt x="314245" y="168468"/>
                </a:lnTo>
                <a:lnTo>
                  <a:pt x="293619" y="126382"/>
                </a:lnTo>
                <a:lnTo>
                  <a:pt x="268394" y="69768"/>
                </a:lnTo>
                <a:lnTo>
                  <a:pt x="232448" y="2120"/>
                </a:lnTo>
                <a:close/>
              </a:path>
              <a:path w="673100" h="226060">
                <a:moveTo>
                  <a:pt x="438518" y="0"/>
                </a:moveTo>
                <a:lnTo>
                  <a:pt x="408858" y="55219"/>
                </a:lnTo>
                <a:lnTo>
                  <a:pt x="387151" y="104029"/>
                </a:lnTo>
                <a:lnTo>
                  <a:pt x="370061" y="144482"/>
                </a:lnTo>
                <a:lnTo>
                  <a:pt x="354255" y="174632"/>
                </a:lnTo>
                <a:lnTo>
                  <a:pt x="336397" y="192531"/>
                </a:lnTo>
                <a:lnTo>
                  <a:pt x="671858" y="192531"/>
                </a:lnTo>
                <a:lnTo>
                  <a:pt x="663270" y="129041"/>
                </a:lnTo>
                <a:lnTo>
                  <a:pt x="641911" y="87956"/>
                </a:lnTo>
                <a:lnTo>
                  <a:pt x="601002" y="64287"/>
                </a:lnTo>
                <a:lnTo>
                  <a:pt x="571295" y="57106"/>
                </a:lnTo>
                <a:lnTo>
                  <a:pt x="540037" y="48196"/>
                </a:lnTo>
                <a:lnTo>
                  <a:pt x="509181" y="37534"/>
                </a:lnTo>
                <a:lnTo>
                  <a:pt x="480682" y="25095"/>
                </a:lnTo>
                <a:lnTo>
                  <a:pt x="438518" y="0"/>
                </a:lnTo>
                <a:close/>
              </a:path>
            </a:pathLst>
          </a:custGeom>
          <a:solidFill>
            <a:srgbClr val="68C397"/>
          </a:solidFill>
        </p:spPr>
        <p:txBody>
          <a:bodyPr wrap="square" lIns="0" tIns="0" rIns="0" bIns="0" rtlCol="0"/>
          <a:lstStyle/>
          <a:p>
            <a:endParaRPr dirty="0"/>
          </a:p>
        </p:txBody>
      </p:sp>
      <p:sp>
        <p:nvSpPr>
          <p:cNvPr id="75" name="object 75"/>
          <p:cNvSpPr/>
          <p:nvPr/>
        </p:nvSpPr>
        <p:spPr>
          <a:xfrm>
            <a:off x="7775481" y="4035091"/>
            <a:ext cx="13335" cy="48895"/>
          </a:xfrm>
          <a:custGeom>
            <a:avLst/>
            <a:gdLst/>
            <a:ahLst/>
            <a:cxnLst/>
            <a:rect l="l" t="t" r="r" b="b"/>
            <a:pathLst>
              <a:path w="13335" h="48895">
                <a:moveTo>
                  <a:pt x="13157" y="0"/>
                </a:moveTo>
                <a:lnTo>
                  <a:pt x="8918" y="13919"/>
                </a:lnTo>
                <a:lnTo>
                  <a:pt x="5354" y="26601"/>
                </a:lnTo>
                <a:lnTo>
                  <a:pt x="2403" y="38124"/>
                </a:lnTo>
                <a:lnTo>
                  <a:pt x="0" y="48564"/>
                </a:lnTo>
                <a:lnTo>
                  <a:pt x="8318" y="48564"/>
                </a:lnTo>
                <a:lnTo>
                  <a:pt x="8826" y="37820"/>
                </a:lnTo>
                <a:lnTo>
                  <a:pt x="9699" y="26601"/>
                </a:lnTo>
                <a:lnTo>
                  <a:pt x="11156" y="13637"/>
                </a:lnTo>
                <a:lnTo>
                  <a:pt x="13157" y="0"/>
                </a:lnTo>
                <a:close/>
              </a:path>
            </a:pathLst>
          </a:custGeom>
          <a:solidFill>
            <a:srgbClr val="3C8A65"/>
          </a:solidFill>
        </p:spPr>
        <p:txBody>
          <a:bodyPr wrap="square" lIns="0" tIns="0" rIns="0" bIns="0" rtlCol="0"/>
          <a:lstStyle/>
          <a:p>
            <a:endParaRPr dirty="0"/>
          </a:p>
        </p:txBody>
      </p:sp>
      <p:sp>
        <p:nvSpPr>
          <p:cNvPr id="76" name="object 76"/>
          <p:cNvSpPr/>
          <p:nvPr/>
        </p:nvSpPr>
        <p:spPr>
          <a:xfrm>
            <a:off x="8211041" y="4035091"/>
            <a:ext cx="13335" cy="48895"/>
          </a:xfrm>
          <a:custGeom>
            <a:avLst/>
            <a:gdLst/>
            <a:ahLst/>
            <a:cxnLst/>
            <a:rect l="l" t="t" r="r" b="b"/>
            <a:pathLst>
              <a:path w="13335" h="48895">
                <a:moveTo>
                  <a:pt x="0" y="0"/>
                </a:moveTo>
                <a:lnTo>
                  <a:pt x="2041" y="13919"/>
                </a:lnTo>
                <a:lnTo>
                  <a:pt x="3455" y="26601"/>
                </a:lnTo>
                <a:lnTo>
                  <a:pt x="4348" y="38124"/>
                </a:lnTo>
                <a:lnTo>
                  <a:pt x="4825" y="48564"/>
                </a:lnTo>
                <a:lnTo>
                  <a:pt x="13169" y="48564"/>
                </a:lnTo>
                <a:lnTo>
                  <a:pt x="10688" y="37820"/>
                </a:lnTo>
                <a:lnTo>
                  <a:pt x="7704" y="26211"/>
                </a:lnTo>
                <a:lnTo>
                  <a:pt x="4159" y="13637"/>
                </a:lnTo>
                <a:lnTo>
                  <a:pt x="0" y="0"/>
                </a:lnTo>
                <a:close/>
              </a:path>
            </a:pathLst>
          </a:custGeom>
          <a:solidFill>
            <a:srgbClr val="3C8A65"/>
          </a:solidFill>
        </p:spPr>
        <p:txBody>
          <a:bodyPr wrap="square" lIns="0" tIns="0" rIns="0" bIns="0" rtlCol="0"/>
          <a:lstStyle/>
          <a:p>
            <a:endParaRPr dirty="0"/>
          </a:p>
        </p:txBody>
      </p:sp>
      <p:sp>
        <p:nvSpPr>
          <p:cNvPr id="77" name="object 77"/>
          <p:cNvSpPr/>
          <p:nvPr/>
        </p:nvSpPr>
        <p:spPr>
          <a:xfrm>
            <a:off x="7903720" y="3903375"/>
            <a:ext cx="190500" cy="184785"/>
          </a:xfrm>
          <a:custGeom>
            <a:avLst/>
            <a:gdLst/>
            <a:ahLst/>
            <a:cxnLst/>
            <a:rect l="l" t="t" r="r" b="b"/>
            <a:pathLst>
              <a:path w="190500" h="184785">
                <a:moveTo>
                  <a:pt x="0" y="0"/>
                </a:moveTo>
                <a:lnTo>
                  <a:pt x="22248" y="52451"/>
                </a:lnTo>
                <a:lnTo>
                  <a:pt x="34778" y="89142"/>
                </a:lnTo>
                <a:lnTo>
                  <a:pt x="42194" y="127360"/>
                </a:lnTo>
                <a:lnTo>
                  <a:pt x="49098" y="184391"/>
                </a:lnTo>
                <a:lnTo>
                  <a:pt x="155956" y="184391"/>
                </a:lnTo>
                <a:lnTo>
                  <a:pt x="153964" y="166143"/>
                </a:lnTo>
                <a:lnTo>
                  <a:pt x="153504" y="120818"/>
                </a:lnTo>
                <a:lnTo>
                  <a:pt x="162846" y="62543"/>
                </a:lnTo>
                <a:lnTo>
                  <a:pt x="181736" y="23198"/>
                </a:lnTo>
                <a:lnTo>
                  <a:pt x="78146" y="23198"/>
                </a:lnTo>
                <a:lnTo>
                  <a:pt x="31903" y="14886"/>
                </a:lnTo>
                <a:lnTo>
                  <a:pt x="0" y="0"/>
                </a:lnTo>
                <a:close/>
              </a:path>
              <a:path w="190500" h="184785">
                <a:moveTo>
                  <a:pt x="190258" y="5448"/>
                </a:moveTo>
                <a:lnTo>
                  <a:pt x="132880" y="21272"/>
                </a:lnTo>
                <a:lnTo>
                  <a:pt x="78146" y="23198"/>
                </a:lnTo>
                <a:lnTo>
                  <a:pt x="181736" y="23198"/>
                </a:lnTo>
                <a:lnTo>
                  <a:pt x="190258" y="5448"/>
                </a:lnTo>
                <a:close/>
              </a:path>
            </a:pathLst>
          </a:custGeom>
          <a:solidFill>
            <a:srgbClr val="FFFFFF"/>
          </a:solidFill>
        </p:spPr>
        <p:txBody>
          <a:bodyPr wrap="square" lIns="0" tIns="0" rIns="0" bIns="0" rtlCol="0"/>
          <a:lstStyle/>
          <a:p>
            <a:endParaRPr dirty="0"/>
          </a:p>
        </p:txBody>
      </p:sp>
      <p:sp>
        <p:nvSpPr>
          <p:cNvPr id="78" name="object 78"/>
          <p:cNvSpPr/>
          <p:nvPr/>
        </p:nvSpPr>
        <p:spPr>
          <a:xfrm>
            <a:off x="7855264" y="3822866"/>
            <a:ext cx="102870" cy="262890"/>
          </a:xfrm>
          <a:custGeom>
            <a:avLst/>
            <a:gdLst/>
            <a:ahLst/>
            <a:cxnLst/>
            <a:rect l="l" t="t" r="r" b="b"/>
            <a:pathLst>
              <a:path w="102870" h="262889">
                <a:moveTo>
                  <a:pt x="76758" y="0"/>
                </a:moveTo>
                <a:lnTo>
                  <a:pt x="39019" y="25127"/>
                </a:lnTo>
                <a:lnTo>
                  <a:pt x="18443" y="47380"/>
                </a:lnTo>
                <a:lnTo>
                  <a:pt x="7835" y="79249"/>
                </a:lnTo>
                <a:lnTo>
                  <a:pt x="0" y="133223"/>
                </a:lnTo>
                <a:lnTo>
                  <a:pt x="56235" y="159499"/>
                </a:lnTo>
                <a:lnTo>
                  <a:pt x="10210" y="190207"/>
                </a:lnTo>
                <a:lnTo>
                  <a:pt x="58432" y="262267"/>
                </a:lnTo>
                <a:lnTo>
                  <a:pt x="102260" y="262267"/>
                </a:lnTo>
                <a:lnTo>
                  <a:pt x="76758" y="68326"/>
                </a:lnTo>
                <a:lnTo>
                  <a:pt x="76758" y="0"/>
                </a:lnTo>
                <a:close/>
              </a:path>
            </a:pathLst>
          </a:custGeom>
          <a:solidFill>
            <a:srgbClr val="3C8A65"/>
          </a:solidFill>
        </p:spPr>
        <p:txBody>
          <a:bodyPr wrap="square" lIns="0" tIns="0" rIns="0" bIns="0" rtlCol="0"/>
          <a:lstStyle/>
          <a:p>
            <a:endParaRPr dirty="0"/>
          </a:p>
        </p:txBody>
      </p:sp>
      <p:sp>
        <p:nvSpPr>
          <p:cNvPr id="79" name="object 79"/>
          <p:cNvSpPr/>
          <p:nvPr/>
        </p:nvSpPr>
        <p:spPr>
          <a:xfrm>
            <a:off x="8041611" y="3822866"/>
            <a:ext cx="102235" cy="262890"/>
          </a:xfrm>
          <a:custGeom>
            <a:avLst/>
            <a:gdLst/>
            <a:ahLst/>
            <a:cxnLst/>
            <a:rect l="l" t="t" r="r" b="b"/>
            <a:pathLst>
              <a:path w="102235" h="262889">
                <a:moveTo>
                  <a:pt x="25742" y="0"/>
                </a:moveTo>
                <a:lnTo>
                  <a:pt x="25742" y="68326"/>
                </a:lnTo>
                <a:lnTo>
                  <a:pt x="0" y="262267"/>
                </a:lnTo>
                <a:lnTo>
                  <a:pt x="43814" y="262267"/>
                </a:lnTo>
                <a:lnTo>
                  <a:pt x="92011" y="190207"/>
                </a:lnTo>
                <a:lnTo>
                  <a:pt x="45999" y="159499"/>
                </a:lnTo>
                <a:lnTo>
                  <a:pt x="102222" y="133223"/>
                </a:lnTo>
                <a:lnTo>
                  <a:pt x="89247" y="76591"/>
                </a:lnTo>
                <a:lnTo>
                  <a:pt x="76955" y="43837"/>
                </a:lnTo>
                <a:lnTo>
                  <a:pt x="58177" y="22469"/>
                </a:lnTo>
                <a:lnTo>
                  <a:pt x="25742" y="0"/>
                </a:lnTo>
                <a:close/>
              </a:path>
            </a:pathLst>
          </a:custGeom>
          <a:solidFill>
            <a:srgbClr val="3C8A65"/>
          </a:solidFill>
        </p:spPr>
        <p:txBody>
          <a:bodyPr wrap="square" lIns="0" tIns="0" rIns="0" bIns="0" rtlCol="0"/>
          <a:lstStyle/>
          <a:p>
            <a:endParaRPr dirty="0"/>
          </a:p>
        </p:txBody>
      </p:sp>
      <p:sp>
        <p:nvSpPr>
          <p:cNvPr id="80" name="object 80"/>
          <p:cNvSpPr/>
          <p:nvPr/>
        </p:nvSpPr>
        <p:spPr>
          <a:xfrm>
            <a:off x="7765073" y="3398071"/>
            <a:ext cx="403225" cy="372745"/>
          </a:xfrm>
          <a:custGeom>
            <a:avLst/>
            <a:gdLst/>
            <a:ahLst/>
            <a:cxnLst/>
            <a:rect l="l" t="t" r="r" b="b"/>
            <a:pathLst>
              <a:path w="403225" h="372745">
                <a:moveTo>
                  <a:pt x="95544" y="302882"/>
                </a:moveTo>
                <a:lnTo>
                  <a:pt x="77927" y="302882"/>
                </a:lnTo>
                <a:lnTo>
                  <a:pt x="87867" y="313540"/>
                </a:lnTo>
                <a:lnTo>
                  <a:pt x="104673" y="328182"/>
                </a:lnTo>
                <a:lnTo>
                  <a:pt x="128251" y="343864"/>
                </a:lnTo>
                <a:lnTo>
                  <a:pt x="158508" y="357644"/>
                </a:lnTo>
                <a:lnTo>
                  <a:pt x="162544" y="363556"/>
                </a:lnTo>
                <a:lnTo>
                  <a:pt x="169456" y="368265"/>
                </a:lnTo>
                <a:lnTo>
                  <a:pt x="178596" y="371378"/>
                </a:lnTo>
                <a:lnTo>
                  <a:pt x="189318" y="372503"/>
                </a:lnTo>
                <a:lnTo>
                  <a:pt x="201659" y="371003"/>
                </a:lnTo>
                <a:lnTo>
                  <a:pt x="211721" y="366909"/>
                </a:lnTo>
                <a:lnTo>
                  <a:pt x="218497" y="360834"/>
                </a:lnTo>
                <a:lnTo>
                  <a:pt x="220980" y="353390"/>
                </a:lnTo>
                <a:lnTo>
                  <a:pt x="218497" y="345962"/>
                </a:lnTo>
                <a:lnTo>
                  <a:pt x="217334" y="344919"/>
                </a:lnTo>
                <a:lnTo>
                  <a:pt x="161010" y="344919"/>
                </a:lnTo>
                <a:lnTo>
                  <a:pt x="134242" y="332464"/>
                </a:lnTo>
                <a:lnTo>
                  <a:pt x="113099" y="318392"/>
                </a:lnTo>
                <a:lnTo>
                  <a:pt x="97766" y="305210"/>
                </a:lnTo>
                <a:lnTo>
                  <a:pt x="95544" y="302882"/>
                </a:lnTo>
                <a:close/>
              </a:path>
              <a:path w="403225" h="372745">
                <a:moveTo>
                  <a:pt x="189318" y="334276"/>
                </a:moveTo>
                <a:lnTo>
                  <a:pt x="180388" y="335051"/>
                </a:lnTo>
                <a:lnTo>
                  <a:pt x="172450" y="337231"/>
                </a:lnTo>
                <a:lnTo>
                  <a:pt x="165869" y="340593"/>
                </a:lnTo>
                <a:lnTo>
                  <a:pt x="161010" y="344919"/>
                </a:lnTo>
                <a:lnTo>
                  <a:pt x="217334" y="344919"/>
                </a:lnTo>
                <a:lnTo>
                  <a:pt x="211721" y="339885"/>
                </a:lnTo>
                <a:lnTo>
                  <a:pt x="201659" y="335782"/>
                </a:lnTo>
                <a:lnTo>
                  <a:pt x="189318" y="334276"/>
                </a:lnTo>
                <a:close/>
              </a:path>
              <a:path w="403225" h="372745">
                <a:moveTo>
                  <a:pt x="46329" y="156730"/>
                </a:moveTo>
                <a:lnTo>
                  <a:pt x="10923" y="179993"/>
                </a:lnTo>
                <a:lnTo>
                  <a:pt x="0" y="223926"/>
                </a:lnTo>
                <a:lnTo>
                  <a:pt x="3166" y="257695"/>
                </a:lnTo>
                <a:lnTo>
                  <a:pt x="32559" y="295719"/>
                </a:lnTo>
                <a:lnTo>
                  <a:pt x="72148" y="303974"/>
                </a:lnTo>
                <a:lnTo>
                  <a:pt x="77927" y="302882"/>
                </a:lnTo>
                <a:lnTo>
                  <a:pt x="95544" y="302882"/>
                </a:lnTo>
                <a:lnTo>
                  <a:pt x="88430" y="295427"/>
                </a:lnTo>
                <a:lnTo>
                  <a:pt x="80255" y="272100"/>
                </a:lnTo>
                <a:lnTo>
                  <a:pt x="75836" y="246721"/>
                </a:lnTo>
                <a:lnTo>
                  <a:pt x="74587" y="222216"/>
                </a:lnTo>
                <a:lnTo>
                  <a:pt x="75920" y="201510"/>
                </a:lnTo>
                <a:lnTo>
                  <a:pt x="77101" y="193078"/>
                </a:lnTo>
                <a:lnTo>
                  <a:pt x="77812" y="185851"/>
                </a:lnTo>
                <a:lnTo>
                  <a:pt x="79121" y="177685"/>
                </a:lnTo>
                <a:lnTo>
                  <a:pt x="79019" y="175145"/>
                </a:lnTo>
                <a:lnTo>
                  <a:pt x="79260" y="174485"/>
                </a:lnTo>
                <a:lnTo>
                  <a:pt x="79387" y="173088"/>
                </a:lnTo>
                <a:lnTo>
                  <a:pt x="81089" y="162560"/>
                </a:lnTo>
                <a:lnTo>
                  <a:pt x="66916" y="162560"/>
                </a:lnTo>
                <a:lnTo>
                  <a:pt x="63944" y="160896"/>
                </a:lnTo>
                <a:lnTo>
                  <a:pt x="60248" y="159397"/>
                </a:lnTo>
                <a:lnTo>
                  <a:pt x="55841" y="158394"/>
                </a:lnTo>
                <a:lnTo>
                  <a:pt x="46329" y="156730"/>
                </a:lnTo>
                <a:close/>
              </a:path>
              <a:path w="403225" h="372745">
                <a:moveTo>
                  <a:pt x="239661" y="0"/>
                </a:moveTo>
                <a:lnTo>
                  <a:pt x="195331" y="5754"/>
                </a:lnTo>
                <a:lnTo>
                  <a:pt x="155240" y="22025"/>
                </a:lnTo>
                <a:lnTo>
                  <a:pt x="120870" y="47328"/>
                </a:lnTo>
                <a:lnTo>
                  <a:pt x="93704" y="80175"/>
                </a:lnTo>
                <a:lnTo>
                  <a:pt x="75225" y="119081"/>
                </a:lnTo>
                <a:lnTo>
                  <a:pt x="66916" y="162560"/>
                </a:lnTo>
                <a:lnTo>
                  <a:pt x="81089" y="162560"/>
                </a:lnTo>
                <a:lnTo>
                  <a:pt x="87571" y="122471"/>
                </a:lnTo>
                <a:lnTo>
                  <a:pt x="110350" y="78476"/>
                </a:lnTo>
                <a:lnTo>
                  <a:pt x="145065" y="43761"/>
                </a:lnTo>
                <a:lnTo>
                  <a:pt x="189055" y="20984"/>
                </a:lnTo>
                <a:lnTo>
                  <a:pt x="239661" y="12801"/>
                </a:lnTo>
                <a:lnTo>
                  <a:pt x="301213" y="12801"/>
                </a:lnTo>
                <a:lnTo>
                  <a:pt x="291541" y="8056"/>
                </a:lnTo>
                <a:lnTo>
                  <a:pt x="239661" y="0"/>
                </a:lnTo>
                <a:close/>
              </a:path>
              <a:path w="403225" h="372745">
                <a:moveTo>
                  <a:pt x="301213" y="12801"/>
                </a:moveTo>
                <a:lnTo>
                  <a:pt x="239661" y="12801"/>
                </a:lnTo>
                <a:lnTo>
                  <a:pt x="287695" y="20261"/>
                </a:lnTo>
                <a:lnTo>
                  <a:pt x="330615" y="41311"/>
                </a:lnTo>
                <a:lnTo>
                  <a:pt x="365531" y="73961"/>
                </a:lnTo>
                <a:lnTo>
                  <a:pt x="389547" y="116217"/>
                </a:lnTo>
                <a:lnTo>
                  <a:pt x="390804" y="119532"/>
                </a:lnTo>
                <a:lnTo>
                  <a:pt x="394500" y="121208"/>
                </a:lnTo>
                <a:lnTo>
                  <a:pt x="401116" y="118694"/>
                </a:lnTo>
                <a:lnTo>
                  <a:pt x="402767" y="114960"/>
                </a:lnTo>
                <a:lnTo>
                  <a:pt x="401510" y="111696"/>
                </a:lnTo>
                <a:lnTo>
                  <a:pt x="375584" y="66056"/>
                </a:lnTo>
                <a:lnTo>
                  <a:pt x="337888" y="30792"/>
                </a:lnTo>
                <a:lnTo>
                  <a:pt x="301213" y="12801"/>
                </a:lnTo>
                <a:close/>
              </a:path>
            </a:pathLst>
          </a:custGeom>
          <a:solidFill>
            <a:srgbClr val="434343"/>
          </a:solidFill>
        </p:spPr>
        <p:txBody>
          <a:bodyPr wrap="square" lIns="0" tIns="0" rIns="0" bIns="0" rtlCol="0"/>
          <a:lstStyle/>
          <a:p>
            <a:endParaRPr dirty="0"/>
          </a:p>
        </p:txBody>
      </p:sp>
      <p:sp>
        <p:nvSpPr>
          <p:cNvPr id="81" name="object 81"/>
          <p:cNvSpPr/>
          <p:nvPr/>
        </p:nvSpPr>
        <p:spPr>
          <a:xfrm>
            <a:off x="7639861" y="4685291"/>
            <a:ext cx="888258" cy="1149652"/>
          </a:xfrm>
          <a:prstGeom prst="rect">
            <a:avLst/>
          </a:prstGeom>
          <a:blipFill>
            <a:blip r:embed="rId9" cstate="print"/>
            <a:stretch>
              <a:fillRect/>
            </a:stretch>
          </a:blipFill>
        </p:spPr>
        <p:txBody>
          <a:bodyPr wrap="square" lIns="0" tIns="0" rIns="0" bIns="0" rtlCol="0"/>
          <a:lstStyle/>
          <a:p>
            <a:endParaRPr dirty="0"/>
          </a:p>
        </p:txBody>
      </p:sp>
      <p:sp>
        <p:nvSpPr>
          <p:cNvPr id="87" name="object 2">
            <a:extLst>
              <a:ext uri="{FF2B5EF4-FFF2-40B4-BE49-F238E27FC236}">
                <a16:creationId xmlns:a16="http://schemas.microsoft.com/office/drawing/2014/main" id="{A90942CA-568A-4D4D-9436-CEF5A0ECB86A}"/>
              </a:ext>
            </a:extLst>
          </p:cNvPr>
          <p:cNvSpPr txBox="1"/>
          <p:nvPr/>
        </p:nvSpPr>
        <p:spPr>
          <a:xfrm>
            <a:off x="3772128" y="913953"/>
            <a:ext cx="6273344" cy="504625"/>
          </a:xfrm>
          <a:prstGeom prst="rect">
            <a:avLst/>
          </a:prstGeom>
        </p:spPr>
        <p:txBody>
          <a:bodyPr vert="horz" wrap="square" lIns="0" tIns="12065" rIns="0" bIns="0" rtlCol="0">
            <a:spAutoFit/>
          </a:bodyPr>
          <a:lstStyle/>
          <a:p>
            <a:pPr marL="12700" algn="ctr">
              <a:spcBef>
                <a:spcPts val="95"/>
              </a:spcBef>
            </a:pPr>
            <a:r>
              <a:rPr sz="3200" b="1" spc="-20" dirty="0">
                <a:solidFill>
                  <a:schemeClr val="bg1"/>
                </a:solidFill>
                <a:latin typeface="Calibri" panose="020F0502020204030204" pitchFamily="34" charset="0"/>
                <a:cs typeface="Calibri" panose="020F0502020204030204" pitchFamily="34" charset="0"/>
              </a:rPr>
              <a:t>telefonía, </a:t>
            </a:r>
            <a:r>
              <a:rPr sz="3200" b="1" spc="-15" dirty="0">
                <a:solidFill>
                  <a:schemeClr val="bg1"/>
                </a:solidFill>
                <a:latin typeface="Calibri" panose="020F0502020204030204" pitchFamily="34" charset="0"/>
                <a:cs typeface="Calibri" panose="020F0502020204030204" pitchFamily="34" charset="0"/>
              </a:rPr>
              <a:t>Internet </a:t>
            </a:r>
            <a:r>
              <a:rPr sz="3200" b="1" spc="-5" dirty="0">
                <a:solidFill>
                  <a:schemeClr val="bg1"/>
                </a:solidFill>
                <a:latin typeface="Calibri" panose="020F0502020204030204" pitchFamily="34" charset="0"/>
                <a:cs typeface="Calibri" panose="020F0502020204030204" pitchFamily="34" charset="0"/>
              </a:rPr>
              <a:t>y TV de</a:t>
            </a:r>
            <a:r>
              <a:rPr sz="3200" b="1" spc="-50" dirty="0">
                <a:solidFill>
                  <a:schemeClr val="bg1"/>
                </a:solidFill>
                <a:latin typeface="Calibri" panose="020F0502020204030204" pitchFamily="34" charset="0"/>
                <a:cs typeface="Calibri" panose="020F0502020204030204" pitchFamily="34" charset="0"/>
              </a:rPr>
              <a:t> </a:t>
            </a:r>
            <a:r>
              <a:rPr sz="3200" b="1" spc="-5" dirty="0">
                <a:solidFill>
                  <a:schemeClr val="bg1"/>
                </a:solidFill>
                <a:latin typeface="Calibri" panose="020F0502020204030204" pitchFamily="34" charset="0"/>
                <a:cs typeface="Calibri" panose="020F0502020204030204" pitchFamily="34" charset="0"/>
              </a:rPr>
              <a:t>p</a:t>
            </a:r>
            <a:r>
              <a:rPr lang="es-CL" sz="3200" b="1" spc="-5" dirty="0" err="1">
                <a:solidFill>
                  <a:schemeClr val="bg1"/>
                </a:solidFill>
                <a:latin typeface="Calibri" panose="020F0502020204030204" pitchFamily="34" charset="0"/>
                <a:cs typeface="Calibri" panose="020F0502020204030204" pitchFamily="34" charset="0"/>
              </a:rPr>
              <a:t>ago</a:t>
            </a:r>
            <a:endParaRPr sz="3200" dirty="0">
              <a:solidFill>
                <a:schemeClr val="bg1"/>
              </a:solidFill>
              <a:latin typeface="Calibri" panose="020F0502020204030204" pitchFamily="34" charset="0"/>
              <a:cs typeface="Calibri" panose="020F0502020204030204" pitchFamily="34" charset="0"/>
            </a:endParaRPr>
          </a:p>
        </p:txBody>
      </p:sp>
      <p:sp>
        <p:nvSpPr>
          <p:cNvPr id="88" name="Título 114">
            <a:extLst>
              <a:ext uri="{FF2B5EF4-FFF2-40B4-BE49-F238E27FC236}">
                <a16:creationId xmlns:a16="http://schemas.microsoft.com/office/drawing/2014/main" id="{91B03835-8777-8B49-9E86-2E65C9BFF039}"/>
              </a:ext>
            </a:extLst>
          </p:cNvPr>
          <p:cNvSpPr>
            <a:spLocks noGrp="1"/>
          </p:cNvSpPr>
          <p:nvPr>
            <p:ph type="title"/>
          </p:nvPr>
        </p:nvSpPr>
        <p:spPr>
          <a:xfrm>
            <a:off x="2767724" y="414356"/>
            <a:ext cx="8282153" cy="530915"/>
          </a:xfrm>
        </p:spPr>
        <p:txBody>
          <a:bodyPr>
            <a:noAutofit/>
          </a:bodyPr>
          <a:lstStyle/>
          <a:p>
            <a:pPr algn="ctr"/>
            <a:r>
              <a:rPr lang="es-CL" sz="3200" b="1" spc="-25" dirty="0">
                <a:solidFill>
                  <a:schemeClr val="bg1"/>
                </a:solidFill>
                <a:latin typeface="Calibri" panose="020F0502020204030204" pitchFamily="34" charset="0"/>
                <a:cs typeface="Calibri" panose="020F0502020204030204" pitchFamily="34" charset="0"/>
              </a:rPr>
              <a:t>Conoce </a:t>
            </a:r>
            <a:r>
              <a:rPr lang="es-CL" sz="3200" b="1" spc="-5" dirty="0">
                <a:solidFill>
                  <a:schemeClr val="bg1"/>
                </a:solidFill>
                <a:latin typeface="Calibri" panose="020F0502020204030204" pitchFamily="34" charset="0"/>
                <a:cs typeface="Calibri" panose="020F0502020204030204" pitchFamily="34" charset="0"/>
              </a:rPr>
              <a:t>tus </a:t>
            </a:r>
            <a:r>
              <a:rPr lang="es-CL" sz="3200" b="1" spc="-15" dirty="0">
                <a:solidFill>
                  <a:schemeClr val="bg1"/>
                </a:solidFill>
                <a:latin typeface="Calibri" panose="020F0502020204030204" pitchFamily="34" charset="0"/>
                <a:cs typeface="Calibri" panose="020F0502020204030204" pitchFamily="34" charset="0"/>
              </a:rPr>
              <a:t>derechos</a:t>
            </a:r>
            <a:r>
              <a:rPr lang="es-CL" sz="3200" b="1" spc="-25" dirty="0">
                <a:solidFill>
                  <a:schemeClr val="bg1"/>
                </a:solidFill>
                <a:latin typeface="Calibri" panose="020F0502020204030204" pitchFamily="34" charset="0"/>
                <a:cs typeface="Calibri" panose="020F0502020204030204" pitchFamily="34" charset="0"/>
              </a:rPr>
              <a:t> </a:t>
            </a:r>
            <a:r>
              <a:rPr lang="es-CL" sz="3200" b="1" spc="55" dirty="0">
                <a:solidFill>
                  <a:schemeClr val="bg1"/>
                </a:solidFill>
                <a:latin typeface="Calibri" panose="020F0502020204030204" pitchFamily="34" charset="0"/>
                <a:cs typeface="Calibri" panose="020F0502020204030204" pitchFamily="34" charset="0"/>
              </a:rPr>
              <a:t>en</a:t>
            </a:r>
            <a:endParaRPr lang="es-CL" sz="3200" b="1" dirty="0">
              <a:solidFill>
                <a:schemeClr val="bg1"/>
              </a:solidFill>
              <a:latin typeface="Calibri" panose="020F0502020204030204" pitchFamily="34" charset="0"/>
              <a:cs typeface="Calibri" panose="020F0502020204030204" pitchFamily="34" charset="0"/>
            </a:endParaRPr>
          </a:p>
        </p:txBody>
      </p:sp>
      <p:pic>
        <p:nvPicPr>
          <p:cNvPr id="102" name="Imagen 101">
            <a:extLst>
              <a:ext uri="{FF2B5EF4-FFF2-40B4-BE49-F238E27FC236}">
                <a16:creationId xmlns:a16="http://schemas.microsoft.com/office/drawing/2014/main" id="{AC04A195-6697-D043-A51B-60008F0EF1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103" name="Imagen 102">
            <a:extLst>
              <a:ext uri="{FF2B5EF4-FFF2-40B4-BE49-F238E27FC236}">
                <a16:creationId xmlns:a16="http://schemas.microsoft.com/office/drawing/2014/main" id="{71ED0159-5F07-C542-BAF7-C94C3D409A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104" name="Marcador de número de diapositiva 21">
            <a:extLst>
              <a:ext uri="{FF2B5EF4-FFF2-40B4-BE49-F238E27FC236}">
                <a16:creationId xmlns:a16="http://schemas.microsoft.com/office/drawing/2014/main" id="{C9E7926F-DF16-A04D-A357-0CE6DD3C2F4F}"/>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28</a:t>
            </a:fld>
            <a:endParaRPr lang="es-CL" sz="1200" b="1" dirty="0">
              <a:solidFill>
                <a:schemeClr val="bg1"/>
              </a:solidFill>
            </a:endParaRPr>
          </a:p>
        </p:txBody>
      </p:sp>
      <p:sp>
        <p:nvSpPr>
          <p:cNvPr id="105" name="Rectángulo 104">
            <a:extLst>
              <a:ext uri="{FF2B5EF4-FFF2-40B4-BE49-F238E27FC236}">
                <a16:creationId xmlns:a16="http://schemas.microsoft.com/office/drawing/2014/main" id="{C1707062-C86C-3644-8855-18BE51D44501}"/>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4224" y="3546748"/>
            <a:ext cx="8229153" cy="678904"/>
          </a:xfrm>
          <a:prstGeom prst="rect">
            <a:avLst/>
          </a:prstGeom>
        </p:spPr>
        <p:txBody>
          <a:bodyPr vert="horz" wrap="square" lIns="0" tIns="13970" rIns="0" bIns="0" rtlCol="0">
            <a:spAutoFit/>
          </a:bodyPr>
          <a:lstStyle/>
          <a:p>
            <a:pPr marL="12700" algn="ctr">
              <a:spcBef>
                <a:spcPts val="110"/>
              </a:spcBef>
            </a:pPr>
            <a:r>
              <a:rPr lang="es-CL" sz="4800" b="1" spc="-5" dirty="0">
                <a:solidFill>
                  <a:schemeClr val="bg1"/>
                </a:solidFill>
                <a:latin typeface="Calibri" panose="020F0502020204030204" pitchFamily="34" charset="0"/>
                <a:cs typeface="Calibri" panose="020F0502020204030204" pitchFamily="34" charset="0"/>
              </a:rPr>
              <a:t>Principales resultados</a:t>
            </a:r>
            <a:endParaRPr sz="4800" b="1"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471E5EE5-6952-4A4F-BBF3-B69B5B86C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5" name="Rectángulo 4">
            <a:extLst>
              <a:ext uri="{FF2B5EF4-FFF2-40B4-BE49-F238E27FC236}">
                <a16:creationId xmlns:a16="http://schemas.microsoft.com/office/drawing/2014/main" id="{7E643E7F-DABC-8B4A-9E52-5BA3C843427E}"/>
              </a:ext>
            </a:extLst>
          </p:cNvPr>
          <p:cNvSpPr/>
          <p:nvPr/>
        </p:nvSpPr>
        <p:spPr>
          <a:xfrm>
            <a:off x="7137474" y="3276600"/>
            <a:ext cx="6290761" cy="923330"/>
          </a:xfrm>
          <a:prstGeom prst="rect">
            <a:avLst/>
          </a:prstGeom>
        </p:spPr>
        <p:txBody>
          <a:bodyPr wrap="none">
            <a:spAutoFit/>
          </a:bodyPr>
          <a:lstStyle/>
          <a:p>
            <a:pPr algn="r"/>
            <a:r>
              <a:rPr lang="es-CL" sz="5400" b="1" dirty="0">
                <a:solidFill>
                  <a:schemeClr val="bg1"/>
                </a:solidFill>
              </a:rPr>
              <a:t>Anexo: Metodologías</a:t>
            </a:r>
          </a:p>
        </p:txBody>
      </p:sp>
    </p:spTree>
    <p:extLst>
      <p:ext uri="{BB962C8B-B14F-4D97-AF65-F5344CB8AC3E}">
        <p14:creationId xmlns:p14="http://schemas.microsoft.com/office/powerpoint/2010/main" val="372491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3114813" y="724856"/>
            <a:ext cx="7587975" cy="456663"/>
          </a:xfrm>
          <a:prstGeom prst="rect">
            <a:avLst/>
          </a:prstGeom>
        </p:spPr>
        <p:txBody>
          <a:bodyPr vert="horz" wrap="square" lIns="0" tIns="13335" rIns="0" bIns="0" rtlCol="0">
            <a:spAutoFit/>
          </a:bodyPr>
          <a:lstStyle/>
          <a:p>
            <a:pPr marL="12700" algn="ctr">
              <a:spcBef>
                <a:spcPts val="105"/>
              </a:spcBef>
            </a:pPr>
            <a:r>
              <a:rPr sz="3200" b="1" dirty="0">
                <a:solidFill>
                  <a:schemeClr val="bg1"/>
                </a:solidFill>
                <a:latin typeface="Calibri" panose="020F0502020204030204" pitchFamily="34" charset="0"/>
                <a:cs typeface="Calibri" panose="020F0502020204030204" pitchFamily="34" charset="0"/>
              </a:rPr>
              <a:t>Distribución de </a:t>
            </a:r>
            <a:r>
              <a:rPr sz="3200" b="1" spc="-20" dirty="0">
                <a:solidFill>
                  <a:schemeClr val="bg1"/>
                </a:solidFill>
                <a:latin typeface="Calibri" panose="020F0502020204030204" pitchFamily="34" charset="0"/>
                <a:cs typeface="Calibri" panose="020F0502020204030204" pitchFamily="34" charset="0"/>
              </a:rPr>
              <a:t>Reclamos </a:t>
            </a:r>
            <a:r>
              <a:rPr sz="3200" b="1" dirty="0">
                <a:solidFill>
                  <a:schemeClr val="bg1"/>
                </a:solidFill>
                <a:latin typeface="Calibri" panose="020F0502020204030204" pitchFamily="34" charset="0"/>
                <a:cs typeface="Calibri" panose="020F0502020204030204" pitchFamily="34" charset="0"/>
              </a:rPr>
              <a:t>por</a:t>
            </a:r>
            <a:r>
              <a:rPr sz="3200" b="1" spc="5" dirty="0">
                <a:solidFill>
                  <a:schemeClr val="bg1"/>
                </a:solidFill>
                <a:latin typeface="Calibri" panose="020F0502020204030204" pitchFamily="34" charset="0"/>
                <a:cs typeface="Calibri" panose="020F0502020204030204" pitchFamily="34" charset="0"/>
              </a:rPr>
              <a:t> </a:t>
            </a:r>
            <a:r>
              <a:rPr sz="3200" b="1" dirty="0">
                <a:solidFill>
                  <a:schemeClr val="bg1"/>
                </a:solidFill>
                <a:latin typeface="Calibri" panose="020F0502020204030204" pitchFamily="34" charset="0"/>
                <a:cs typeface="Calibri" panose="020F0502020204030204" pitchFamily="34" charset="0"/>
              </a:rPr>
              <a:t>Servicio</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graphicFrame>
        <p:nvGraphicFramePr>
          <p:cNvPr id="30" name="Tabla 29">
            <a:extLst>
              <a:ext uri="{FF2B5EF4-FFF2-40B4-BE49-F238E27FC236}">
                <a16:creationId xmlns:a16="http://schemas.microsoft.com/office/drawing/2014/main" id="{15268881-AC8F-5643-B019-B2C3DC6C45E7}"/>
              </a:ext>
            </a:extLst>
          </p:cNvPr>
          <p:cNvGraphicFramePr>
            <a:graphicFrameLocks noGrp="1"/>
          </p:cNvGraphicFramePr>
          <p:nvPr>
            <p:extLst>
              <p:ext uri="{D42A27DB-BD31-4B8C-83A1-F6EECF244321}">
                <p14:modId xmlns:p14="http://schemas.microsoft.com/office/powerpoint/2010/main" val="3183992092"/>
              </p:ext>
            </p:extLst>
          </p:nvPr>
        </p:nvGraphicFramePr>
        <p:xfrm>
          <a:off x="2108200" y="1371600"/>
          <a:ext cx="9982200" cy="3654371"/>
        </p:xfrm>
        <a:graphic>
          <a:graphicData uri="http://schemas.openxmlformats.org/drawingml/2006/table">
            <a:tbl>
              <a:tblPr>
                <a:tableStyleId>{BDBED569-4797-4DF1-A0F4-6AAB3CD982D8}</a:tableStyleId>
              </a:tblPr>
              <a:tblGrid>
                <a:gridCol w="2653946">
                  <a:extLst>
                    <a:ext uri="{9D8B030D-6E8A-4147-A177-3AD203B41FA5}">
                      <a16:colId xmlns:a16="http://schemas.microsoft.com/office/drawing/2014/main" val="1078886521"/>
                    </a:ext>
                  </a:extLst>
                </a:gridCol>
                <a:gridCol w="1730752">
                  <a:extLst>
                    <a:ext uri="{9D8B030D-6E8A-4147-A177-3AD203B41FA5}">
                      <a16:colId xmlns:a16="http://schemas.microsoft.com/office/drawing/2014/main" val="1849197390"/>
                    </a:ext>
                  </a:extLst>
                </a:gridCol>
                <a:gridCol w="1067999">
                  <a:extLst>
                    <a:ext uri="{9D8B030D-6E8A-4147-A177-3AD203B41FA5}">
                      <a16:colId xmlns:a16="http://schemas.microsoft.com/office/drawing/2014/main" val="3626042422"/>
                    </a:ext>
                  </a:extLst>
                </a:gridCol>
                <a:gridCol w="1730752">
                  <a:extLst>
                    <a:ext uri="{9D8B030D-6E8A-4147-A177-3AD203B41FA5}">
                      <a16:colId xmlns:a16="http://schemas.microsoft.com/office/drawing/2014/main" val="113401127"/>
                    </a:ext>
                  </a:extLst>
                </a:gridCol>
                <a:gridCol w="1067999">
                  <a:extLst>
                    <a:ext uri="{9D8B030D-6E8A-4147-A177-3AD203B41FA5}">
                      <a16:colId xmlns:a16="http://schemas.microsoft.com/office/drawing/2014/main" val="2180438030"/>
                    </a:ext>
                  </a:extLst>
                </a:gridCol>
                <a:gridCol w="1730752">
                  <a:extLst>
                    <a:ext uri="{9D8B030D-6E8A-4147-A177-3AD203B41FA5}">
                      <a16:colId xmlns:a16="http://schemas.microsoft.com/office/drawing/2014/main" val="1150418485"/>
                    </a:ext>
                  </a:extLst>
                </a:gridCol>
              </a:tblGrid>
              <a:tr h="356524">
                <a:tc>
                  <a:txBody>
                    <a:bodyPr/>
                    <a:lstStyle/>
                    <a:p>
                      <a:pPr algn="ctr" fontAlgn="ctr"/>
                      <a:r>
                        <a:rPr lang="es-CL" sz="1800" b="1" u="none" strike="noStrike" dirty="0">
                          <a:solidFill>
                            <a:schemeClr val="bg1"/>
                          </a:solidFill>
                          <a:effectLst/>
                          <a:latin typeface="+mn-lt"/>
                          <a:cs typeface="Arial" panose="020B0604020202020204" pitchFamily="34" charset="0"/>
                        </a:rPr>
                        <a:t>PRODUCTO</a:t>
                      </a:r>
                      <a:endParaRPr lang="es-CL" sz="1800" b="1" i="0" u="none" strike="noStrike" dirty="0">
                        <a:solidFill>
                          <a:schemeClr val="bg1"/>
                        </a:solidFill>
                        <a:effectLst/>
                        <a:latin typeface="+mn-lt"/>
                        <a:cs typeface="Arial" panose="020B0604020202020204" pitchFamily="34" charset="0"/>
                      </a:endParaRPr>
                    </a:p>
                  </a:txBody>
                  <a:tcPr marL="8688" marR="8688" marT="8688" marB="0" anchor="ctr">
                    <a:solidFill>
                      <a:schemeClr val="accent4"/>
                    </a:solidFill>
                  </a:tcPr>
                </a:tc>
                <a:tc gridSpan="2">
                  <a:txBody>
                    <a:bodyPr/>
                    <a:lstStyle/>
                    <a:p>
                      <a:pPr algn="ctr" fontAlgn="ctr"/>
                      <a:r>
                        <a:rPr lang="es-CL" sz="1800" b="1" u="none" strike="noStrike" dirty="0">
                          <a:solidFill>
                            <a:schemeClr val="bg1"/>
                          </a:solidFill>
                          <a:effectLst/>
                          <a:latin typeface="+mn-lt"/>
                          <a:cs typeface="Arial" panose="020B0604020202020204" pitchFamily="34" charset="0"/>
                        </a:rPr>
                        <a:t>1ER SEMESTRE 2018</a:t>
                      </a:r>
                      <a:endParaRPr lang="es-CL" sz="1800" b="1" i="0" u="none" strike="noStrike" dirty="0">
                        <a:solidFill>
                          <a:schemeClr val="bg1"/>
                        </a:solidFill>
                        <a:effectLst/>
                        <a:latin typeface="+mn-lt"/>
                        <a:cs typeface="Arial" panose="020B0604020202020204" pitchFamily="34" charset="0"/>
                      </a:endParaRPr>
                    </a:p>
                  </a:txBody>
                  <a:tcPr marL="8688" marR="8688" marT="8688" marB="0" anchor="ctr">
                    <a:solidFill>
                      <a:schemeClr val="accent4"/>
                    </a:solidFill>
                  </a:tcPr>
                </a:tc>
                <a:tc hMerge="1">
                  <a:txBody>
                    <a:bodyPr/>
                    <a:lstStyle/>
                    <a:p>
                      <a:endParaRPr lang="es-CL"/>
                    </a:p>
                  </a:txBody>
                  <a:tcPr/>
                </a:tc>
                <a:tc gridSpan="2">
                  <a:txBody>
                    <a:bodyPr/>
                    <a:lstStyle/>
                    <a:p>
                      <a:pPr algn="ctr" fontAlgn="ctr"/>
                      <a:r>
                        <a:rPr lang="es-CL" sz="1800" b="1" u="none" strike="noStrike" dirty="0">
                          <a:solidFill>
                            <a:schemeClr val="bg1"/>
                          </a:solidFill>
                          <a:effectLst/>
                          <a:latin typeface="+mn-lt"/>
                          <a:cs typeface="Arial" panose="020B0604020202020204" pitchFamily="34" charset="0"/>
                        </a:rPr>
                        <a:t>1ER SEMESTRE</a:t>
                      </a:r>
                      <a:r>
                        <a:rPr lang="es-CL" sz="1800" b="1" u="none" strike="noStrike" baseline="0" dirty="0">
                          <a:solidFill>
                            <a:schemeClr val="bg1"/>
                          </a:solidFill>
                          <a:effectLst/>
                          <a:latin typeface="+mn-lt"/>
                          <a:cs typeface="Arial" panose="020B0604020202020204" pitchFamily="34" charset="0"/>
                        </a:rPr>
                        <a:t> </a:t>
                      </a:r>
                      <a:r>
                        <a:rPr lang="es-CL" sz="1800" b="1" u="none" strike="noStrike" dirty="0">
                          <a:solidFill>
                            <a:schemeClr val="bg1"/>
                          </a:solidFill>
                          <a:effectLst/>
                          <a:latin typeface="+mn-lt"/>
                          <a:cs typeface="Arial" panose="020B0604020202020204" pitchFamily="34" charset="0"/>
                        </a:rPr>
                        <a:t>2019</a:t>
                      </a:r>
                      <a:endParaRPr lang="es-CL" sz="1800" b="1" i="0" u="none" strike="noStrike" dirty="0">
                        <a:solidFill>
                          <a:schemeClr val="bg1"/>
                        </a:solidFill>
                        <a:effectLst/>
                        <a:latin typeface="+mn-lt"/>
                        <a:cs typeface="Arial" panose="020B0604020202020204" pitchFamily="34" charset="0"/>
                      </a:endParaRPr>
                    </a:p>
                  </a:txBody>
                  <a:tcPr marL="8688" marR="8688" marT="8688" marB="0" anchor="ctr">
                    <a:solidFill>
                      <a:schemeClr val="accent4"/>
                    </a:solidFill>
                  </a:tcPr>
                </a:tc>
                <a:tc hMerge="1">
                  <a:txBody>
                    <a:bodyPr/>
                    <a:lstStyle/>
                    <a:p>
                      <a:endParaRPr lang="es-CL"/>
                    </a:p>
                  </a:txBody>
                  <a:tcPr/>
                </a:tc>
                <a:tc>
                  <a:txBody>
                    <a:bodyPr/>
                    <a:lstStyle/>
                    <a:p>
                      <a:pPr algn="ctr" fontAlgn="ctr"/>
                      <a:r>
                        <a:rPr lang="es-CL" sz="1800" b="1" i="0" u="none" strike="noStrike" dirty="0">
                          <a:solidFill>
                            <a:schemeClr val="bg1"/>
                          </a:solidFill>
                          <a:effectLst/>
                          <a:latin typeface="+mn-lt"/>
                          <a:cs typeface="Arial" panose="020B0604020202020204" pitchFamily="34" charset="0"/>
                        </a:rPr>
                        <a:t>DIFERENCIA</a:t>
                      </a:r>
                    </a:p>
                  </a:txBody>
                  <a:tcPr marL="8688" marR="8688" marT="8688" marB="0" anchor="ctr">
                    <a:solidFill>
                      <a:schemeClr val="accent4"/>
                    </a:solidFill>
                  </a:tcPr>
                </a:tc>
                <a:extLst>
                  <a:ext uri="{0D108BD9-81ED-4DB2-BD59-A6C34878D82A}">
                    <a16:rowId xmlns:a16="http://schemas.microsoft.com/office/drawing/2014/main" val="981784935"/>
                  </a:ext>
                </a:extLst>
              </a:tr>
              <a:tr h="356524">
                <a:tc>
                  <a:txBody>
                    <a:bodyPr/>
                    <a:lstStyle/>
                    <a:p>
                      <a:pPr algn="ctr" fontAlgn="ctr"/>
                      <a:r>
                        <a:rPr lang="es-CL" sz="1800" u="none" strike="noStrike" dirty="0">
                          <a:effectLst/>
                          <a:latin typeface="+mn-lt"/>
                          <a:cs typeface="Arial" panose="020B0604020202020204" pitchFamily="34" charset="0"/>
                        </a:rPr>
                        <a:t>Telefonía Móvil</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21.814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40,6%</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21.849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37,2%</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00B050"/>
                          </a:solidFill>
                          <a:effectLst/>
                          <a:latin typeface="+mn-lt"/>
                          <a:ea typeface="+mn-ea"/>
                          <a:cs typeface="Arial" panose="020B0604020202020204" pitchFamily="34" charset="0"/>
                        </a:rPr>
                        <a:t>-3,4</a:t>
                      </a:r>
                    </a:p>
                  </a:txBody>
                  <a:tcPr marL="9525" marR="9525" marT="9525" marB="0" anchor="ctr">
                    <a:solidFill>
                      <a:schemeClr val="bg1"/>
                    </a:solidFill>
                  </a:tcPr>
                </a:tc>
                <a:extLst>
                  <a:ext uri="{0D108BD9-81ED-4DB2-BD59-A6C34878D82A}">
                    <a16:rowId xmlns:a16="http://schemas.microsoft.com/office/drawing/2014/main" val="1443730649"/>
                  </a:ext>
                </a:extLst>
              </a:tr>
              <a:tr h="356524">
                <a:tc>
                  <a:txBody>
                    <a:bodyPr/>
                    <a:lstStyle/>
                    <a:p>
                      <a:pPr algn="ctr" fontAlgn="ctr"/>
                      <a:r>
                        <a:rPr lang="es-CL" sz="1800" u="none" strike="noStrike" dirty="0">
                          <a:effectLst/>
                          <a:latin typeface="+mn-lt"/>
                          <a:cs typeface="Arial" panose="020B0604020202020204" pitchFamily="34" charset="0"/>
                        </a:rPr>
                        <a:t>Internet Móvil</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2.205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4,1%</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2.167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3,7%</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00B050"/>
                          </a:solidFill>
                          <a:effectLst/>
                          <a:latin typeface="+mn-lt"/>
                          <a:ea typeface="+mn-ea"/>
                          <a:cs typeface="Arial" panose="020B0604020202020204" pitchFamily="34" charset="0"/>
                        </a:rPr>
                        <a:t>-0,4</a:t>
                      </a:r>
                    </a:p>
                  </a:txBody>
                  <a:tcPr marL="9525" marR="9525" marT="9525" marB="0" anchor="ctr">
                    <a:solidFill>
                      <a:schemeClr val="bg1"/>
                    </a:solidFill>
                  </a:tcPr>
                </a:tc>
                <a:extLst>
                  <a:ext uri="{0D108BD9-81ED-4DB2-BD59-A6C34878D82A}">
                    <a16:rowId xmlns:a16="http://schemas.microsoft.com/office/drawing/2014/main" val="209982878"/>
                  </a:ext>
                </a:extLst>
              </a:tr>
              <a:tr h="356524">
                <a:tc>
                  <a:txBody>
                    <a:bodyPr/>
                    <a:lstStyle/>
                    <a:p>
                      <a:pPr algn="ctr" fontAlgn="ctr"/>
                      <a:r>
                        <a:rPr lang="es-CL" sz="1800" u="none" strike="noStrike" dirty="0">
                          <a:effectLst/>
                          <a:latin typeface="+mn-lt"/>
                          <a:cs typeface="Arial" panose="020B0604020202020204" pitchFamily="34" charset="0"/>
                        </a:rPr>
                        <a:t>Multiservicios Móviles</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4.434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8,2%</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6.537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11,1%</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FF0000"/>
                          </a:solidFill>
                          <a:effectLst/>
                          <a:latin typeface="+mn-lt"/>
                          <a:ea typeface="+mn-ea"/>
                          <a:cs typeface="Arial" panose="020B0604020202020204" pitchFamily="34" charset="0"/>
                        </a:rPr>
                        <a:t>2,9</a:t>
                      </a:r>
                    </a:p>
                  </a:txBody>
                  <a:tcPr marL="9525" marR="9525" marT="9525" marB="0" anchor="ctr">
                    <a:solidFill>
                      <a:schemeClr val="bg1"/>
                    </a:solidFill>
                  </a:tcPr>
                </a:tc>
                <a:extLst>
                  <a:ext uri="{0D108BD9-81ED-4DB2-BD59-A6C34878D82A}">
                    <a16:rowId xmlns:a16="http://schemas.microsoft.com/office/drawing/2014/main" val="3312086799"/>
                  </a:ext>
                </a:extLst>
              </a:tr>
              <a:tr h="356524">
                <a:tc>
                  <a:txBody>
                    <a:bodyPr/>
                    <a:lstStyle/>
                    <a:p>
                      <a:pPr algn="ctr" fontAlgn="ctr"/>
                      <a:r>
                        <a:rPr lang="es-CL" sz="1800" u="none" strike="noStrike" dirty="0">
                          <a:effectLst/>
                          <a:latin typeface="+mn-lt"/>
                          <a:cs typeface="Arial" panose="020B0604020202020204" pitchFamily="34" charset="0"/>
                        </a:rPr>
                        <a:t>Telefonía Fija</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4.441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8,3%</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4.397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7,5%</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00B050"/>
                          </a:solidFill>
                          <a:effectLst/>
                          <a:latin typeface="+mn-lt"/>
                          <a:ea typeface="+mn-ea"/>
                          <a:cs typeface="Arial" panose="020B0604020202020204" pitchFamily="34" charset="0"/>
                        </a:rPr>
                        <a:t>-0,8</a:t>
                      </a:r>
                    </a:p>
                  </a:txBody>
                  <a:tcPr marL="9525" marR="9525" marT="9525" marB="0" anchor="ctr">
                    <a:solidFill>
                      <a:schemeClr val="bg1"/>
                    </a:solidFill>
                  </a:tcPr>
                </a:tc>
                <a:extLst>
                  <a:ext uri="{0D108BD9-81ED-4DB2-BD59-A6C34878D82A}">
                    <a16:rowId xmlns:a16="http://schemas.microsoft.com/office/drawing/2014/main" val="2334010595"/>
                  </a:ext>
                </a:extLst>
              </a:tr>
              <a:tr h="356524">
                <a:tc>
                  <a:txBody>
                    <a:bodyPr/>
                    <a:lstStyle/>
                    <a:p>
                      <a:pPr algn="ctr" fontAlgn="ctr"/>
                      <a:r>
                        <a:rPr lang="es-CL" sz="1800" u="none" strike="noStrike" dirty="0">
                          <a:effectLst/>
                          <a:latin typeface="+mn-lt"/>
                          <a:cs typeface="Arial" panose="020B0604020202020204" pitchFamily="34" charset="0"/>
                        </a:rPr>
                        <a:t>Internet Fija</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6.816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12,7%</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7.295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12,4%</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00B050"/>
                          </a:solidFill>
                          <a:effectLst/>
                          <a:latin typeface="+mn-lt"/>
                          <a:ea typeface="+mn-ea"/>
                          <a:cs typeface="Arial" panose="020B0604020202020204" pitchFamily="34" charset="0"/>
                        </a:rPr>
                        <a:t>-0,3</a:t>
                      </a:r>
                    </a:p>
                  </a:txBody>
                  <a:tcPr marL="9525" marR="9525" marT="9525" marB="0" anchor="ctr">
                    <a:solidFill>
                      <a:schemeClr val="bg1"/>
                    </a:solidFill>
                  </a:tcPr>
                </a:tc>
                <a:extLst>
                  <a:ext uri="{0D108BD9-81ED-4DB2-BD59-A6C34878D82A}">
                    <a16:rowId xmlns:a16="http://schemas.microsoft.com/office/drawing/2014/main" val="2468046000"/>
                  </a:ext>
                </a:extLst>
              </a:tr>
              <a:tr h="356524">
                <a:tc>
                  <a:txBody>
                    <a:bodyPr/>
                    <a:lstStyle/>
                    <a:p>
                      <a:pPr algn="ctr" fontAlgn="ctr"/>
                      <a:r>
                        <a:rPr lang="es-CL" sz="1800" u="none" strike="noStrike" dirty="0">
                          <a:effectLst/>
                          <a:latin typeface="+mn-lt"/>
                          <a:cs typeface="Arial" panose="020B0604020202020204" pitchFamily="34" charset="0"/>
                        </a:rPr>
                        <a:t>Televisión de Pago</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3.586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6,7%</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4.437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7,5%</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FF0000"/>
                          </a:solidFill>
                          <a:effectLst/>
                          <a:latin typeface="+mn-lt"/>
                          <a:ea typeface="+mn-ea"/>
                          <a:cs typeface="Arial" panose="020B0604020202020204" pitchFamily="34" charset="0"/>
                        </a:rPr>
                        <a:t>0,9</a:t>
                      </a:r>
                    </a:p>
                  </a:txBody>
                  <a:tcPr marL="9525" marR="9525" marT="9525" marB="0" anchor="ctr">
                    <a:solidFill>
                      <a:schemeClr val="bg1"/>
                    </a:solidFill>
                  </a:tcPr>
                </a:tc>
                <a:extLst>
                  <a:ext uri="{0D108BD9-81ED-4DB2-BD59-A6C34878D82A}">
                    <a16:rowId xmlns:a16="http://schemas.microsoft.com/office/drawing/2014/main" val="2590414849"/>
                  </a:ext>
                </a:extLst>
              </a:tr>
              <a:tr h="356524">
                <a:tc>
                  <a:txBody>
                    <a:bodyPr/>
                    <a:lstStyle/>
                    <a:p>
                      <a:pPr algn="ctr" fontAlgn="ctr"/>
                      <a:r>
                        <a:rPr lang="es-CL" sz="1800" u="none" strike="noStrike" dirty="0">
                          <a:effectLst/>
                          <a:latin typeface="+mn-lt"/>
                          <a:cs typeface="Arial" panose="020B0604020202020204" pitchFamily="34" charset="0"/>
                        </a:rPr>
                        <a:t>Multiservicios Fijos</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10.479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19,5%</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12.124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20,6%</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b="1" u="none" strike="noStrike" dirty="0">
                          <a:solidFill>
                            <a:srgbClr val="FF0000"/>
                          </a:solidFill>
                          <a:effectLst/>
                          <a:latin typeface="+mn-lt"/>
                          <a:ea typeface="+mn-ea"/>
                          <a:cs typeface="Arial" panose="020B0604020202020204" pitchFamily="34" charset="0"/>
                        </a:rPr>
                        <a:t>1,1</a:t>
                      </a:r>
                    </a:p>
                  </a:txBody>
                  <a:tcPr marL="9525" marR="9525" marT="9525" marB="0" anchor="ctr">
                    <a:solidFill>
                      <a:schemeClr val="bg1"/>
                    </a:solidFill>
                  </a:tcPr>
                </a:tc>
                <a:extLst>
                  <a:ext uri="{0D108BD9-81ED-4DB2-BD59-A6C34878D82A}">
                    <a16:rowId xmlns:a16="http://schemas.microsoft.com/office/drawing/2014/main" val="332610502"/>
                  </a:ext>
                </a:extLst>
              </a:tr>
              <a:tr h="356524">
                <a:tc>
                  <a:txBody>
                    <a:bodyPr/>
                    <a:lstStyle/>
                    <a:p>
                      <a:pPr algn="ctr" fontAlgn="ctr"/>
                      <a:r>
                        <a:rPr lang="es-CL" sz="1800" u="none" strike="noStrike" dirty="0">
                          <a:effectLst/>
                          <a:latin typeface="+mn-lt"/>
                          <a:cs typeface="Arial" panose="020B0604020202020204" pitchFamily="34" charset="0"/>
                        </a:rPr>
                        <a:t>Sin Servicio</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1</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0,0%</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                    3 </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0,0%</a:t>
                      </a:r>
                      <a:endParaRPr lang="es-CL" sz="1800" b="0"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marL="0" algn="ctr" fontAlgn="ctr"/>
                      <a:r>
                        <a:rPr lang="es-CL" sz="1800" u="none" strike="noStrike" dirty="0">
                          <a:solidFill>
                            <a:schemeClr val="tx1"/>
                          </a:solidFill>
                          <a:effectLst/>
                          <a:latin typeface="+mn-lt"/>
                          <a:ea typeface="+mn-ea"/>
                          <a:cs typeface="Arial" panose="020B0604020202020204" pitchFamily="34" charset="0"/>
                        </a:rPr>
                        <a:t>0,0</a:t>
                      </a:r>
                    </a:p>
                  </a:txBody>
                  <a:tcPr marL="9525" marR="9525" marT="9525" marB="0" anchor="ctr">
                    <a:solidFill>
                      <a:schemeClr val="bg1"/>
                    </a:solidFill>
                  </a:tcPr>
                </a:tc>
                <a:extLst>
                  <a:ext uri="{0D108BD9-81ED-4DB2-BD59-A6C34878D82A}">
                    <a16:rowId xmlns:a16="http://schemas.microsoft.com/office/drawing/2014/main" val="2370813246"/>
                  </a:ext>
                </a:extLst>
              </a:tr>
              <a:tr h="445655">
                <a:tc>
                  <a:txBody>
                    <a:bodyPr/>
                    <a:lstStyle/>
                    <a:p>
                      <a:pPr algn="ctr" fontAlgn="ctr"/>
                      <a:r>
                        <a:rPr lang="es-CL" sz="1800" b="1" u="none" strike="noStrike" dirty="0">
                          <a:effectLst/>
                          <a:latin typeface="+mn-lt"/>
                          <a:cs typeface="Arial" panose="020B0604020202020204" pitchFamily="34" charset="0"/>
                        </a:rPr>
                        <a:t>Total</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b="1" u="none" strike="noStrike" dirty="0">
                          <a:effectLst/>
                          <a:latin typeface="+mn-lt"/>
                          <a:cs typeface="Arial" panose="020B0604020202020204" pitchFamily="34" charset="0"/>
                        </a:rPr>
                        <a:t>           53.776 </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b="1" u="none" strike="noStrike" dirty="0">
                          <a:effectLst/>
                          <a:latin typeface="+mn-lt"/>
                          <a:cs typeface="Arial" panose="020B0604020202020204" pitchFamily="34" charset="0"/>
                        </a:rPr>
                        <a:t>100%</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b="1" u="none" strike="noStrike" dirty="0">
                          <a:effectLst/>
                          <a:latin typeface="+mn-lt"/>
                          <a:cs typeface="Arial" panose="020B0604020202020204" pitchFamily="34" charset="0"/>
                        </a:rPr>
                        <a:t>           58.809 </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b="1" u="none" strike="noStrike" dirty="0">
                          <a:effectLst/>
                          <a:latin typeface="+mn-lt"/>
                          <a:cs typeface="Arial" panose="020B0604020202020204" pitchFamily="34" charset="0"/>
                        </a:rPr>
                        <a:t>100%</a:t>
                      </a:r>
                      <a:endParaRPr lang="es-CL" sz="1800" b="1" i="0" u="none" strike="noStrike" dirty="0">
                        <a:solidFill>
                          <a:srgbClr val="000000"/>
                        </a:solidFill>
                        <a:effectLst/>
                        <a:latin typeface="+mn-lt"/>
                        <a:cs typeface="Arial" panose="020B0604020202020204" pitchFamily="34" charset="0"/>
                      </a:endParaRPr>
                    </a:p>
                  </a:txBody>
                  <a:tcPr marL="8688" marR="8688" marT="8688" marB="0" anchor="ctr">
                    <a:solidFill>
                      <a:schemeClr val="bg1"/>
                    </a:solidFill>
                  </a:tcPr>
                </a:tc>
                <a:tc>
                  <a:txBody>
                    <a:bodyPr/>
                    <a:lstStyle/>
                    <a:p>
                      <a:pPr algn="ctr" fontAlgn="ctr"/>
                      <a:r>
                        <a:rPr lang="es-CL" sz="1800" b="1" i="0" u="none" strike="noStrike" dirty="0">
                          <a:solidFill>
                            <a:srgbClr val="000000"/>
                          </a:solidFill>
                          <a:effectLst/>
                          <a:latin typeface="+mn-lt"/>
                          <a:cs typeface="Arial" panose="020B0604020202020204" pitchFamily="34" charset="0"/>
                        </a:rPr>
                        <a:t>-</a:t>
                      </a:r>
                    </a:p>
                  </a:txBody>
                  <a:tcPr marL="8688" marR="8688" marT="8688" marB="0" anchor="ctr">
                    <a:solidFill>
                      <a:schemeClr val="bg1"/>
                    </a:solidFill>
                  </a:tcPr>
                </a:tc>
                <a:extLst>
                  <a:ext uri="{0D108BD9-81ED-4DB2-BD59-A6C34878D82A}">
                    <a16:rowId xmlns:a16="http://schemas.microsoft.com/office/drawing/2014/main" val="1517129010"/>
                  </a:ext>
                </a:extLst>
              </a:tr>
            </a:tbl>
          </a:graphicData>
        </a:graphic>
      </p:graphicFrame>
      <p:sp>
        <p:nvSpPr>
          <p:cNvPr id="2" name="Rectángulo 1">
            <a:extLst>
              <a:ext uri="{FF2B5EF4-FFF2-40B4-BE49-F238E27FC236}">
                <a16:creationId xmlns:a16="http://schemas.microsoft.com/office/drawing/2014/main" id="{AD04C79F-EE79-9A47-B144-64071445BA09}"/>
              </a:ext>
            </a:extLst>
          </p:cNvPr>
          <p:cNvSpPr/>
          <p:nvPr/>
        </p:nvSpPr>
        <p:spPr>
          <a:xfrm>
            <a:off x="1879600" y="5181600"/>
            <a:ext cx="9525000" cy="2031325"/>
          </a:xfrm>
          <a:prstGeom prst="rect">
            <a:avLst/>
          </a:prstGeom>
        </p:spPr>
        <p:txBody>
          <a:bodyPr wrap="square">
            <a:spAutoFit/>
          </a:bodyPr>
          <a:lstStyle/>
          <a:p>
            <a:pPr marL="285750" indent="-285750">
              <a:buFont typeface="Arial" panose="020B0604020202020204" pitchFamily="34" charset="0"/>
              <a:buChar char="•"/>
            </a:pPr>
            <a:r>
              <a:rPr lang="es-CL" dirty="0">
                <a:solidFill>
                  <a:schemeClr val="bg1"/>
                </a:solidFill>
              </a:rPr>
              <a:t>Durante el primer semestre de 2019, la baja de reclamos más relevantes está asociada a Telefonía Móvil, cuyos reclamos disminuyeron en 3,4 puntos porcentuales, respecto al primer semestre del año 2018. </a:t>
            </a:r>
          </a:p>
          <a:p>
            <a:pPr marL="285750" indent="-285750">
              <a:buFont typeface="Arial" panose="020B0604020202020204" pitchFamily="34" charset="0"/>
              <a:buChar char="•"/>
            </a:pPr>
            <a:endParaRPr lang="es-CL" dirty="0">
              <a:solidFill>
                <a:schemeClr val="bg1"/>
              </a:solidFill>
            </a:endParaRPr>
          </a:p>
          <a:p>
            <a:pPr marL="285750" indent="-285750">
              <a:buFont typeface="Arial" panose="020B0604020202020204" pitchFamily="34" charset="0"/>
              <a:buChar char="•"/>
            </a:pPr>
            <a:r>
              <a:rPr lang="es-CL" dirty="0">
                <a:solidFill>
                  <a:schemeClr val="bg1"/>
                </a:solidFill>
              </a:rPr>
              <a:t>Por otro lado, el alza más considerable está asociado a Multiservicios Móviles, cuyos reclamos aumentaron en 2,9 puntos porcentuales, entre períodos analizados.</a:t>
            </a:r>
          </a:p>
          <a:p>
            <a:pPr marL="285750" indent="-285750">
              <a:buFont typeface="Arial" panose="020B0604020202020204" pitchFamily="34" charset="0"/>
              <a:buChar char="•"/>
            </a:pPr>
            <a:endParaRPr lang="es-CL" dirty="0">
              <a:solidFill>
                <a:schemeClr val="bg1"/>
              </a:solidFill>
            </a:endParaRPr>
          </a:p>
        </p:txBody>
      </p:sp>
      <p:sp>
        <p:nvSpPr>
          <p:cNvPr id="31" name="Rectángulo 30">
            <a:extLst>
              <a:ext uri="{FF2B5EF4-FFF2-40B4-BE49-F238E27FC236}">
                <a16:creationId xmlns:a16="http://schemas.microsoft.com/office/drawing/2014/main" id="{503A8EF0-60D0-754D-9A6C-D8578B27B19D}"/>
              </a:ext>
            </a:extLst>
          </p:cNvPr>
          <p:cNvSpPr/>
          <p:nvPr/>
        </p:nvSpPr>
        <p:spPr>
          <a:xfrm>
            <a:off x="355600" y="7086600"/>
            <a:ext cx="11125200" cy="523220"/>
          </a:xfrm>
          <a:prstGeom prst="rect">
            <a:avLst/>
          </a:prstGeom>
        </p:spPr>
        <p:txBody>
          <a:bodyPr wrap="square">
            <a:spAutoFit/>
          </a:bodyPr>
          <a:lstStyle/>
          <a:p>
            <a:pPr marL="20955" marR="5080" algn="just">
              <a:lnSpc>
                <a:spcPct val="100000"/>
              </a:lnSpc>
              <a:spcBef>
                <a:spcPts val="625"/>
              </a:spcBef>
              <a:tabLst>
                <a:tab pos="7531100" algn="l"/>
              </a:tabLst>
            </a:pPr>
            <a:r>
              <a:rPr lang="es-ES" sz="1400" dirty="0">
                <a:solidFill>
                  <a:schemeClr val="bg1"/>
                </a:solidFill>
                <a:cs typeface="Arial" panose="020B0604020202020204" pitchFamily="34" charset="0"/>
              </a:rPr>
              <a:t>*La clasificación Multiservicios Móviles y Fijos se refieren a reclamos relacionados con facturación, contratos y/o atención que no tiene que ver con un servicio específico sino con</a:t>
            </a:r>
            <a:r>
              <a:rPr lang="es-ES" sz="1400" spc="215" dirty="0">
                <a:solidFill>
                  <a:schemeClr val="bg1"/>
                </a:solidFill>
                <a:cs typeface="Arial" panose="020B0604020202020204" pitchFamily="34" charset="0"/>
              </a:rPr>
              <a:t> </a:t>
            </a:r>
            <a:r>
              <a:rPr lang="es-ES" sz="1400" dirty="0">
                <a:solidFill>
                  <a:schemeClr val="bg1"/>
                </a:solidFill>
                <a:cs typeface="Arial" panose="020B0604020202020204" pitchFamily="34" charset="0"/>
              </a:rPr>
              <a:t>todos</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los</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servicios</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contratados,</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por</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ejemplo</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planes</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multimedia</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en</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el</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caso</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de</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la</a:t>
            </a:r>
            <a:r>
              <a:rPr lang="es-ES" sz="1400" spc="-80" dirty="0">
                <a:solidFill>
                  <a:schemeClr val="bg1"/>
                </a:solidFill>
                <a:cs typeface="Arial" panose="020B0604020202020204" pitchFamily="34" charset="0"/>
              </a:rPr>
              <a:t> </a:t>
            </a:r>
            <a:r>
              <a:rPr lang="es-ES" sz="1400" dirty="0">
                <a:solidFill>
                  <a:schemeClr val="bg1"/>
                </a:solidFill>
                <a:cs typeface="Arial" panose="020B0604020202020204" pitchFamily="34" charset="0"/>
              </a:rPr>
              <a:t>móvil o triple pack en el caso de la fija.</a:t>
            </a:r>
          </a:p>
        </p:txBody>
      </p:sp>
      <p:pic>
        <p:nvPicPr>
          <p:cNvPr id="32" name="Imagen 31">
            <a:extLst>
              <a:ext uri="{FF2B5EF4-FFF2-40B4-BE49-F238E27FC236}">
                <a16:creationId xmlns:a16="http://schemas.microsoft.com/office/drawing/2014/main" id="{472084B0-0A88-4945-9DD4-8696B52B0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3" name="Imagen 32">
            <a:extLst>
              <a:ext uri="{FF2B5EF4-FFF2-40B4-BE49-F238E27FC236}">
                <a16:creationId xmlns:a16="http://schemas.microsoft.com/office/drawing/2014/main" id="{30F13A4B-3187-E342-ACE0-67F392579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4" name="Marcador de número de diapositiva 21">
            <a:extLst>
              <a:ext uri="{FF2B5EF4-FFF2-40B4-BE49-F238E27FC236}">
                <a16:creationId xmlns:a16="http://schemas.microsoft.com/office/drawing/2014/main" id="{9C6D989A-4420-F147-BB29-B8EC07BD0403}"/>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3</a:t>
            </a:fld>
            <a:endParaRPr lang="es-CL" sz="1200" b="1" dirty="0">
              <a:solidFill>
                <a:schemeClr val="bg1"/>
              </a:solidFill>
            </a:endParaRPr>
          </a:p>
        </p:txBody>
      </p:sp>
      <p:sp>
        <p:nvSpPr>
          <p:cNvPr id="35" name="Rectángulo 34">
            <a:extLst>
              <a:ext uri="{FF2B5EF4-FFF2-40B4-BE49-F238E27FC236}">
                <a16:creationId xmlns:a16="http://schemas.microsoft.com/office/drawing/2014/main" id="{B63D9701-8594-CB4B-986B-5B172D8C536E}"/>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147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 name="Imagen 93">
            <a:extLst>
              <a:ext uri="{FF2B5EF4-FFF2-40B4-BE49-F238E27FC236}">
                <a16:creationId xmlns:a16="http://schemas.microsoft.com/office/drawing/2014/main" id="{CE3017E1-5075-3E4F-93BC-1C5BD7C8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95" name="Imagen 94">
            <a:extLst>
              <a:ext uri="{FF2B5EF4-FFF2-40B4-BE49-F238E27FC236}">
                <a16:creationId xmlns:a16="http://schemas.microsoft.com/office/drawing/2014/main" id="{4413E65F-B2DB-3140-8A5F-6417133DF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88" name="Título 114">
            <a:extLst>
              <a:ext uri="{FF2B5EF4-FFF2-40B4-BE49-F238E27FC236}">
                <a16:creationId xmlns:a16="http://schemas.microsoft.com/office/drawing/2014/main" id="{91B03835-8777-8B49-9E86-2E65C9BFF039}"/>
              </a:ext>
            </a:extLst>
          </p:cNvPr>
          <p:cNvSpPr>
            <a:spLocks noGrp="1"/>
          </p:cNvSpPr>
          <p:nvPr>
            <p:ph type="title"/>
          </p:nvPr>
        </p:nvSpPr>
        <p:spPr>
          <a:xfrm>
            <a:off x="2767724" y="414356"/>
            <a:ext cx="8282153" cy="1566844"/>
          </a:xfrm>
        </p:spPr>
        <p:txBody>
          <a:bodyPr>
            <a:noAutofit/>
          </a:bodyPr>
          <a:lstStyle/>
          <a:p>
            <a:pPr algn="ctr"/>
            <a:r>
              <a:rPr lang="es-CL" sz="3200" b="1" spc="-25" dirty="0">
                <a:solidFill>
                  <a:schemeClr val="bg1"/>
                </a:solidFill>
                <a:latin typeface="Calibri" panose="020F0502020204030204" pitchFamily="34" charset="0"/>
                <a:cs typeface="Calibri" panose="020F0502020204030204" pitchFamily="34" charset="0"/>
              </a:rPr>
              <a:t>Metodología</a:t>
            </a:r>
            <a:br>
              <a:rPr lang="es-CL" sz="3200" b="1" spc="-25" dirty="0">
                <a:solidFill>
                  <a:schemeClr val="bg1"/>
                </a:solidFill>
                <a:latin typeface="Calibri" panose="020F0502020204030204" pitchFamily="34" charset="0"/>
                <a:cs typeface="Calibri" panose="020F0502020204030204" pitchFamily="34" charset="0"/>
              </a:rPr>
            </a:br>
            <a:r>
              <a:rPr lang="es-CL" sz="2800" spc="-25" dirty="0">
                <a:solidFill>
                  <a:schemeClr val="bg1"/>
                </a:solidFill>
                <a:latin typeface="Calibri" panose="020F0502020204030204" pitchFamily="34" charset="0"/>
                <a:cs typeface="Calibri" panose="020F0502020204030204" pitchFamily="34" charset="0"/>
              </a:rPr>
              <a:t>Tasa de reclamos</a:t>
            </a:r>
            <a:endParaRPr lang="es-CL" sz="2800" dirty="0">
              <a:solidFill>
                <a:schemeClr val="bg1"/>
              </a:solidFill>
              <a:latin typeface="Calibri" panose="020F0502020204030204" pitchFamily="34" charset="0"/>
              <a:cs typeface="Calibri" panose="020F0502020204030204" pitchFamily="34" charset="0"/>
            </a:endParaRPr>
          </a:p>
        </p:txBody>
      </p:sp>
      <p:sp>
        <p:nvSpPr>
          <p:cNvPr id="89" name="object 9">
            <a:extLst>
              <a:ext uri="{FF2B5EF4-FFF2-40B4-BE49-F238E27FC236}">
                <a16:creationId xmlns:a16="http://schemas.microsoft.com/office/drawing/2014/main" id="{F060BA86-B902-C34A-8A2A-7D85C5343D64}"/>
              </a:ext>
            </a:extLst>
          </p:cNvPr>
          <p:cNvSpPr/>
          <p:nvPr/>
        </p:nvSpPr>
        <p:spPr>
          <a:xfrm>
            <a:off x="2301827" y="6056807"/>
            <a:ext cx="55244" cy="55244"/>
          </a:xfrm>
          <a:custGeom>
            <a:avLst/>
            <a:gdLst/>
            <a:ahLst/>
            <a:cxnLst/>
            <a:rect l="l" t="t" r="r" b="b"/>
            <a:pathLst>
              <a:path w="55245" h="55245">
                <a:moveTo>
                  <a:pt x="27419" y="0"/>
                </a:moveTo>
                <a:lnTo>
                  <a:pt x="16743" y="2155"/>
                </a:lnTo>
                <a:lnTo>
                  <a:pt x="8027" y="8032"/>
                </a:lnTo>
                <a:lnTo>
                  <a:pt x="2153" y="16748"/>
                </a:lnTo>
                <a:lnTo>
                  <a:pt x="0" y="27419"/>
                </a:lnTo>
                <a:lnTo>
                  <a:pt x="2153" y="38090"/>
                </a:lnTo>
                <a:lnTo>
                  <a:pt x="8027" y="46805"/>
                </a:lnTo>
                <a:lnTo>
                  <a:pt x="16743" y="52683"/>
                </a:lnTo>
                <a:lnTo>
                  <a:pt x="27419" y="54838"/>
                </a:lnTo>
                <a:lnTo>
                  <a:pt x="38090" y="52683"/>
                </a:lnTo>
                <a:lnTo>
                  <a:pt x="46805" y="46805"/>
                </a:lnTo>
                <a:lnTo>
                  <a:pt x="52683" y="38090"/>
                </a:lnTo>
                <a:lnTo>
                  <a:pt x="54838" y="27419"/>
                </a:lnTo>
                <a:lnTo>
                  <a:pt x="52683" y="16748"/>
                </a:lnTo>
                <a:lnTo>
                  <a:pt x="46805" y="8032"/>
                </a:lnTo>
                <a:lnTo>
                  <a:pt x="38090" y="2155"/>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90" name="object 10">
            <a:extLst>
              <a:ext uri="{FF2B5EF4-FFF2-40B4-BE49-F238E27FC236}">
                <a16:creationId xmlns:a16="http://schemas.microsoft.com/office/drawing/2014/main" id="{80238F3B-E2DC-A845-89AA-DEA4EEF971F8}"/>
              </a:ext>
            </a:extLst>
          </p:cNvPr>
          <p:cNvSpPr/>
          <p:nvPr/>
        </p:nvSpPr>
        <p:spPr>
          <a:xfrm>
            <a:off x="2301827" y="6333377"/>
            <a:ext cx="55244" cy="55244"/>
          </a:xfrm>
          <a:custGeom>
            <a:avLst/>
            <a:gdLst/>
            <a:ahLst/>
            <a:cxnLst/>
            <a:rect l="l" t="t" r="r" b="b"/>
            <a:pathLst>
              <a:path w="55245" h="55245">
                <a:moveTo>
                  <a:pt x="27419" y="0"/>
                </a:moveTo>
                <a:lnTo>
                  <a:pt x="16743" y="2155"/>
                </a:lnTo>
                <a:lnTo>
                  <a:pt x="8027" y="8032"/>
                </a:lnTo>
                <a:lnTo>
                  <a:pt x="2153" y="16748"/>
                </a:lnTo>
                <a:lnTo>
                  <a:pt x="0" y="27419"/>
                </a:lnTo>
                <a:lnTo>
                  <a:pt x="2153" y="38090"/>
                </a:lnTo>
                <a:lnTo>
                  <a:pt x="8027" y="46805"/>
                </a:lnTo>
                <a:lnTo>
                  <a:pt x="16743" y="52683"/>
                </a:lnTo>
                <a:lnTo>
                  <a:pt x="27419" y="54838"/>
                </a:lnTo>
                <a:lnTo>
                  <a:pt x="38090" y="52683"/>
                </a:lnTo>
                <a:lnTo>
                  <a:pt x="46805" y="46805"/>
                </a:lnTo>
                <a:lnTo>
                  <a:pt x="52683" y="38090"/>
                </a:lnTo>
                <a:lnTo>
                  <a:pt x="54838" y="27419"/>
                </a:lnTo>
                <a:lnTo>
                  <a:pt x="52683" y="16748"/>
                </a:lnTo>
                <a:lnTo>
                  <a:pt x="46805" y="8032"/>
                </a:lnTo>
                <a:lnTo>
                  <a:pt x="38090" y="2155"/>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91" name="object 11">
            <a:extLst>
              <a:ext uri="{FF2B5EF4-FFF2-40B4-BE49-F238E27FC236}">
                <a16:creationId xmlns:a16="http://schemas.microsoft.com/office/drawing/2014/main" id="{DA25B85C-3D38-C141-8BAD-4E58E1AF1518}"/>
              </a:ext>
            </a:extLst>
          </p:cNvPr>
          <p:cNvSpPr/>
          <p:nvPr/>
        </p:nvSpPr>
        <p:spPr>
          <a:xfrm>
            <a:off x="2301827" y="6637213"/>
            <a:ext cx="55244" cy="55244"/>
          </a:xfrm>
          <a:custGeom>
            <a:avLst/>
            <a:gdLst/>
            <a:ahLst/>
            <a:cxnLst/>
            <a:rect l="l" t="t" r="r" b="b"/>
            <a:pathLst>
              <a:path w="55245" h="55245">
                <a:moveTo>
                  <a:pt x="27419" y="0"/>
                </a:moveTo>
                <a:lnTo>
                  <a:pt x="16743" y="2155"/>
                </a:lnTo>
                <a:lnTo>
                  <a:pt x="8027" y="8032"/>
                </a:lnTo>
                <a:lnTo>
                  <a:pt x="2153" y="16748"/>
                </a:lnTo>
                <a:lnTo>
                  <a:pt x="0" y="27419"/>
                </a:lnTo>
                <a:lnTo>
                  <a:pt x="2153" y="38090"/>
                </a:lnTo>
                <a:lnTo>
                  <a:pt x="8027" y="46805"/>
                </a:lnTo>
                <a:lnTo>
                  <a:pt x="16743" y="52683"/>
                </a:lnTo>
                <a:lnTo>
                  <a:pt x="27419" y="54838"/>
                </a:lnTo>
                <a:lnTo>
                  <a:pt x="38090" y="52683"/>
                </a:lnTo>
                <a:lnTo>
                  <a:pt x="46805" y="46805"/>
                </a:lnTo>
                <a:lnTo>
                  <a:pt x="52683" y="38090"/>
                </a:lnTo>
                <a:lnTo>
                  <a:pt x="54838" y="27419"/>
                </a:lnTo>
                <a:lnTo>
                  <a:pt x="52683" y="16748"/>
                </a:lnTo>
                <a:lnTo>
                  <a:pt x="46805" y="8032"/>
                </a:lnTo>
                <a:lnTo>
                  <a:pt x="38090" y="2155"/>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92" name="object 12">
            <a:extLst>
              <a:ext uri="{FF2B5EF4-FFF2-40B4-BE49-F238E27FC236}">
                <a16:creationId xmlns:a16="http://schemas.microsoft.com/office/drawing/2014/main" id="{D3DD366A-D1B4-E241-9E1E-849586132E26}"/>
              </a:ext>
            </a:extLst>
          </p:cNvPr>
          <p:cNvSpPr/>
          <p:nvPr/>
        </p:nvSpPr>
        <p:spPr>
          <a:xfrm>
            <a:off x="2301827" y="6963292"/>
            <a:ext cx="55244" cy="55244"/>
          </a:xfrm>
          <a:custGeom>
            <a:avLst/>
            <a:gdLst/>
            <a:ahLst/>
            <a:cxnLst/>
            <a:rect l="l" t="t" r="r" b="b"/>
            <a:pathLst>
              <a:path w="55245" h="55245">
                <a:moveTo>
                  <a:pt x="27419" y="0"/>
                </a:moveTo>
                <a:lnTo>
                  <a:pt x="16743" y="2155"/>
                </a:lnTo>
                <a:lnTo>
                  <a:pt x="8027" y="8032"/>
                </a:lnTo>
                <a:lnTo>
                  <a:pt x="2153" y="16748"/>
                </a:lnTo>
                <a:lnTo>
                  <a:pt x="0" y="27419"/>
                </a:lnTo>
                <a:lnTo>
                  <a:pt x="2153" y="38090"/>
                </a:lnTo>
                <a:lnTo>
                  <a:pt x="8027" y="46805"/>
                </a:lnTo>
                <a:lnTo>
                  <a:pt x="16743" y="52683"/>
                </a:lnTo>
                <a:lnTo>
                  <a:pt x="27419" y="54838"/>
                </a:lnTo>
                <a:lnTo>
                  <a:pt x="38090" y="52683"/>
                </a:lnTo>
                <a:lnTo>
                  <a:pt x="46805" y="46805"/>
                </a:lnTo>
                <a:lnTo>
                  <a:pt x="52683" y="38090"/>
                </a:lnTo>
                <a:lnTo>
                  <a:pt x="54838" y="27419"/>
                </a:lnTo>
                <a:lnTo>
                  <a:pt x="52683" y="16748"/>
                </a:lnTo>
                <a:lnTo>
                  <a:pt x="46805" y="8032"/>
                </a:lnTo>
                <a:lnTo>
                  <a:pt x="38090" y="2155"/>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93" name="object 13">
            <a:extLst>
              <a:ext uri="{FF2B5EF4-FFF2-40B4-BE49-F238E27FC236}">
                <a16:creationId xmlns:a16="http://schemas.microsoft.com/office/drawing/2014/main" id="{4F984952-C4DA-4542-84B4-6578EEC6FA03}"/>
              </a:ext>
            </a:extLst>
          </p:cNvPr>
          <p:cNvSpPr/>
          <p:nvPr/>
        </p:nvSpPr>
        <p:spPr>
          <a:xfrm>
            <a:off x="7133386" y="6012824"/>
            <a:ext cx="55244" cy="55244"/>
          </a:xfrm>
          <a:custGeom>
            <a:avLst/>
            <a:gdLst/>
            <a:ahLst/>
            <a:cxnLst/>
            <a:rect l="l" t="t" r="r" b="b"/>
            <a:pathLst>
              <a:path w="55245" h="55245">
                <a:moveTo>
                  <a:pt x="27419" y="0"/>
                </a:moveTo>
                <a:lnTo>
                  <a:pt x="16743" y="2164"/>
                </a:lnTo>
                <a:lnTo>
                  <a:pt x="8027" y="8066"/>
                </a:lnTo>
                <a:lnTo>
                  <a:pt x="2153" y="16818"/>
                </a:lnTo>
                <a:lnTo>
                  <a:pt x="0" y="27533"/>
                </a:lnTo>
                <a:lnTo>
                  <a:pt x="2153" y="38249"/>
                </a:lnTo>
                <a:lnTo>
                  <a:pt x="8027" y="47001"/>
                </a:lnTo>
                <a:lnTo>
                  <a:pt x="16743" y="52902"/>
                </a:lnTo>
                <a:lnTo>
                  <a:pt x="27419" y="55067"/>
                </a:lnTo>
                <a:lnTo>
                  <a:pt x="38090" y="52902"/>
                </a:lnTo>
                <a:lnTo>
                  <a:pt x="46805" y="47001"/>
                </a:lnTo>
                <a:lnTo>
                  <a:pt x="52683" y="38249"/>
                </a:lnTo>
                <a:lnTo>
                  <a:pt x="54838" y="27533"/>
                </a:lnTo>
                <a:lnTo>
                  <a:pt x="52683" y="16818"/>
                </a:lnTo>
                <a:lnTo>
                  <a:pt x="46805" y="8066"/>
                </a:lnTo>
                <a:lnTo>
                  <a:pt x="38090" y="2164"/>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02" name="object 14">
            <a:extLst>
              <a:ext uri="{FF2B5EF4-FFF2-40B4-BE49-F238E27FC236}">
                <a16:creationId xmlns:a16="http://schemas.microsoft.com/office/drawing/2014/main" id="{CF43DE71-6DDA-9E4F-A6EC-2C2A4B7BA653}"/>
              </a:ext>
            </a:extLst>
          </p:cNvPr>
          <p:cNvSpPr/>
          <p:nvPr/>
        </p:nvSpPr>
        <p:spPr>
          <a:xfrm>
            <a:off x="7133386" y="6290514"/>
            <a:ext cx="55244" cy="55244"/>
          </a:xfrm>
          <a:custGeom>
            <a:avLst/>
            <a:gdLst/>
            <a:ahLst/>
            <a:cxnLst/>
            <a:rect l="l" t="t" r="r" b="b"/>
            <a:pathLst>
              <a:path w="55245" h="55245">
                <a:moveTo>
                  <a:pt x="27419" y="0"/>
                </a:moveTo>
                <a:lnTo>
                  <a:pt x="16743" y="2164"/>
                </a:lnTo>
                <a:lnTo>
                  <a:pt x="8027" y="8066"/>
                </a:lnTo>
                <a:lnTo>
                  <a:pt x="2153" y="16818"/>
                </a:lnTo>
                <a:lnTo>
                  <a:pt x="0" y="27533"/>
                </a:lnTo>
                <a:lnTo>
                  <a:pt x="2153" y="38249"/>
                </a:lnTo>
                <a:lnTo>
                  <a:pt x="8027" y="47001"/>
                </a:lnTo>
                <a:lnTo>
                  <a:pt x="16743" y="52902"/>
                </a:lnTo>
                <a:lnTo>
                  <a:pt x="27419" y="55067"/>
                </a:lnTo>
                <a:lnTo>
                  <a:pt x="38090" y="52902"/>
                </a:lnTo>
                <a:lnTo>
                  <a:pt x="46805" y="47001"/>
                </a:lnTo>
                <a:lnTo>
                  <a:pt x="52683" y="38249"/>
                </a:lnTo>
                <a:lnTo>
                  <a:pt x="54838" y="27533"/>
                </a:lnTo>
                <a:lnTo>
                  <a:pt x="52683" y="16818"/>
                </a:lnTo>
                <a:lnTo>
                  <a:pt x="46805" y="8066"/>
                </a:lnTo>
                <a:lnTo>
                  <a:pt x="38090" y="2164"/>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03" name="object 15">
            <a:extLst>
              <a:ext uri="{FF2B5EF4-FFF2-40B4-BE49-F238E27FC236}">
                <a16:creationId xmlns:a16="http://schemas.microsoft.com/office/drawing/2014/main" id="{E32C6B67-1C0E-B148-9E50-F726881218E3}"/>
              </a:ext>
            </a:extLst>
          </p:cNvPr>
          <p:cNvSpPr/>
          <p:nvPr/>
        </p:nvSpPr>
        <p:spPr>
          <a:xfrm>
            <a:off x="7133386" y="6595582"/>
            <a:ext cx="55244" cy="55244"/>
          </a:xfrm>
          <a:custGeom>
            <a:avLst/>
            <a:gdLst/>
            <a:ahLst/>
            <a:cxnLst/>
            <a:rect l="l" t="t" r="r" b="b"/>
            <a:pathLst>
              <a:path w="55245" h="55245">
                <a:moveTo>
                  <a:pt x="27419" y="0"/>
                </a:moveTo>
                <a:lnTo>
                  <a:pt x="16743" y="2164"/>
                </a:lnTo>
                <a:lnTo>
                  <a:pt x="8027" y="8066"/>
                </a:lnTo>
                <a:lnTo>
                  <a:pt x="2153" y="16818"/>
                </a:lnTo>
                <a:lnTo>
                  <a:pt x="0" y="27533"/>
                </a:lnTo>
                <a:lnTo>
                  <a:pt x="2153" y="38249"/>
                </a:lnTo>
                <a:lnTo>
                  <a:pt x="8027" y="47001"/>
                </a:lnTo>
                <a:lnTo>
                  <a:pt x="16743" y="52902"/>
                </a:lnTo>
                <a:lnTo>
                  <a:pt x="27419" y="55067"/>
                </a:lnTo>
                <a:lnTo>
                  <a:pt x="38090" y="52902"/>
                </a:lnTo>
                <a:lnTo>
                  <a:pt x="46805" y="47001"/>
                </a:lnTo>
                <a:lnTo>
                  <a:pt x="52683" y="38249"/>
                </a:lnTo>
                <a:lnTo>
                  <a:pt x="54838" y="27533"/>
                </a:lnTo>
                <a:lnTo>
                  <a:pt x="52683" y="16818"/>
                </a:lnTo>
                <a:lnTo>
                  <a:pt x="46805" y="8066"/>
                </a:lnTo>
                <a:lnTo>
                  <a:pt x="38090" y="2164"/>
                </a:lnTo>
                <a:lnTo>
                  <a:pt x="27419" y="0"/>
                </a:lnTo>
                <a:close/>
              </a:path>
            </a:pathLst>
          </a:custGeom>
          <a:solidFill>
            <a:srgbClr val="F7941D"/>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04" name="object 17">
            <a:extLst>
              <a:ext uri="{FF2B5EF4-FFF2-40B4-BE49-F238E27FC236}">
                <a16:creationId xmlns:a16="http://schemas.microsoft.com/office/drawing/2014/main" id="{5B8B5851-9206-BB4B-B721-4B4584CFCA8C}"/>
              </a:ext>
            </a:extLst>
          </p:cNvPr>
          <p:cNvSpPr txBox="1"/>
          <p:nvPr/>
        </p:nvSpPr>
        <p:spPr>
          <a:xfrm>
            <a:off x="4086014" y="2230603"/>
            <a:ext cx="854710" cy="321883"/>
          </a:xfrm>
          <a:prstGeom prst="rect">
            <a:avLst/>
          </a:prstGeom>
        </p:spPr>
        <p:style>
          <a:lnRef idx="0">
            <a:scrgbClr r="0" g="0" b="0"/>
          </a:lnRef>
          <a:fillRef idx="0">
            <a:scrgbClr r="0" g="0" b="0"/>
          </a:fillRef>
          <a:effectRef idx="0">
            <a:scrgbClr r="0" g="0" b="0"/>
          </a:effectRef>
          <a:fontRef idx="major"/>
        </p:style>
        <p:txBody>
          <a:bodyPr vert="horz" wrap="square" lIns="0" tIns="1397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110"/>
              </a:spcBef>
            </a:pPr>
            <a:r>
              <a:rPr sz="2000" b="1" spc="-95" dirty="0">
                <a:solidFill>
                  <a:schemeClr val="bg1"/>
                </a:solidFill>
                <a:latin typeface="Arial" panose="020B0604020202020204" pitchFamily="34" charset="0"/>
                <a:cs typeface="Arial" panose="020B0604020202020204" pitchFamily="34" charset="0"/>
              </a:rPr>
              <a:t>Tasa</a:t>
            </a:r>
            <a:r>
              <a:rPr sz="2000" b="1" spc="-204" dirty="0">
                <a:solidFill>
                  <a:schemeClr val="bg1"/>
                </a:solidFill>
                <a:latin typeface="Arial" panose="020B0604020202020204" pitchFamily="34" charset="0"/>
                <a:cs typeface="Arial" panose="020B0604020202020204" pitchFamily="34" charset="0"/>
              </a:rPr>
              <a:t> </a:t>
            </a:r>
            <a:r>
              <a:rPr sz="2000" b="1" spc="-55" dirty="0">
                <a:solidFill>
                  <a:schemeClr val="bg1"/>
                </a:solidFill>
                <a:latin typeface="Arial" panose="020B0604020202020204" pitchFamily="34" charset="0"/>
                <a:cs typeface="Arial" panose="020B0604020202020204" pitchFamily="34" charset="0"/>
              </a:rPr>
              <a:t>de</a:t>
            </a:r>
            <a:endParaRPr sz="2000" dirty="0">
              <a:solidFill>
                <a:schemeClr val="bg1"/>
              </a:solidFill>
              <a:latin typeface="Arial" panose="020B0604020202020204" pitchFamily="34" charset="0"/>
              <a:cs typeface="Arial" panose="020B0604020202020204" pitchFamily="34" charset="0"/>
            </a:endParaRPr>
          </a:p>
        </p:txBody>
      </p:sp>
      <p:sp>
        <p:nvSpPr>
          <p:cNvPr id="105" name="object 18">
            <a:extLst>
              <a:ext uri="{FF2B5EF4-FFF2-40B4-BE49-F238E27FC236}">
                <a16:creationId xmlns:a16="http://schemas.microsoft.com/office/drawing/2014/main" id="{B9AA5F86-2535-8E43-B0CD-09BFFB5EF081}"/>
              </a:ext>
            </a:extLst>
          </p:cNvPr>
          <p:cNvSpPr txBox="1"/>
          <p:nvPr/>
        </p:nvSpPr>
        <p:spPr>
          <a:xfrm>
            <a:off x="4086014" y="2496776"/>
            <a:ext cx="1074420" cy="321883"/>
          </a:xfrm>
          <a:prstGeom prst="rect">
            <a:avLst/>
          </a:prstGeom>
        </p:spPr>
        <p:style>
          <a:lnRef idx="0">
            <a:scrgbClr r="0" g="0" b="0"/>
          </a:lnRef>
          <a:fillRef idx="0">
            <a:scrgbClr r="0" g="0" b="0"/>
          </a:fillRef>
          <a:effectRef idx="0">
            <a:scrgbClr r="0" g="0" b="0"/>
          </a:effectRef>
          <a:fontRef idx="major"/>
        </p:style>
        <p:txBody>
          <a:bodyPr vert="horz" wrap="square" lIns="0" tIns="1397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110"/>
              </a:spcBef>
            </a:pPr>
            <a:r>
              <a:rPr sz="2000" b="1" spc="-65" dirty="0">
                <a:solidFill>
                  <a:schemeClr val="bg1"/>
                </a:solidFill>
                <a:latin typeface="Arial" panose="020B0604020202020204" pitchFamily="34" charset="0"/>
                <a:cs typeface="Arial" panose="020B0604020202020204" pitchFamily="34" charset="0"/>
              </a:rPr>
              <a:t>reclamos</a:t>
            </a:r>
            <a:endParaRPr sz="2000" dirty="0">
              <a:solidFill>
                <a:schemeClr val="bg1"/>
              </a:solidFill>
              <a:latin typeface="Arial" panose="020B0604020202020204" pitchFamily="34" charset="0"/>
              <a:cs typeface="Arial" panose="020B0604020202020204" pitchFamily="34" charset="0"/>
            </a:endParaRPr>
          </a:p>
        </p:txBody>
      </p:sp>
      <p:sp>
        <p:nvSpPr>
          <p:cNvPr id="106" name="object 19">
            <a:extLst>
              <a:ext uri="{FF2B5EF4-FFF2-40B4-BE49-F238E27FC236}">
                <a16:creationId xmlns:a16="http://schemas.microsoft.com/office/drawing/2014/main" id="{EEE6B40E-0E1D-9F4C-8B13-04E85156B011}"/>
              </a:ext>
            </a:extLst>
          </p:cNvPr>
          <p:cNvSpPr txBox="1"/>
          <p:nvPr/>
        </p:nvSpPr>
        <p:spPr>
          <a:xfrm>
            <a:off x="10410218" y="2425695"/>
            <a:ext cx="929005" cy="384721"/>
          </a:xfrm>
          <a:prstGeom prst="rect">
            <a:avLst/>
          </a:prstGeom>
        </p:spPr>
        <p:style>
          <a:lnRef idx="0">
            <a:scrgbClr r="0" g="0" b="0"/>
          </a:lnRef>
          <a:fillRef idx="0">
            <a:scrgbClr r="0" g="0" b="0"/>
          </a:fillRef>
          <a:effectRef idx="0">
            <a:scrgbClr r="0" g="0" b="0"/>
          </a:effectRef>
          <a:fontRef idx="major"/>
        </p:style>
        <p:txBody>
          <a:bodyPr vert="horz" wrap="square" lIns="0" tIns="1524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120"/>
              </a:spcBef>
            </a:pPr>
            <a:r>
              <a:rPr sz="2400" spc="-60" dirty="0">
                <a:solidFill>
                  <a:schemeClr val="bg1"/>
                </a:solidFill>
                <a:latin typeface="Arial" panose="020B0604020202020204" pitchFamily="34" charset="0"/>
                <a:cs typeface="Arial" panose="020B0604020202020204" pitchFamily="34" charset="0"/>
              </a:rPr>
              <a:t>10.000</a:t>
            </a:r>
            <a:endParaRPr sz="2400" dirty="0">
              <a:solidFill>
                <a:schemeClr val="bg1"/>
              </a:solidFill>
              <a:latin typeface="Arial" panose="020B0604020202020204" pitchFamily="34" charset="0"/>
              <a:cs typeface="Arial" panose="020B0604020202020204" pitchFamily="34" charset="0"/>
            </a:endParaRPr>
          </a:p>
        </p:txBody>
      </p:sp>
      <p:sp>
        <p:nvSpPr>
          <p:cNvPr id="107" name="object 20">
            <a:extLst>
              <a:ext uri="{FF2B5EF4-FFF2-40B4-BE49-F238E27FC236}">
                <a16:creationId xmlns:a16="http://schemas.microsoft.com/office/drawing/2014/main" id="{7F197EF0-C431-CC43-8A5B-8C5DB5AAB748}"/>
              </a:ext>
            </a:extLst>
          </p:cNvPr>
          <p:cNvSpPr txBox="1"/>
          <p:nvPr/>
        </p:nvSpPr>
        <p:spPr>
          <a:xfrm>
            <a:off x="5969834" y="2203776"/>
            <a:ext cx="4065270" cy="836768"/>
          </a:xfrm>
          <a:prstGeom prst="rect">
            <a:avLst/>
          </a:prstGeom>
        </p:spPr>
        <p:style>
          <a:lnRef idx="0">
            <a:scrgbClr r="0" g="0" b="0"/>
          </a:lnRef>
          <a:fillRef idx="0">
            <a:scrgbClr r="0" g="0" b="0"/>
          </a:fillRef>
          <a:effectRef idx="0">
            <a:scrgbClr r="0" g="0" b="0"/>
          </a:effectRef>
          <a:fontRef idx="major"/>
        </p:style>
        <p:txBody>
          <a:bodyPr vert="horz" wrap="square" lIns="0" tIns="41275"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spcBef>
                <a:spcPts val="325"/>
              </a:spcBef>
              <a:tabLst>
                <a:tab pos="259079" algn="l"/>
                <a:tab pos="4039235" algn="l"/>
              </a:tabLst>
            </a:pPr>
            <a:r>
              <a:rPr sz="2400" u="heavy" dirty="0">
                <a:solidFill>
                  <a:schemeClr val="bg1"/>
                </a:solidFill>
                <a:latin typeface="Arial" panose="020B0604020202020204" pitchFamily="34" charset="0"/>
                <a:cs typeface="Arial" panose="020B0604020202020204" pitchFamily="34" charset="0"/>
              </a:rPr>
              <a:t> 	</a:t>
            </a:r>
            <a:r>
              <a:rPr sz="2400" u="heavy" spc="-70" dirty="0">
                <a:solidFill>
                  <a:schemeClr val="bg1"/>
                </a:solidFill>
                <a:latin typeface="Arial" panose="020B0604020202020204" pitchFamily="34" charset="0"/>
                <a:cs typeface="Arial" panose="020B0604020202020204" pitchFamily="34" charset="0"/>
              </a:rPr>
              <a:t>reclamos </a:t>
            </a:r>
            <a:r>
              <a:rPr sz="2400" u="heavy" spc="-60" dirty="0">
                <a:solidFill>
                  <a:schemeClr val="bg1"/>
                </a:solidFill>
                <a:latin typeface="Arial" panose="020B0604020202020204" pitchFamily="34" charset="0"/>
                <a:cs typeface="Arial" panose="020B0604020202020204" pitchFamily="34" charset="0"/>
              </a:rPr>
              <a:t>(</a:t>
            </a:r>
            <a:r>
              <a:rPr lang="es-CL" sz="2400" u="heavy" spc="-60" dirty="0">
                <a:solidFill>
                  <a:schemeClr val="bg1"/>
                </a:solidFill>
                <a:latin typeface="Arial" panose="020B0604020202020204" pitchFamily="34" charset="0"/>
                <a:cs typeface="Arial" panose="020B0604020202020204" pitchFamily="34" charset="0"/>
              </a:rPr>
              <a:t>S</a:t>
            </a:r>
            <a:r>
              <a:rPr sz="2400" u="heavy" spc="-60" dirty="0">
                <a:solidFill>
                  <a:schemeClr val="bg1"/>
                </a:solidFill>
                <a:latin typeface="Arial" panose="020B0604020202020204" pitchFamily="34" charset="0"/>
                <a:cs typeface="Arial" panose="020B0604020202020204" pitchFamily="34" charset="0"/>
              </a:rPr>
              <a:t>ernac </a:t>
            </a:r>
            <a:r>
              <a:rPr sz="2400" u="heavy" dirty="0">
                <a:solidFill>
                  <a:schemeClr val="bg1"/>
                </a:solidFill>
                <a:latin typeface="Arial" panose="020B0604020202020204" pitchFamily="34" charset="0"/>
                <a:cs typeface="Arial" panose="020B0604020202020204" pitchFamily="34" charset="0"/>
              </a:rPr>
              <a:t>+</a:t>
            </a:r>
            <a:r>
              <a:rPr sz="2400" u="heavy" spc="-385" dirty="0">
                <a:solidFill>
                  <a:schemeClr val="bg1"/>
                </a:solidFill>
                <a:latin typeface="Arial" panose="020B0604020202020204" pitchFamily="34" charset="0"/>
                <a:cs typeface="Arial" panose="020B0604020202020204" pitchFamily="34" charset="0"/>
              </a:rPr>
              <a:t> </a:t>
            </a:r>
            <a:r>
              <a:rPr sz="2400" u="heavy" spc="-70" dirty="0">
                <a:solidFill>
                  <a:schemeClr val="bg1"/>
                </a:solidFill>
                <a:latin typeface="Arial" panose="020B0604020202020204" pitchFamily="34" charset="0"/>
                <a:cs typeface="Arial" panose="020B0604020202020204" pitchFamily="34" charset="0"/>
              </a:rPr>
              <a:t>Subtel)	</a:t>
            </a:r>
            <a:endParaRPr sz="2400" dirty="0">
              <a:solidFill>
                <a:schemeClr val="bg1"/>
              </a:solidFill>
              <a:latin typeface="Arial" panose="020B0604020202020204" pitchFamily="34" charset="0"/>
              <a:cs typeface="Arial" panose="020B0604020202020204" pitchFamily="34" charset="0"/>
            </a:endParaRPr>
          </a:p>
          <a:p>
            <a:pPr marR="11430" algn="ctr">
              <a:lnSpc>
                <a:spcPct val="100000"/>
              </a:lnSpc>
              <a:spcBef>
                <a:spcPts val="240"/>
              </a:spcBef>
            </a:pPr>
            <a:r>
              <a:rPr sz="2400" spc="-65" dirty="0">
                <a:solidFill>
                  <a:schemeClr val="bg1"/>
                </a:solidFill>
                <a:latin typeface="Arial" panose="020B0604020202020204" pitchFamily="34" charset="0"/>
                <a:cs typeface="Arial" panose="020B0604020202020204" pitchFamily="34" charset="0"/>
              </a:rPr>
              <a:t>usuarios</a:t>
            </a:r>
            <a:endParaRPr sz="2400" dirty="0">
              <a:solidFill>
                <a:schemeClr val="bg1"/>
              </a:solidFill>
              <a:latin typeface="Arial" panose="020B0604020202020204" pitchFamily="34" charset="0"/>
              <a:cs typeface="Arial" panose="020B0604020202020204" pitchFamily="34" charset="0"/>
            </a:endParaRPr>
          </a:p>
        </p:txBody>
      </p:sp>
      <p:sp>
        <p:nvSpPr>
          <p:cNvPr id="108" name="object 21">
            <a:extLst>
              <a:ext uri="{FF2B5EF4-FFF2-40B4-BE49-F238E27FC236}">
                <a16:creationId xmlns:a16="http://schemas.microsoft.com/office/drawing/2014/main" id="{D56D123B-10F0-D848-9323-1C6284227658}"/>
              </a:ext>
            </a:extLst>
          </p:cNvPr>
          <p:cNvSpPr/>
          <p:nvPr/>
        </p:nvSpPr>
        <p:spPr>
          <a:xfrm>
            <a:off x="10191914" y="2558059"/>
            <a:ext cx="215265" cy="203835"/>
          </a:xfrm>
          <a:custGeom>
            <a:avLst/>
            <a:gdLst/>
            <a:ahLst/>
            <a:cxnLst/>
            <a:rect l="l" t="t" r="r" b="b"/>
            <a:pathLst>
              <a:path w="215265" h="203835">
                <a:moveTo>
                  <a:pt x="11341" y="55562"/>
                </a:moveTo>
                <a:lnTo>
                  <a:pt x="0" y="90843"/>
                </a:lnTo>
                <a:lnTo>
                  <a:pt x="77673" y="116535"/>
                </a:lnTo>
                <a:lnTo>
                  <a:pt x="29870" y="181648"/>
                </a:lnTo>
                <a:lnTo>
                  <a:pt x="59753" y="203758"/>
                </a:lnTo>
                <a:lnTo>
                  <a:pt x="107556" y="138023"/>
                </a:lnTo>
                <a:lnTo>
                  <a:pt x="154090" y="138023"/>
                </a:lnTo>
                <a:lnTo>
                  <a:pt x="138023" y="115938"/>
                </a:lnTo>
                <a:lnTo>
                  <a:pt x="215099" y="90843"/>
                </a:lnTo>
                <a:lnTo>
                  <a:pt x="211998" y="80657"/>
                </a:lnTo>
                <a:lnTo>
                  <a:pt x="89039" y="80657"/>
                </a:lnTo>
                <a:lnTo>
                  <a:pt x="11341" y="55562"/>
                </a:lnTo>
                <a:close/>
              </a:path>
              <a:path w="215265" h="203835">
                <a:moveTo>
                  <a:pt x="154090" y="138023"/>
                </a:moveTo>
                <a:lnTo>
                  <a:pt x="107556" y="138023"/>
                </a:lnTo>
                <a:lnTo>
                  <a:pt x="155359" y="203174"/>
                </a:lnTo>
                <a:lnTo>
                  <a:pt x="185826" y="181648"/>
                </a:lnTo>
                <a:lnTo>
                  <a:pt x="154090" y="138023"/>
                </a:lnTo>
                <a:close/>
              </a:path>
              <a:path w="215265" h="203835">
                <a:moveTo>
                  <a:pt x="126072" y="0"/>
                </a:moveTo>
                <a:lnTo>
                  <a:pt x="89039" y="0"/>
                </a:lnTo>
                <a:lnTo>
                  <a:pt x="89039" y="80657"/>
                </a:lnTo>
                <a:lnTo>
                  <a:pt x="126072" y="80657"/>
                </a:lnTo>
                <a:lnTo>
                  <a:pt x="126072" y="0"/>
                </a:lnTo>
                <a:close/>
              </a:path>
              <a:path w="215265" h="203835">
                <a:moveTo>
                  <a:pt x="204355" y="55562"/>
                </a:moveTo>
                <a:lnTo>
                  <a:pt x="126072" y="80657"/>
                </a:lnTo>
                <a:lnTo>
                  <a:pt x="211998" y="80657"/>
                </a:lnTo>
                <a:lnTo>
                  <a:pt x="204355" y="55562"/>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09" name="object 22">
            <a:extLst>
              <a:ext uri="{FF2B5EF4-FFF2-40B4-BE49-F238E27FC236}">
                <a16:creationId xmlns:a16="http://schemas.microsoft.com/office/drawing/2014/main" id="{0DC2335C-9F8C-634D-A471-5A613F85051F}"/>
              </a:ext>
            </a:extLst>
          </p:cNvPr>
          <p:cNvSpPr/>
          <p:nvPr/>
        </p:nvSpPr>
        <p:spPr>
          <a:xfrm>
            <a:off x="2893674" y="3668676"/>
            <a:ext cx="159385" cy="159385"/>
          </a:xfrm>
          <a:custGeom>
            <a:avLst/>
            <a:gdLst/>
            <a:ahLst/>
            <a:cxnLst/>
            <a:rect l="l" t="t" r="r" b="b"/>
            <a:pathLst>
              <a:path w="159384" h="159385">
                <a:moveTo>
                  <a:pt x="129285" y="0"/>
                </a:moveTo>
                <a:lnTo>
                  <a:pt x="29667" y="0"/>
                </a:lnTo>
                <a:lnTo>
                  <a:pt x="18120" y="2329"/>
                </a:lnTo>
                <a:lnTo>
                  <a:pt x="8689" y="8683"/>
                </a:lnTo>
                <a:lnTo>
                  <a:pt x="2331" y="18109"/>
                </a:lnTo>
                <a:lnTo>
                  <a:pt x="0" y="29654"/>
                </a:lnTo>
                <a:lnTo>
                  <a:pt x="0" y="129285"/>
                </a:lnTo>
                <a:lnTo>
                  <a:pt x="2331" y="140831"/>
                </a:lnTo>
                <a:lnTo>
                  <a:pt x="8689" y="150256"/>
                </a:lnTo>
                <a:lnTo>
                  <a:pt x="18120" y="156610"/>
                </a:lnTo>
                <a:lnTo>
                  <a:pt x="29667" y="158940"/>
                </a:lnTo>
                <a:lnTo>
                  <a:pt x="129285" y="158940"/>
                </a:lnTo>
                <a:lnTo>
                  <a:pt x="140833" y="156610"/>
                </a:lnTo>
                <a:lnTo>
                  <a:pt x="150263" y="150256"/>
                </a:lnTo>
                <a:lnTo>
                  <a:pt x="156621" y="140831"/>
                </a:lnTo>
                <a:lnTo>
                  <a:pt x="158347" y="132283"/>
                </a:lnTo>
                <a:lnTo>
                  <a:pt x="52984" y="132283"/>
                </a:lnTo>
                <a:lnTo>
                  <a:pt x="52984" y="26657"/>
                </a:lnTo>
                <a:lnTo>
                  <a:pt x="158347" y="26657"/>
                </a:lnTo>
                <a:lnTo>
                  <a:pt x="156621" y="18109"/>
                </a:lnTo>
                <a:lnTo>
                  <a:pt x="150263" y="8683"/>
                </a:lnTo>
                <a:lnTo>
                  <a:pt x="140833" y="2329"/>
                </a:lnTo>
                <a:lnTo>
                  <a:pt x="129285" y="0"/>
                </a:lnTo>
                <a:close/>
              </a:path>
              <a:path w="159384" h="159385">
                <a:moveTo>
                  <a:pt x="158347" y="26657"/>
                </a:moveTo>
                <a:lnTo>
                  <a:pt x="52984" y="26657"/>
                </a:lnTo>
                <a:lnTo>
                  <a:pt x="132206" y="79476"/>
                </a:lnTo>
                <a:lnTo>
                  <a:pt x="52984" y="132283"/>
                </a:lnTo>
                <a:lnTo>
                  <a:pt x="158347" y="132283"/>
                </a:lnTo>
                <a:lnTo>
                  <a:pt x="158953" y="129285"/>
                </a:lnTo>
                <a:lnTo>
                  <a:pt x="158953" y="29654"/>
                </a:lnTo>
                <a:lnTo>
                  <a:pt x="158347" y="26657"/>
                </a:lnTo>
                <a:close/>
              </a:path>
            </a:pathLst>
          </a:custGeom>
          <a:solidFill>
            <a:srgbClr val="006CB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0" name="object 23">
            <a:extLst>
              <a:ext uri="{FF2B5EF4-FFF2-40B4-BE49-F238E27FC236}">
                <a16:creationId xmlns:a16="http://schemas.microsoft.com/office/drawing/2014/main" id="{64CF0BBC-487B-AF4F-A2A2-FF6560EF4CA5}"/>
              </a:ext>
            </a:extLst>
          </p:cNvPr>
          <p:cNvSpPr/>
          <p:nvPr/>
        </p:nvSpPr>
        <p:spPr>
          <a:xfrm>
            <a:off x="2894665" y="4125261"/>
            <a:ext cx="159385" cy="159385"/>
          </a:xfrm>
          <a:custGeom>
            <a:avLst/>
            <a:gdLst/>
            <a:ahLst/>
            <a:cxnLst/>
            <a:rect l="l" t="t" r="r" b="b"/>
            <a:pathLst>
              <a:path w="159384" h="159385">
                <a:moveTo>
                  <a:pt x="129285" y="0"/>
                </a:moveTo>
                <a:lnTo>
                  <a:pt x="29667" y="0"/>
                </a:lnTo>
                <a:lnTo>
                  <a:pt x="18120" y="2329"/>
                </a:lnTo>
                <a:lnTo>
                  <a:pt x="8689" y="8683"/>
                </a:lnTo>
                <a:lnTo>
                  <a:pt x="2331" y="18109"/>
                </a:lnTo>
                <a:lnTo>
                  <a:pt x="0" y="29654"/>
                </a:lnTo>
                <a:lnTo>
                  <a:pt x="0" y="129285"/>
                </a:lnTo>
                <a:lnTo>
                  <a:pt x="2331" y="140831"/>
                </a:lnTo>
                <a:lnTo>
                  <a:pt x="8689" y="150256"/>
                </a:lnTo>
                <a:lnTo>
                  <a:pt x="18120" y="156610"/>
                </a:lnTo>
                <a:lnTo>
                  <a:pt x="29667" y="158940"/>
                </a:lnTo>
                <a:lnTo>
                  <a:pt x="129285" y="158940"/>
                </a:lnTo>
                <a:lnTo>
                  <a:pt x="140833" y="156610"/>
                </a:lnTo>
                <a:lnTo>
                  <a:pt x="150263" y="150256"/>
                </a:lnTo>
                <a:lnTo>
                  <a:pt x="156621" y="140831"/>
                </a:lnTo>
                <a:lnTo>
                  <a:pt x="158347" y="132283"/>
                </a:lnTo>
                <a:lnTo>
                  <a:pt x="52984" y="132283"/>
                </a:lnTo>
                <a:lnTo>
                  <a:pt x="52984" y="26657"/>
                </a:lnTo>
                <a:lnTo>
                  <a:pt x="158347" y="26657"/>
                </a:lnTo>
                <a:lnTo>
                  <a:pt x="156621" y="18109"/>
                </a:lnTo>
                <a:lnTo>
                  <a:pt x="150263" y="8683"/>
                </a:lnTo>
                <a:lnTo>
                  <a:pt x="140833" y="2329"/>
                </a:lnTo>
                <a:lnTo>
                  <a:pt x="129285" y="0"/>
                </a:lnTo>
                <a:close/>
              </a:path>
              <a:path w="159384" h="159385">
                <a:moveTo>
                  <a:pt x="158347" y="26657"/>
                </a:moveTo>
                <a:lnTo>
                  <a:pt x="52984" y="26657"/>
                </a:lnTo>
                <a:lnTo>
                  <a:pt x="132206" y="79476"/>
                </a:lnTo>
                <a:lnTo>
                  <a:pt x="52984" y="132283"/>
                </a:lnTo>
                <a:lnTo>
                  <a:pt x="158347" y="132283"/>
                </a:lnTo>
                <a:lnTo>
                  <a:pt x="158953" y="129285"/>
                </a:lnTo>
                <a:lnTo>
                  <a:pt x="158953" y="29654"/>
                </a:lnTo>
                <a:lnTo>
                  <a:pt x="158347" y="26657"/>
                </a:lnTo>
                <a:close/>
              </a:path>
            </a:pathLst>
          </a:custGeom>
          <a:solidFill>
            <a:srgbClr val="006CB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1" name="object 24">
            <a:extLst>
              <a:ext uri="{FF2B5EF4-FFF2-40B4-BE49-F238E27FC236}">
                <a16:creationId xmlns:a16="http://schemas.microsoft.com/office/drawing/2014/main" id="{3313E026-3877-9747-95A6-B3654B3F87A0}"/>
              </a:ext>
            </a:extLst>
          </p:cNvPr>
          <p:cNvSpPr/>
          <p:nvPr/>
        </p:nvSpPr>
        <p:spPr>
          <a:xfrm>
            <a:off x="2881965" y="4798361"/>
            <a:ext cx="159385" cy="159385"/>
          </a:xfrm>
          <a:custGeom>
            <a:avLst/>
            <a:gdLst/>
            <a:ahLst/>
            <a:cxnLst/>
            <a:rect l="l" t="t" r="r" b="b"/>
            <a:pathLst>
              <a:path w="159384" h="159385">
                <a:moveTo>
                  <a:pt x="129285" y="0"/>
                </a:moveTo>
                <a:lnTo>
                  <a:pt x="29667" y="0"/>
                </a:lnTo>
                <a:lnTo>
                  <a:pt x="18120" y="2329"/>
                </a:lnTo>
                <a:lnTo>
                  <a:pt x="8689" y="8683"/>
                </a:lnTo>
                <a:lnTo>
                  <a:pt x="2331" y="18109"/>
                </a:lnTo>
                <a:lnTo>
                  <a:pt x="0" y="29654"/>
                </a:lnTo>
                <a:lnTo>
                  <a:pt x="0" y="129286"/>
                </a:lnTo>
                <a:lnTo>
                  <a:pt x="2331" y="140831"/>
                </a:lnTo>
                <a:lnTo>
                  <a:pt x="8689" y="150256"/>
                </a:lnTo>
                <a:lnTo>
                  <a:pt x="18120" y="156610"/>
                </a:lnTo>
                <a:lnTo>
                  <a:pt x="29667" y="158940"/>
                </a:lnTo>
                <a:lnTo>
                  <a:pt x="129285" y="158940"/>
                </a:lnTo>
                <a:lnTo>
                  <a:pt x="140833" y="156610"/>
                </a:lnTo>
                <a:lnTo>
                  <a:pt x="150263" y="150256"/>
                </a:lnTo>
                <a:lnTo>
                  <a:pt x="156621" y="140831"/>
                </a:lnTo>
                <a:lnTo>
                  <a:pt x="158347" y="132283"/>
                </a:lnTo>
                <a:lnTo>
                  <a:pt x="52984" y="132283"/>
                </a:lnTo>
                <a:lnTo>
                  <a:pt x="52984" y="26657"/>
                </a:lnTo>
                <a:lnTo>
                  <a:pt x="158347" y="26657"/>
                </a:lnTo>
                <a:lnTo>
                  <a:pt x="156621" y="18109"/>
                </a:lnTo>
                <a:lnTo>
                  <a:pt x="150263" y="8683"/>
                </a:lnTo>
                <a:lnTo>
                  <a:pt x="140833" y="2329"/>
                </a:lnTo>
                <a:lnTo>
                  <a:pt x="129285" y="0"/>
                </a:lnTo>
                <a:close/>
              </a:path>
              <a:path w="159384" h="159385">
                <a:moveTo>
                  <a:pt x="158347" y="26657"/>
                </a:moveTo>
                <a:lnTo>
                  <a:pt x="52984" y="26657"/>
                </a:lnTo>
                <a:lnTo>
                  <a:pt x="132206" y="79476"/>
                </a:lnTo>
                <a:lnTo>
                  <a:pt x="52984" y="132283"/>
                </a:lnTo>
                <a:lnTo>
                  <a:pt x="158347" y="132283"/>
                </a:lnTo>
                <a:lnTo>
                  <a:pt x="158953" y="129286"/>
                </a:lnTo>
                <a:lnTo>
                  <a:pt x="158953" y="29654"/>
                </a:lnTo>
                <a:lnTo>
                  <a:pt x="158347" y="26657"/>
                </a:lnTo>
                <a:close/>
              </a:path>
            </a:pathLst>
          </a:custGeom>
          <a:solidFill>
            <a:srgbClr val="006CB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2" name="object 25">
            <a:extLst>
              <a:ext uri="{FF2B5EF4-FFF2-40B4-BE49-F238E27FC236}">
                <a16:creationId xmlns:a16="http://schemas.microsoft.com/office/drawing/2014/main" id="{93DEBBBD-261B-7947-A92D-E18F79F49F18}"/>
              </a:ext>
            </a:extLst>
          </p:cNvPr>
          <p:cNvSpPr txBox="1"/>
          <p:nvPr/>
        </p:nvSpPr>
        <p:spPr>
          <a:xfrm>
            <a:off x="2458241" y="5922850"/>
            <a:ext cx="4274820" cy="1100301"/>
          </a:xfrm>
          <a:prstGeom prst="rect">
            <a:avLst/>
          </a:prstGeom>
        </p:spPr>
        <p:style>
          <a:lnRef idx="0">
            <a:scrgbClr r="0" g="0" b="0"/>
          </a:lnRef>
          <a:fillRef idx="0">
            <a:scrgbClr r="0" g="0" b="0"/>
          </a:fillRef>
          <a:effectRef idx="0">
            <a:scrgbClr r="0" g="0" b="0"/>
          </a:effectRef>
          <a:fontRef idx="major"/>
        </p:style>
        <p:txBody>
          <a:bodyPr vert="horz" wrap="square" lIns="0" tIns="9144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720"/>
              </a:spcBef>
            </a:pPr>
            <a:r>
              <a:rPr sz="1200" b="1" spc="-25" dirty="0">
                <a:solidFill>
                  <a:schemeClr val="bg1"/>
                </a:solidFill>
                <a:latin typeface="Arial" panose="020B0604020202020204" pitchFamily="34" charset="0"/>
                <a:cs typeface="Arial" panose="020B0604020202020204" pitchFamily="34" charset="0"/>
              </a:rPr>
              <a:t>Telefonía </a:t>
            </a:r>
            <a:r>
              <a:rPr sz="1200" b="1" dirty="0">
                <a:solidFill>
                  <a:schemeClr val="bg1"/>
                </a:solidFill>
                <a:latin typeface="Arial" panose="020B0604020202020204" pitchFamily="34" charset="0"/>
                <a:cs typeface="Arial" panose="020B0604020202020204" pitchFamily="34" charset="0"/>
              </a:rPr>
              <a:t>Móvil: </a:t>
            </a:r>
            <a:r>
              <a:rPr sz="1200" spc="-10" dirty="0">
                <a:solidFill>
                  <a:schemeClr val="bg1"/>
                </a:solidFill>
                <a:latin typeface="Arial" panose="020B0604020202020204" pitchFamily="34" charset="0"/>
                <a:cs typeface="Arial" panose="020B0604020202020204" pitchFamily="34" charset="0"/>
              </a:rPr>
              <a:t>Número </a:t>
            </a:r>
            <a:r>
              <a:rPr sz="1200" dirty="0">
                <a:solidFill>
                  <a:schemeClr val="bg1"/>
                </a:solidFill>
                <a:latin typeface="Arial" panose="020B0604020202020204" pitchFamily="34" charset="0"/>
                <a:cs typeface="Arial" panose="020B0604020202020204" pitchFamily="34" charset="0"/>
              </a:rPr>
              <a:t>de abonados</a:t>
            </a:r>
            <a:r>
              <a:rPr sz="1200" spc="-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móviles.</a:t>
            </a:r>
          </a:p>
          <a:p>
            <a:pPr marL="12700">
              <a:lnSpc>
                <a:spcPct val="100000"/>
              </a:lnSpc>
              <a:spcBef>
                <a:spcPts val="620"/>
              </a:spcBef>
            </a:pPr>
            <a:r>
              <a:rPr sz="1200" b="1" spc="-5" dirty="0">
                <a:solidFill>
                  <a:schemeClr val="bg1"/>
                </a:solidFill>
                <a:latin typeface="Arial" panose="020B0604020202020204" pitchFamily="34" charset="0"/>
                <a:cs typeface="Arial" panose="020B0604020202020204" pitchFamily="34" charset="0"/>
              </a:rPr>
              <a:t>Internet </a:t>
            </a:r>
            <a:r>
              <a:rPr sz="1200" b="1" dirty="0">
                <a:solidFill>
                  <a:schemeClr val="bg1"/>
                </a:solidFill>
                <a:latin typeface="Arial" panose="020B0604020202020204" pitchFamily="34" charset="0"/>
                <a:cs typeface="Arial" panose="020B0604020202020204" pitchFamily="34" charset="0"/>
              </a:rPr>
              <a:t>Móviles: </a:t>
            </a:r>
            <a:r>
              <a:rPr sz="1200" spc="-10" dirty="0">
                <a:solidFill>
                  <a:schemeClr val="bg1"/>
                </a:solidFill>
                <a:latin typeface="Arial" panose="020B0604020202020204" pitchFamily="34" charset="0"/>
                <a:cs typeface="Arial" panose="020B0604020202020204" pitchFamily="34" charset="0"/>
              </a:rPr>
              <a:t>Número </a:t>
            </a:r>
            <a:r>
              <a:rPr sz="1200" dirty="0">
                <a:solidFill>
                  <a:schemeClr val="bg1"/>
                </a:solidFill>
                <a:latin typeface="Arial" panose="020B0604020202020204" pitchFamily="34" charset="0"/>
                <a:cs typeface="Arial" panose="020B0604020202020204" pitchFamily="34" charset="0"/>
              </a:rPr>
              <a:t>de conexiones a </a:t>
            </a:r>
            <a:r>
              <a:rPr sz="1200" spc="-5" dirty="0">
                <a:solidFill>
                  <a:schemeClr val="bg1"/>
                </a:solidFill>
                <a:latin typeface="Arial" panose="020B0604020202020204" pitchFamily="34" charset="0"/>
                <a:cs typeface="Arial" panose="020B0604020202020204" pitchFamily="34" charset="0"/>
              </a:rPr>
              <a:t>internet</a:t>
            </a:r>
            <a:r>
              <a:rPr sz="1200" spc="-5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móvil.</a:t>
            </a:r>
            <a:r>
              <a:rPr lang="es-CL" sz="1200" dirty="0">
                <a:solidFill>
                  <a:schemeClr val="bg1"/>
                </a:solidFill>
                <a:latin typeface="Arial" panose="020B0604020202020204" pitchFamily="34" charset="0"/>
                <a:cs typeface="Arial" panose="020B0604020202020204" pitchFamily="34" charset="0"/>
              </a:rPr>
              <a:t> </a:t>
            </a:r>
          </a:p>
          <a:p>
            <a:pPr marL="12700">
              <a:lnSpc>
                <a:spcPct val="100000"/>
              </a:lnSpc>
              <a:spcBef>
                <a:spcPts val="620"/>
              </a:spcBef>
            </a:pPr>
            <a:r>
              <a:rPr sz="1200" b="1" dirty="0">
                <a:solidFill>
                  <a:schemeClr val="bg1"/>
                </a:solidFill>
                <a:latin typeface="Arial" panose="020B0604020202020204" pitchFamily="34" charset="0"/>
                <a:cs typeface="Arial" panose="020B0604020202020204" pitchFamily="34" charset="0"/>
              </a:rPr>
              <a:t>Multiservicios Móviles: </a:t>
            </a:r>
            <a:r>
              <a:rPr sz="1200" spc="-10" dirty="0">
                <a:solidFill>
                  <a:schemeClr val="bg1"/>
                </a:solidFill>
                <a:latin typeface="Arial" panose="020B0604020202020204" pitchFamily="34" charset="0"/>
                <a:cs typeface="Arial" panose="020B0604020202020204" pitchFamily="34" charset="0"/>
              </a:rPr>
              <a:t>Número </a:t>
            </a:r>
            <a:r>
              <a:rPr sz="1200" dirty="0">
                <a:solidFill>
                  <a:schemeClr val="bg1"/>
                </a:solidFill>
                <a:latin typeface="Arial" panose="020B0604020202020204" pitchFamily="34" charset="0"/>
                <a:cs typeface="Arial" panose="020B0604020202020204" pitchFamily="34" charset="0"/>
              </a:rPr>
              <a:t>de abonados</a:t>
            </a:r>
            <a:r>
              <a:rPr sz="1200" spc="-6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móviles.</a:t>
            </a:r>
          </a:p>
          <a:p>
            <a:pPr marL="12700">
              <a:lnSpc>
                <a:spcPct val="100000"/>
              </a:lnSpc>
              <a:spcBef>
                <a:spcPts val="919"/>
              </a:spcBef>
            </a:pPr>
            <a:r>
              <a:rPr sz="1200" b="1" spc="-25" dirty="0">
                <a:solidFill>
                  <a:schemeClr val="bg1"/>
                </a:solidFill>
                <a:latin typeface="Arial" panose="020B0604020202020204" pitchFamily="34" charset="0"/>
                <a:cs typeface="Arial" panose="020B0604020202020204" pitchFamily="34" charset="0"/>
              </a:rPr>
              <a:t>Telefonía </a:t>
            </a:r>
            <a:r>
              <a:rPr sz="1200" b="1" spc="-15" dirty="0">
                <a:solidFill>
                  <a:schemeClr val="bg1"/>
                </a:solidFill>
                <a:latin typeface="Arial" panose="020B0604020202020204" pitchFamily="34" charset="0"/>
                <a:cs typeface="Arial" panose="020B0604020202020204" pitchFamily="34" charset="0"/>
              </a:rPr>
              <a:t>Fija: </a:t>
            </a:r>
            <a:r>
              <a:rPr sz="1200" spc="-10" dirty="0">
                <a:solidFill>
                  <a:schemeClr val="bg1"/>
                </a:solidFill>
                <a:latin typeface="Arial" panose="020B0604020202020204" pitchFamily="34" charset="0"/>
                <a:cs typeface="Arial" panose="020B0604020202020204" pitchFamily="34" charset="0"/>
              </a:rPr>
              <a:t>Número </a:t>
            </a:r>
            <a:r>
              <a:rPr sz="1200" dirty="0">
                <a:solidFill>
                  <a:schemeClr val="bg1"/>
                </a:solidFill>
                <a:latin typeface="Arial" panose="020B0604020202020204" pitchFamily="34" charset="0"/>
                <a:cs typeface="Arial" panose="020B0604020202020204" pitchFamily="34" charset="0"/>
              </a:rPr>
              <a:t>de líneas </a:t>
            </a:r>
            <a:r>
              <a:rPr sz="1200" spc="-10" dirty="0">
                <a:solidFill>
                  <a:schemeClr val="bg1"/>
                </a:solidFill>
                <a:latin typeface="Arial" panose="020B0604020202020204" pitchFamily="34" charset="0"/>
                <a:cs typeface="Arial" panose="020B0604020202020204" pitchFamily="34" charset="0"/>
              </a:rPr>
              <a:t>telefónicas</a:t>
            </a:r>
            <a:r>
              <a:rPr sz="1200" spc="55"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locales.</a:t>
            </a:r>
          </a:p>
        </p:txBody>
      </p:sp>
      <p:sp>
        <p:nvSpPr>
          <p:cNvPr id="113" name="object 26">
            <a:extLst>
              <a:ext uri="{FF2B5EF4-FFF2-40B4-BE49-F238E27FC236}">
                <a16:creationId xmlns:a16="http://schemas.microsoft.com/office/drawing/2014/main" id="{24C3462D-51D6-6940-B309-FF0059BCF9E9}"/>
              </a:ext>
            </a:extLst>
          </p:cNvPr>
          <p:cNvSpPr txBox="1"/>
          <p:nvPr/>
        </p:nvSpPr>
        <p:spPr>
          <a:xfrm>
            <a:off x="7289800" y="5867400"/>
            <a:ext cx="4308475" cy="851514"/>
          </a:xfrm>
          <a:prstGeom prst="rect">
            <a:avLst/>
          </a:prstGeom>
        </p:spPr>
        <p:style>
          <a:lnRef idx="0">
            <a:scrgbClr r="0" g="0" b="0"/>
          </a:lnRef>
          <a:fillRef idx="0">
            <a:scrgbClr r="0" g="0" b="0"/>
          </a:fillRef>
          <a:effectRef idx="0">
            <a:scrgbClr r="0" g="0" b="0"/>
          </a:effectRef>
          <a:fontRef idx="major"/>
        </p:style>
        <p:txBody>
          <a:bodyPr vert="horz" wrap="square" lIns="0" tIns="116839"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919"/>
              </a:spcBef>
            </a:pPr>
            <a:r>
              <a:rPr sz="1200" b="1" spc="-5" dirty="0">
                <a:solidFill>
                  <a:schemeClr val="bg1"/>
                </a:solidFill>
                <a:latin typeface="Arial" panose="020B0604020202020204" pitchFamily="34" charset="0"/>
                <a:cs typeface="Arial" panose="020B0604020202020204" pitchFamily="34" charset="0"/>
              </a:rPr>
              <a:t>Internet </a:t>
            </a:r>
            <a:r>
              <a:rPr sz="1200" b="1" spc="-15" dirty="0">
                <a:solidFill>
                  <a:schemeClr val="bg1"/>
                </a:solidFill>
                <a:latin typeface="Arial" panose="020B0604020202020204" pitchFamily="34" charset="0"/>
                <a:cs typeface="Arial" panose="020B0604020202020204" pitchFamily="34" charset="0"/>
              </a:rPr>
              <a:t>Fija: </a:t>
            </a:r>
            <a:r>
              <a:rPr sz="1200" spc="-10" dirty="0">
                <a:solidFill>
                  <a:schemeClr val="bg1"/>
                </a:solidFill>
                <a:latin typeface="Arial" panose="020B0604020202020204" pitchFamily="34" charset="0"/>
                <a:cs typeface="Arial" panose="020B0604020202020204" pitchFamily="34" charset="0"/>
              </a:rPr>
              <a:t>Número </a:t>
            </a:r>
            <a:r>
              <a:rPr sz="1200" dirty="0">
                <a:solidFill>
                  <a:schemeClr val="bg1"/>
                </a:solidFill>
                <a:latin typeface="Arial" panose="020B0604020202020204" pitchFamily="34" charset="0"/>
                <a:cs typeface="Arial" panose="020B0604020202020204" pitchFamily="34" charset="0"/>
              </a:rPr>
              <a:t>de conexiones fijas a</a:t>
            </a:r>
            <a:r>
              <a:rPr sz="1200" spc="-20" dirty="0">
                <a:solidFill>
                  <a:schemeClr val="bg1"/>
                </a:solidFill>
                <a:latin typeface="Arial" panose="020B0604020202020204" pitchFamily="34" charset="0"/>
                <a:cs typeface="Arial" panose="020B0604020202020204" pitchFamily="34" charset="0"/>
              </a:rPr>
              <a:t> </a:t>
            </a:r>
            <a:r>
              <a:rPr sz="1200" spc="-5" dirty="0">
                <a:solidFill>
                  <a:schemeClr val="bg1"/>
                </a:solidFill>
                <a:latin typeface="Arial" panose="020B0604020202020204" pitchFamily="34" charset="0"/>
                <a:cs typeface="Arial" panose="020B0604020202020204" pitchFamily="34" charset="0"/>
              </a:rPr>
              <a:t>internet.</a:t>
            </a:r>
            <a:endParaRPr sz="1200" dirty="0">
              <a:solidFill>
                <a:schemeClr val="bg1"/>
              </a:solidFill>
              <a:latin typeface="Arial" panose="020B0604020202020204" pitchFamily="34" charset="0"/>
              <a:cs typeface="Arial" panose="020B0604020202020204" pitchFamily="34" charset="0"/>
            </a:endParaRPr>
          </a:p>
          <a:p>
            <a:pPr marL="12700">
              <a:lnSpc>
                <a:spcPct val="100000"/>
              </a:lnSpc>
              <a:spcBef>
                <a:spcPts val="819"/>
              </a:spcBef>
            </a:pPr>
            <a:r>
              <a:rPr sz="1200" b="1" dirty="0">
                <a:solidFill>
                  <a:schemeClr val="bg1"/>
                </a:solidFill>
                <a:latin typeface="Arial" panose="020B0604020202020204" pitchFamily="34" charset="0"/>
                <a:cs typeface="Arial" panose="020B0604020202020204" pitchFamily="34" charset="0"/>
              </a:rPr>
              <a:t>TV Cable y </a:t>
            </a:r>
            <a:r>
              <a:rPr sz="1200" b="1" spc="-10" dirty="0">
                <a:solidFill>
                  <a:schemeClr val="bg1"/>
                </a:solidFill>
                <a:latin typeface="Arial" panose="020B0604020202020204" pitchFamily="34" charset="0"/>
                <a:cs typeface="Arial" panose="020B0604020202020204" pitchFamily="34" charset="0"/>
              </a:rPr>
              <a:t>Satelital: </a:t>
            </a:r>
            <a:r>
              <a:rPr sz="1200" spc="-10" dirty="0">
                <a:solidFill>
                  <a:schemeClr val="bg1"/>
                </a:solidFill>
                <a:latin typeface="Arial" panose="020B0604020202020204" pitchFamily="34" charset="0"/>
                <a:cs typeface="Arial" panose="020B0604020202020204" pitchFamily="34" charset="0"/>
              </a:rPr>
              <a:t>Número</a:t>
            </a:r>
            <a:r>
              <a:rPr sz="1200" spc="15" dirty="0">
                <a:solidFill>
                  <a:schemeClr val="bg1"/>
                </a:solidFill>
                <a:latin typeface="Arial" panose="020B0604020202020204" pitchFamily="34" charset="0"/>
                <a:cs typeface="Arial" panose="020B0604020202020204" pitchFamily="34" charset="0"/>
              </a:rPr>
              <a:t> </a:t>
            </a:r>
            <a:r>
              <a:rPr sz="1200" spc="-10" dirty="0">
                <a:solidFill>
                  <a:schemeClr val="bg1"/>
                </a:solidFill>
                <a:latin typeface="Arial" panose="020B0604020202020204" pitchFamily="34" charset="0"/>
                <a:cs typeface="Arial" panose="020B0604020202020204" pitchFamily="34" charset="0"/>
              </a:rPr>
              <a:t>suscriptores.</a:t>
            </a:r>
            <a:endParaRPr sz="1200" dirty="0">
              <a:solidFill>
                <a:schemeClr val="bg1"/>
              </a:solidFill>
              <a:latin typeface="Arial" panose="020B0604020202020204" pitchFamily="34" charset="0"/>
              <a:cs typeface="Arial" panose="020B0604020202020204" pitchFamily="34" charset="0"/>
            </a:endParaRPr>
          </a:p>
          <a:p>
            <a:pPr marL="12700">
              <a:lnSpc>
                <a:spcPct val="100000"/>
              </a:lnSpc>
              <a:spcBef>
                <a:spcPts val="620"/>
              </a:spcBef>
            </a:pPr>
            <a:r>
              <a:rPr sz="1200" b="1" dirty="0">
                <a:solidFill>
                  <a:schemeClr val="bg1"/>
                </a:solidFill>
                <a:latin typeface="Arial" panose="020B0604020202020204" pitchFamily="34" charset="0"/>
                <a:cs typeface="Arial" panose="020B0604020202020204" pitchFamily="34" charset="0"/>
              </a:rPr>
              <a:t>Multiservicios </a:t>
            </a:r>
            <a:r>
              <a:rPr sz="1200" b="1" spc="-15" dirty="0">
                <a:solidFill>
                  <a:schemeClr val="bg1"/>
                </a:solidFill>
                <a:latin typeface="Arial" panose="020B0604020202020204" pitchFamily="34" charset="0"/>
                <a:cs typeface="Arial" panose="020B0604020202020204" pitchFamily="34" charset="0"/>
              </a:rPr>
              <a:t>Fijos: </a:t>
            </a:r>
            <a:r>
              <a:rPr sz="1200" spc="-10" dirty="0">
                <a:solidFill>
                  <a:schemeClr val="bg1"/>
                </a:solidFill>
                <a:latin typeface="Arial" panose="020B0604020202020204" pitchFamily="34" charset="0"/>
                <a:cs typeface="Arial" panose="020B0604020202020204" pitchFamily="34" charset="0"/>
              </a:rPr>
              <a:t>Número </a:t>
            </a:r>
            <a:r>
              <a:rPr sz="1200" dirty="0">
                <a:solidFill>
                  <a:schemeClr val="bg1"/>
                </a:solidFill>
                <a:latin typeface="Arial" panose="020B0604020202020204" pitchFamily="34" charset="0"/>
                <a:cs typeface="Arial" panose="020B0604020202020204" pitchFamily="34" charset="0"/>
              </a:rPr>
              <a:t>de líneas </a:t>
            </a:r>
            <a:r>
              <a:rPr sz="1200" spc="-10" dirty="0">
                <a:solidFill>
                  <a:schemeClr val="bg1"/>
                </a:solidFill>
                <a:latin typeface="Arial" panose="020B0604020202020204" pitchFamily="34" charset="0"/>
                <a:cs typeface="Arial" panose="020B0604020202020204" pitchFamily="34" charset="0"/>
              </a:rPr>
              <a:t>telefónicas</a:t>
            </a:r>
            <a:r>
              <a:rPr sz="1200" spc="10" dirty="0">
                <a:solidFill>
                  <a:schemeClr val="bg1"/>
                </a:solidFill>
                <a:latin typeface="Arial" panose="020B0604020202020204" pitchFamily="34" charset="0"/>
                <a:cs typeface="Arial" panose="020B0604020202020204" pitchFamily="34" charset="0"/>
              </a:rPr>
              <a:t> </a:t>
            </a:r>
            <a:r>
              <a:rPr sz="1200" dirty="0">
                <a:solidFill>
                  <a:schemeClr val="bg1"/>
                </a:solidFill>
                <a:latin typeface="Arial" panose="020B0604020202020204" pitchFamily="34" charset="0"/>
                <a:cs typeface="Arial" panose="020B0604020202020204" pitchFamily="34" charset="0"/>
              </a:rPr>
              <a:t>locales.</a:t>
            </a:r>
          </a:p>
        </p:txBody>
      </p:sp>
      <p:sp>
        <p:nvSpPr>
          <p:cNvPr id="114" name="object 27">
            <a:extLst>
              <a:ext uri="{FF2B5EF4-FFF2-40B4-BE49-F238E27FC236}">
                <a16:creationId xmlns:a16="http://schemas.microsoft.com/office/drawing/2014/main" id="{7DBF95AF-47D5-8D46-9A07-36EA258E59B2}"/>
              </a:ext>
            </a:extLst>
          </p:cNvPr>
          <p:cNvSpPr txBox="1"/>
          <p:nvPr/>
        </p:nvSpPr>
        <p:spPr>
          <a:xfrm>
            <a:off x="3138154" y="4675770"/>
            <a:ext cx="8098790" cy="788421"/>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marR="5080">
              <a:lnSpc>
                <a:spcPct val="119700"/>
              </a:lnSpc>
              <a:spcBef>
                <a:spcPts val="100"/>
              </a:spcBef>
            </a:pPr>
            <a:r>
              <a:rPr sz="1400" spc="-10" dirty="0">
                <a:solidFill>
                  <a:schemeClr val="bg1"/>
                </a:solidFill>
                <a:latin typeface="Arial" panose="020B0604020202020204" pitchFamily="34" charset="0"/>
                <a:cs typeface="Arial" panose="020B0604020202020204" pitchFamily="34" charset="0"/>
              </a:rPr>
              <a:t>La </a:t>
            </a:r>
            <a:r>
              <a:rPr sz="1400" dirty="0">
                <a:solidFill>
                  <a:schemeClr val="bg1"/>
                </a:solidFill>
                <a:latin typeface="Arial" panose="020B0604020202020204" pitchFamily="34" charset="0"/>
                <a:cs typeface="Arial" panose="020B0604020202020204" pitchFamily="34" charset="0"/>
              </a:rPr>
              <a:t>cantidad de usuarios de cada servicio</a:t>
            </a:r>
            <a:r>
              <a:rPr lang="es-CL" sz="1400" dirty="0">
                <a:solidFill>
                  <a:schemeClr val="bg1"/>
                </a:solidFill>
                <a:latin typeface="Arial" panose="020B0604020202020204" pitchFamily="34" charset="0"/>
                <a:cs typeface="Arial" panose="020B0604020202020204" pitchFamily="34" charset="0"/>
              </a:rPr>
              <a:t> utilizado </a:t>
            </a:r>
            <a:r>
              <a:rPr sz="1400" spc="-15" dirty="0">
                <a:solidFill>
                  <a:schemeClr val="bg1"/>
                </a:solidFill>
                <a:latin typeface="Arial" panose="020B0604020202020204" pitchFamily="34" charset="0"/>
                <a:cs typeface="Arial" panose="020B0604020202020204" pitchFamily="34" charset="0"/>
              </a:rPr>
              <a:t>para </a:t>
            </a:r>
            <a:r>
              <a:rPr sz="1400" dirty="0">
                <a:solidFill>
                  <a:schemeClr val="bg1"/>
                </a:solidFill>
                <a:latin typeface="Arial" panose="020B0604020202020204" pitchFamily="34" charset="0"/>
                <a:cs typeface="Arial" panose="020B0604020202020204" pitchFamily="34" charset="0"/>
              </a:rPr>
              <a:t>el cálculo de la </a:t>
            </a:r>
            <a:r>
              <a:rPr sz="1400" spc="-10" dirty="0">
                <a:solidFill>
                  <a:schemeClr val="bg1"/>
                </a:solidFill>
                <a:latin typeface="Arial" panose="020B0604020202020204" pitchFamily="34" charset="0"/>
                <a:cs typeface="Arial" panose="020B0604020202020204" pitchFamily="34" charset="0"/>
              </a:rPr>
              <a:t>tasa </a:t>
            </a:r>
            <a:r>
              <a:rPr sz="1400" dirty="0">
                <a:solidFill>
                  <a:schemeClr val="bg1"/>
                </a:solidFill>
                <a:latin typeface="Arial" panose="020B0604020202020204" pitchFamily="34" charset="0"/>
                <a:cs typeface="Arial" panose="020B0604020202020204" pitchFamily="34" charset="0"/>
              </a:rPr>
              <a:t>de </a:t>
            </a:r>
            <a:r>
              <a:rPr sz="1400" spc="-5" dirty="0">
                <a:solidFill>
                  <a:schemeClr val="bg1"/>
                </a:solidFill>
                <a:latin typeface="Arial" panose="020B0604020202020204" pitchFamily="34" charset="0"/>
                <a:cs typeface="Arial" panose="020B0604020202020204" pitchFamily="34" charset="0"/>
              </a:rPr>
              <a:t>reclamos</a:t>
            </a:r>
            <a:r>
              <a:rPr lang="es-CL" sz="1400" spc="-5" dirty="0">
                <a:solidFill>
                  <a:schemeClr val="bg1"/>
                </a:solidFill>
                <a:latin typeface="Arial" panose="020B0604020202020204" pitchFamily="34" charset="0"/>
                <a:cs typeface="Arial" panose="020B0604020202020204" pitchFamily="34" charset="0"/>
              </a:rPr>
              <a:t>,</a:t>
            </a:r>
            <a:r>
              <a:rPr sz="1400" spc="-5" dirty="0">
                <a:solidFill>
                  <a:schemeClr val="bg1"/>
                </a:solidFill>
                <a:latin typeface="Arial" panose="020B0604020202020204" pitchFamily="34" charset="0"/>
                <a:cs typeface="Arial" panose="020B0604020202020204" pitchFamily="34" charset="0"/>
              </a:rPr>
              <a:t> </a:t>
            </a:r>
            <a:r>
              <a:rPr sz="1400" dirty="0">
                <a:solidFill>
                  <a:schemeClr val="bg1"/>
                </a:solidFill>
                <a:latin typeface="Arial" panose="020B0604020202020204" pitchFamily="34" charset="0"/>
                <a:cs typeface="Arial" panose="020B0604020202020204" pitchFamily="34" charset="0"/>
              </a:rPr>
              <a:t>se  obtuvo de la </a:t>
            </a:r>
            <a:r>
              <a:rPr sz="1400" spc="-5" dirty="0">
                <a:solidFill>
                  <a:schemeClr val="bg1"/>
                </a:solidFill>
                <a:latin typeface="Arial" panose="020B0604020202020204" pitchFamily="34" charset="0"/>
                <a:cs typeface="Arial" panose="020B0604020202020204" pitchFamily="34" charset="0"/>
              </a:rPr>
              <a:t>información </a:t>
            </a:r>
            <a:r>
              <a:rPr sz="1400" dirty="0">
                <a:solidFill>
                  <a:schemeClr val="bg1"/>
                </a:solidFill>
                <a:latin typeface="Arial" panose="020B0604020202020204" pitchFamily="34" charset="0"/>
                <a:cs typeface="Arial" panose="020B0604020202020204" pitchFamily="34" charset="0"/>
              </a:rPr>
              <a:t>que las </a:t>
            </a:r>
            <a:r>
              <a:rPr sz="1400" spc="-10" dirty="0">
                <a:solidFill>
                  <a:schemeClr val="bg1"/>
                </a:solidFill>
                <a:latin typeface="Arial" panose="020B0604020202020204" pitchFamily="34" charset="0"/>
                <a:cs typeface="Arial" panose="020B0604020202020204" pitchFamily="34" charset="0"/>
              </a:rPr>
              <a:t>propias </a:t>
            </a:r>
            <a:r>
              <a:rPr sz="1400" spc="-5" dirty="0">
                <a:solidFill>
                  <a:schemeClr val="bg1"/>
                </a:solidFill>
                <a:latin typeface="Arial" panose="020B0604020202020204" pitchFamily="34" charset="0"/>
                <a:cs typeface="Arial" panose="020B0604020202020204" pitchFamily="34" charset="0"/>
              </a:rPr>
              <a:t>empresas informan </a:t>
            </a:r>
            <a:r>
              <a:rPr sz="1400" dirty="0">
                <a:solidFill>
                  <a:schemeClr val="bg1"/>
                </a:solidFill>
                <a:latin typeface="Arial" panose="020B0604020202020204" pitchFamily="34" charset="0"/>
                <a:cs typeface="Arial" panose="020B0604020202020204" pitchFamily="34" charset="0"/>
              </a:rPr>
              <a:t>a </a:t>
            </a:r>
            <a:r>
              <a:rPr lang="es-CL" sz="1400" dirty="0">
                <a:solidFill>
                  <a:schemeClr val="bg1"/>
                </a:solidFill>
                <a:latin typeface="Arial" panose="020B0604020202020204" pitchFamily="34" charset="0"/>
                <a:cs typeface="Arial" panose="020B0604020202020204" pitchFamily="34" charset="0"/>
              </a:rPr>
              <a:t>SUBTEL mensualmente. Para estos efectos sólo se consideran usuarios </a:t>
            </a:r>
            <a:r>
              <a:rPr sz="1400" b="1" dirty="0">
                <a:solidFill>
                  <a:schemeClr val="bg1"/>
                </a:solidFill>
                <a:latin typeface="Arial" panose="020B0604020202020204" pitchFamily="34" charset="0"/>
                <a:cs typeface="Arial" panose="020B0604020202020204" pitchFamily="34" charset="0"/>
              </a:rPr>
              <a:t>NO </a:t>
            </a:r>
            <a:r>
              <a:rPr sz="1400" b="1" spc="-10" dirty="0">
                <a:solidFill>
                  <a:schemeClr val="bg1"/>
                </a:solidFill>
                <a:latin typeface="Arial" panose="020B0604020202020204" pitchFamily="34" charset="0"/>
                <a:cs typeface="Arial" panose="020B0604020202020204" pitchFamily="34" charset="0"/>
              </a:rPr>
              <a:t>COMERCIALES</a:t>
            </a:r>
            <a:r>
              <a:rPr lang="es-CL" sz="1400" spc="-10" dirty="0">
                <a:solidFill>
                  <a:schemeClr val="bg1"/>
                </a:solidFill>
                <a:latin typeface="Arial" panose="020B0604020202020204" pitchFamily="34" charset="0"/>
                <a:cs typeface="Arial" panose="020B0604020202020204" pitchFamily="34" charset="0"/>
              </a:rPr>
              <a:t>.</a:t>
            </a:r>
          </a:p>
        </p:txBody>
      </p:sp>
      <p:sp>
        <p:nvSpPr>
          <p:cNvPr id="115" name="object 28">
            <a:extLst>
              <a:ext uri="{FF2B5EF4-FFF2-40B4-BE49-F238E27FC236}">
                <a16:creationId xmlns:a16="http://schemas.microsoft.com/office/drawing/2014/main" id="{B7B34123-782E-4C42-84C5-86813EEFB606}"/>
              </a:ext>
            </a:extLst>
          </p:cNvPr>
          <p:cNvSpPr/>
          <p:nvPr/>
        </p:nvSpPr>
        <p:spPr>
          <a:xfrm>
            <a:off x="6017219" y="2230603"/>
            <a:ext cx="205740" cy="306070"/>
          </a:xfrm>
          <a:custGeom>
            <a:avLst/>
            <a:gdLst/>
            <a:ahLst/>
            <a:cxnLst/>
            <a:rect l="l" t="t" r="r" b="b"/>
            <a:pathLst>
              <a:path w="205739" h="306069">
                <a:moveTo>
                  <a:pt x="184188" y="0"/>
                </a:moveTo>
                <a:lnTo>
                  <a:pt x="7708" y="0"/>
                </a:lnTo>
                <a:lnTo>
                  <a:pt x="3898" y="2311"/>
                </a:lnTo>
                <a:lnTo>
                  <a:pt x="0" y="9677"/>
                </a:lnTo>
                <a:lnTo>
                  <a:pt x="254" y="14135"/>
                </a:lnTo>
                <a:lnTo>
                  <a:pt x="92735" y="149313"/>
                </a:lnTo>
                <a:lnTo>
                  <a:pt x="215" y="291668"/>
                </a:lnTo>
                <a:lnTo>
                  <a:pt x="38" y="296075"/>
                </a:lnTo>
                <a:lnTo>
                  <a:pt x="3975" y="303326"/>
                </a:lnTo>
                <a:lnTo>
                  <a:pt x="7759" y="305574"/>
                </a:lnTo>
                <a:lnTo>
                  <a:pt x="199567" y="305574"/>
                </a:lnTo>
                <a:lnTo>
                  <a:pt x="204597" y="300545"/>
                </a:lnTo>
                <a:lnTo>
                  <a:pt x="204597" y="283108"/>
                </a:lnTo>
                <a:lnTo>
                  <a:pt x="32588" y="283108"/>
                </a:lnTo>
                <a:lnTo>
                  <a:pt x="118135" y="151472"/>
                </a:lnTo>
                <a:lnTo>
                  <a:pt x="118071" y="146557"/>
                </a:lnTo>
                <a:lnTo>
                  <a:pt x="33172" y="22466"/>
                </a:lnTo>
                <a:lnTo>
                  <a:pt x="192537" y="22466"/>
                </a:lnTo>
                <a:lnTo>
                  <a:pt x="188798" y="3771"/>
                </a:lnTo>
                <a:lnTo>
                  <a:pt x="184188" y="0"/>
                </a:lnTo>
                <a:close/>
              </a:path>
              <a:path w="205739" h="306069">
                <a:moveTo>
                  <a:pt x="199567" y="210515"/>
                </a:moveTo>
                <a:lnTo>
                  <a:pt x="187147" y="210515"/>
                </a:lnTo>
                <a:lnTo>
                  <a:pt x="182118" y="215544"/>
                </a:lnTo>
                <a:lnTo>
                  <a:pt x="182118" y="283108"/>
                </a:lnTo>
                <a:lnTo>
                  <a:pt x="204597" y="283108"/>
                </a:lnTo>
                <a:lnTo>
                  <a:pt x="204597" y="215544"/>
                </a:lnTo>
                <a:lnTo>
                  <a:pt x="199567" y="210515"/>
                </a:lnTo>
                <a:close/>
              </a:path>
              <a:path w="205739" h="306069">
                <a:moveTo>
                  <a:pt x="192537" y="22466"/>
                </a:moveTo>
                <a:lnTo>
                  <a:pt x="169621" y="22466"/>
                </a:lnTo>
                <a:lnTo>
                  <a:pt x="183553" y="92113"/>
                </a:lnTo>
                <a:lnTo>
                  <a:pt x="189445" y="96062"/>
                </a:lnTo>
                <a:lnTo>
                  <a:pt x="201637" y="93624"/>
                </a:lnTo>
                <a:lnTo>
                  <a:pt x="205587" y="87706"/>
                </a:lnTo>
                <a:lnTo>
                  <a:pt x="192537" y="22466"/>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6" name="object 29">
            <a:extLst>
              <a:ext uri="{FF2B5EF4-FFF2-40B4-BE49-F238E27FC236}">
                <a16:creationId xmlns:a16="http://schemas.microsoft.com/office/drawing/2014/main" id="{D1284FB2-3E7C-3E47-AF93-785E7FE67E11}"/>
              </a:ext>
            </a:extLst>
          </p:cNvPr>
          <p:cNvSpPr/>
          <p:nvPr/>
        </p:nvSpPr>
        <p:spPr>
          <a:xfrm>
            <a:off x="7186930" y="2782732"/>
            <a:ext cx="205740" cy="306070"/>
          </a:xfrm>
          <a:custGeom>
            <a:avLst/>
            <a:gdLst/>
            <a:ahLst/>
            <a:cxnLst/>
            <a:rect l="l" t="t" r="r" b="b"/>
            <a:pathLst>
              <a:path w="205739" h="306069">
                <a:moveTo>
                  <a:pt x="184188" y="0"/>
                </a:moveTo>
                <a:lnTo>
                  <a:pt x="7708" y="0"/>
                </a:lnTo>
                <a:lnTo>
                  <a:pt x="3898" y="2311"/>
                </a:lnTo>
                <a:lnTo>
                  <a:pt x="0" y="9677"/>
                </a:lnTo>
                <a:lnTo>
                  <a:pt x="254" y="14135"/>
                </a:lnTo>
                <a:lnTo>
                  <a:pt x="92735" y="149313"/>
                </a:lnTo>
                <a:lnTo>
                  <a:pt x="215" y="291668"/>
                </a:lnTo>
                <a:lnTo>
                  <a:pt x="38" y="296075"/>
                </a:lnTo>
                <a:lnTo>
                  <a:pt x="3975" y="303326"/>
                </a:lnTo>
                <a:lnTo>
                  <a:pt x="7759" y="305574"/>
                </a:lnTo>
                <a:lnTo>
                  <a:pt x="199567" y="305574"/>
                </a:lnTo>
                <a:lnTo>
                  <a:pt x="204597" y="300545"/>
                </a:lnTo>
                <a:lnTo>
                  <a:pt x="204597" y="283108"/>
                </a:lnTo>
                <a:lnTo>
                  <a:pt x="32588" y="283108"/>
                </a:lnTo>
                <a:lnTo>
                  <a:pt x="118135" y="151472"/>
                </a:lnTo>
                <a:lnTo>
                  <a:pt x="118071" y="146557"/>
                </a:lnTo>
                <a:lnTo>
                  <a:pt x="33172" y="22466"/>
                </a:lnTo>
                <a:lnTo>
                  <a:pt x="192537" y="22466"/>
                </a:lnTo>
                <a:lnTo>
                  <a:pt x="188798" y="3771"/>
                </a:lnTo>
                <a:lnTo>
                  <a:pt x="184188" y="0"/>
                </a:lnTo>
                <a:close/>
              </a:path>
              <a:path w="205739" h="306069">
                <a:moveTo>
                  <a:pt x="199567" y="210515"/>
                </a:moveTo>
                <a:lnTo>
                  <a:pt x="187147" y="210515"/>
                </a:lnTo>
                <a:lnTo>
                  <a:pt x="182118" y="215544"/>
                </a:lnTo>
                <a:lnTo>
                  <a:pt x="182118" y="283108"/>
                </a:lnTo>
                <a:lnTo>
                  <a:pt x="204597" y="283108"/>
                </a:lnTo>
                <a:lnTo>
                  <a:pt x="204597" y="215544"/>
                </a:lnTo>
                <a:lnTo>
                  <a:pt x="199567" y="210515"/>
                </a:lnTo>
                <a:close/>
              </a:path>
              <a:path w="205739" h="306069">
                <a:moveTo>
                  <a:pt x="192537" y="22466"/>
                </a:moveTo>
                <a:lnTo>
                  <a:pt x="169621" y="22466"/>
                </a:lnTo>
                <a:lnTo>
                  <a:pt x="183553" y="92113"/>
                </a:lnTo>
                <a:lnTo>
                  <a:pt x="189445" y="96062"/>
                </a:lnTo>
                <a:lnTo>
                  <a:pt x="201637" y="93624"/>
                </a:lnTo>
                <a:lnTo>
                  <a:pt x="205587" y="87706"/>
                </a:lnTo>
                <a:lnTo>
                  <a:pt x="192537" y="22466"/>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7" name="object 30">
            <a:extLst>
              <a:ext uri="{FF2B5EF4-FFF2-40B4-BE49-F238E27FC236}">
                <a16:creationId xmlns:a16="http://schemas.microsoft.com/office/drawing/2014/main" id="{9A9F0538-4E58-8E46-9F89-DD7C56E4B037}"/>
              </a:ext>
            </a:extLst>
          </p:cNvPr>
          <p:cNvSpPr/>
          <p:nvPr/>
        </p:nvSpPr>
        <p:spPr>
          <a:xfrm>
            <a:off x="9690697" y="2321980"/>
            <a:ext cx="194945" cy="344805"/>
          </a:xfrm>
          <a:custGeom>
            <a:avLst/>
            <a:gdLst/>
            <a:ahLst/>
            <a:cxnLst/>
            <a:rect l="l" t="t" r="r" b="b"/>
            <a:pathLst>
              <a:path w="194945" h="344805">
                <a:moveTo>
                  <a:pt x="194818" y="0"/>
                </a:moveTo>
                <a:lnTo>
                  <a:pt x="151422" y="27914"/>
                </a:lnTo>
                <a:lnTo>
                  <a:pt x="141262" y="48552"/>
                </a:lnTo>
                <a:lnTo>
                  <a:pt x="181317" y="27914"/>
                </a:lnTo>
                <a:lnTo>
                  <a:pt x="194818" y="0"/>
                </a:lnTo>
                <a:close/>
              </a:path>
              <a:path w="194945" h="344805">
                <a:moveTo>
                  <a:pt x="20485" y="319684"/>
                </a:moveTo>
                <a:lnTo>
                  <a:pt x="0" y="341083"/>
                </a:lnTo>
                <a:lnTo>
                  <a:pt x="6236" y="342543"/>
                </a:lnTo>
                <a:lnTo>
                  <a:pt x="12639" y="343587"/>
                </a:lnTo>
                <a:lnTo>
                  <a:pt x="19209" y="344214"/>
                </a:lnTo>
                <a:lnTo>
                  <a:pt x="25946" y="344423"/>
                </a:lnTo>
                <a:lnTo>
                  <a:pt x="46196" y="342630"/>
                </a:lnTo>
                <a:lnTo>
                  <a:pt x="65058" y="337251"/>
                </a:lnTo>
                <a:lnTo>
                  <a:pt x="82535" y="328286"/>
                </a:lnTo>
                <a:lnTo>
                  <a:pt x="83452" y="327571"/>
                </a:lnTo>
                <a:lnTo>
                  <a:pt x="52044" y="327571"/>
                </a:lnTo>
                <a:lnTo>
                  <a:pt x="44155" y="327078"/>
                </a:lnTo>
                <a:lnTo>
                  <a:pt x="36264" y="325599"/>
                </a:lnTo>
                <a:lnTo>
                  <a:pt x="28373" y="323134"/>
                </a:lnTo>
                <a:lnTo>
                  <a:pt x="20485" y="319684"/>
                </a:lnTo>
                <a:close/>
              </a:path>
              <a:path w="194945" h="344805">
                <a:moveTo>
                  <a:pt x="167137" y="103327"/>
                </a:moveTo>
                <a:lnTo>
                  <a:pt x="128765" y="103327"/>
                </a:lnTo>
                <a:lnTo>
                  <a:pt x="132003" y="107568"/>
                </a:lnTo>
                <a:lnTo>
                  <a:pt x="132003" y="116077"/>
                </a:lnTo>
                <a:lnTo>
                  <a:pt x="104394" y="264452"/>
                </a:lnTo>
                <a:lnTo>
                  <a:pt x="85010" y="311794"/>
                </a:lnTo>
                <a:lnTo>
                  <a:pt x="52044" y="327571"/>
                </a:lnTo>
                <a:lnTo>
                  <a:pt x="83452" y="327571"/>
                </a:lnTo>
                <a:lnTo>
                  <a:pt x="114628" y="297892"/>
                </a:lnTo>
                <a:lnTo>
                  <a:pt x="135305" y="252942"/>
                </a:lnTo>
                <a:lnTo>
                  <a:pt x="162344" y="123507"/>
                </a:lnTo>
                <a:lnTo>
                  <a:pt x="167137" y="103327"/>
                </a:lnTo>
                <a:close/>
              </a:path>
              <a:path w="194945" h="344805">
                <a:moveTo>
                  <a:pt x="173875" y="74955"/>
                </a:moveTo>
                <a:lnTo>
                  <a:pt x="99682" y="99225"/>
                </a:lnTo>
                <a:lnTo>
                  <a:pt x="97866" y="108635"/>
                </a:lnTo>
                <a:lnTo>
                  <a:pt x="109499" y="105092"/>
                </a:lnTo>
                <a:lnTo>
                  <a:pt x="117640" y="103327"/>
                </a:lnTo>
                <a:lnTo>
                  <a:pt x="167137" y="103327"/>
                </a:lnTo>
                <a:lnTo>
                  <a:pt x="173875" y="74955"/>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8" name="object 31">
            <a:extLst>
              <a:ext uri="{FF2B5EF4-FFF2-40B4-BE49-F238E27FC236}">
                <a16:creationId xmlns:a16="http://schemas.microsoft.com/office/drawing/2014/main" id="{8CA2A4FF-EC0D-9E40-9142-5839CA318580}"/>
              </a:ext>
            </a:extLst>
          </p:cNvPr>
          <p:cNvSpPr/>
          <p:nvPr/>
        </p:nvSpPr>
        <p:spPr>
          <a:xfrm>
            <a:off x="9895691" y="2347308"/>
            <a:ext cx="132715" cy="234315"/>
          </a:xfrm>
          <a:custGeom>
            <a:avLst/>
            <a:gdLst/>
            <a:ahLst/>
            <a:cxnLst/>
            <a:rect l="l" t="t" r="r" b="b"/>
            <a:pathLst>
              <a:path w="132715" h="234314">
                <a:moveTo>
                  <a:pt x="69087" y="66001"/>
                </a:moveTo>
                <a:lnTo>
                  <a:pt x="37134" y="66001"/>
                </a:lnTo>
                <a:lnTo>
                  <a:pt x="15417" y="174815"/>
                </a:lnTo>
                <a:lnTo>
                  <a:pt x="13850" y="183369"/>
                </a:lnTo>
                <a:lnTo>
                  <a:pt x="12731" y="191028"/>
                </a:lnTo>
                <a:lnTo>
                  <a:pt x="12060" y="197795"/>
                </a:lnTo>
                <a:lnTo>
                  <a:pt x="11836" y="203669"/>
                </a:lnTo>
                <a:lnTo>
                  <a:pt x="13560" y="217012"/>
                </a:lnTo>
                <a:lnTo>
                  <a:pt x="18730" y="226541"/>
                </a:lnTo>
                <a:lnTo>
                  <a:pt x="27347" y="232257"/>
                </a:lnTo>
                <a:lnTo>
                  <a:pt x="39408" y="234162"/>
                </a:lnTo>
                <a:lnTo>
                  <a:pt x="54074" y="232216"/>
                </a:lnTo>
                <a:lnTo>
                  <a:pt x="69043" y="226379"/>
                </a:lnTo>
                <a:lnTo>
                  <a:pt x="84317" y="216647"/>
                </a:lnTo>
                <a:lnTo>
                  <a:pt x="87278" y="214058"/>
                </a:lnTo>
                <a:lnTo>
                  <a:pt x="47409" y="214058"/>
                </a:lnTo>
                <a:lnTo>
                  <a:pt x="43624" y="209778"/>
                </a:lnTo>
                <a:lnTo>
                  <a:pt x="43624" y="196596"/>
                </a:lnTo>
                <a:lnTo>
                  <a:pt x="44754" y="188544"/>
                </a:lnTo>
                <a:lnTo>
                  <a:pt x="69087" y="66001"/>
                </a:lnTo>
                <a:close/>
              </a:path>
              <a:path w="132715" h="234314">
                <a:moveTo>
                  <a:pt x="102819" y="188112"/>
                </a:moveTo>
                <a:lnTo>
                  <a:pt x="88450" y="199463"/>
                </a:lnTo>
                <a:lnTo>
                  <a:pt x="75688" y="207571"/>
                </a:lnTo>
                <a:lnTo>
                  <a:pt x="64532" y="212436"/>
                </a:lnTo>
                <a:lnTo>
                  <a:pt x="54978" y="214058"/>
                </a:lnTo>
                <a:lnTo>
                  <a:pt x="87278" y="214058"/>
                </a:lnTo>
                <a:lnTo>
                  <a:pt x="99898" y="203022"/>
                </a:lnTo>
                <a:lnTo>
                  <a:pt x="102819" y="188112"/>
                </a:lnTo>
                <a:close/>
              </a:path>
              <a:path w="132715" h="234314">
                <a:moveTo>
                  <a:pt x="132651" y="54000"/>
                </a:moveTo>
                <a:lnTo>
                  <a:pt x="11188" y="54000"/>
                </a:lnTo>
                <a:lnTo>
                  <a:pt x="0" y="66001"/>
                </a:lnTo>
                <a:lnTo>
                  <a:pt x="82219" y="66001"/>
                </a:lnTo>
                <a:lnTo>
                  <a:pt x="90620" y="66144"/>
                </a:lnTo>
                <a:lnTo>
                  <a:pt x="99610" y="66571"/>
                </a:lnTo>
                <a:lnTo>
                  <a:pt x="109189" y="67282"/>
                </a:lnTo>
                <a:lnTo>
                  <a:pt x="119354" y="68275"/>
                </a:lnTo>
                <a:lnTo>
                  <a:pt x="132651" y="54000"/>
                </a:lnTo>
                <a:close/>
              </a:path>
              <a:path w="132715" h="234314">
                <a:moveTo>
                  <a:pt x="82219" y="0"/>
                </a:moveTo>
                <a:lnTo>
                  <a:pt x="48653" y="8115"/>
                </a:lnTo>
                <a:lnTo>
                  <a:pt x="39408" y="54000"/>
                </a:lnTo>
                <a:lnTo>
                  <a:pt x="71513" y="54000"/>
                </a:lnTo>
                <a:lnTo>
                  <a:pt x="82219" y="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19" name="object 32">
            <a:extLst>
              <a:ext uri="{FF2B5EF4-FFF2-40B4-BE49-F238E27FC236}">
                <a16:creationId xmlns:a16="http://schemas.microsoft.com/office/drawing/2014/main" id="{99C12772-3B7C-B140-926E-E6117DA6E491}"/>
              </a:ext>
            </a:extLst>
          </p:cNvPr>
          <p:cNvSpPr/>
          <p:nvPr/>
        </p:nvSpPr>
        <p:spPr>
          <a:xfrm>
            <a:off x="8531782" y="2773236"/>
            <a:ext cx="194945" cy="344805"/>
          </a:xfrm>
          <a:custGeom>
            <a:avLst/>
            <a:gdLst/>
            <a:ahLst/>
            <a:cxnLst/>
            <a:rect l="l" t="t" r="r" b="b"/>
            <a:pathLst>
              <a:path w="194945" h="344805">
                <a:moveTo>
                  <a:pt x="194805" y="0"/>
                </a:moveTo>
                <a:lnTo>
                  <a:pt x="151409" y="27914"/>
                </a:lnTo>
                <a:lnTo>
                  <a:pt x="141249" y="48552"/>
                </a:lnTo>
                <a:lnTo>
                  <a:pt x="181305" y="27914"/>
                </a:lnTo>
                <a:lnTo>
                  <a:pt x="194805" y="0"/>
                </a:lnTo>
                <a:close/>
              </a:path>
              <a:path w="194945" h="344805">
                <a:moveTo>
                  <a:pt x="20472" y="319684"/>
                </a:moveTo>
                <a:lnTo>
                  <a:pt x="0" y="341083"/>
                </a:lnTo>
                <a:lnTo>
                  <a:pt x="6229" y="342543"/>
                </a:lnTo>
                <a:lnTo>
                  <a:pt x="12628" y="343587"/>
                </a:lnTo>
                <a:lnTo>
                  <a:pt x="19197" y="344214"/>
                </a:lnTo>
                <a:lnTo>
                  <a:pt x="25933" y="344423"/>
                </a:lnTo>
                <a:lnTo>
                  <a:pt x="46183" y="342630"/>
                </a:lnTo>
                <a:lnTo>
                  <a:pt x="65046" y="337251"/>
                </a:lnTo>
                <a:lnTo>
                  <a:pt x="82522" y="328286"/>
                </a:lnTo>
                <a:lnTo>
                  <a:pt x="83439" y="327571"/>
                </a:lnTo>
                <a:lnTo>
                  <a:pt x="52031" y="327571"/>
                </a:lnTo>
                <a:lnTo>
                  <a:pt x="44143" y="327078"/>
                </a:lnTo>
                <a:lnTo>
                  <a:pt x="36252" y="325599"/>
                </a:lnTo>
                <a:lnTo>
                  <a:pt x="28361" y="323134"/>
                </a:lnTo>
                <a:lnTo>
                  <a:pt x="20472" y="319684"/>
                </a:lnTo>
                <a:close/>
              </a:path>
              <a:path w="194945" h="344805">
                <a:moveTo>
                  <a:pt x="167124" y="103327"/>
                </a:moveTo>
                <a:lnTo>
                  <a:pt x="128752" y="103327"/>
                </a:lnTo>
                <a:lnTo>
                  <a:pt x="131991" y="107568"/>
                </a:lnTo>
                <a:lnTo>
                  <a:pt x="131991" y="116077"/>
                </a:lnTo>
                <a:lnTo>
                  <a:pt x="104381" y="264452"/>
                </a:lnTo>
                <a:lnTo>
                  <a:pt x="84997" y="311794"/>
                </a:lnTo>
                <a:lnTo>
                  <a:pt x="52031" y="327571"/>
                </a:lnTo>
                <a:lnTo>
                  <a:pt x="83439" y="327571"/>
                </a:lnTo>
                <a:lnTo>
                  <a:pt x="114615" y="297892"/>
                </a:lnTo>
                <a:lnTo>
                  <a:pt x="135293" y="252942"/>
                </a:lnTo>
                <a:lnTo>
                  <a:pt x="162331" y="123507"/>
                </a:lnTo>
                <a:lnTo>
                  <a:pt x="167124" y="103327"/>
                </a:lnTo>
                <a:close/>
              </a:path>
              <a:path w="194945" h="344805">
                <a:moveTo>
                  <a:pt x="173862" y="74955"/>
                </a:moveTo>
                <a:lnTo>
                  <a:pt x="99669" y="99225"/>
                </a:lnTo>
                <a:lnTo>
                  <a:pt x="97853" y="108635"/>
                </a:lnTo>
                <a:lnTo>
                  <a:pt x="109486" y="105092"/>
                </a:lnTo>
                <a:lnTo>
                  <a:pt x="117627" y="103327"/>
                </a:lnTo>
                <a:lnTo>
                  <a:pt x="167124" y="103327"/>
                </a:lnTo>
                <a:lnTo>
                  <a:pt x="173862" y="74955"/>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0" name="object 33">
            <a:extLst>
              <a:ext uri="{FF2B5EF4-FFF2-40B4-BE49-F238E27FC236}">
                <a16:creationId xmlns:a16="http://schemas.microsoft.com/office/drawing/2014/main" id="{9BBF086E-8BCC-3C46-BADC-A63F6AF21FF8}"/>
              </a:ext>
            </a:extLst>
          </p:cNvPr>
          <p:cNvSpPr/>
          <p:nvPr/>
        </p:nvSpPr>
        <p:spPr>
          <a:xfrm>
            <a:off x="8736762" y="2798562"/>
            <a:ext cx="132715" cy="234315"/>
          </a:xfrm>
          <a:custGeom>
            <a:avLst/>
            <a:gdLst/>
            <a:ahLst/>
            <a:cxnLst/>
            <a:rect l="l" t="t" r="r" b="b"/>
            <a:pathLst>
              <a:path w="132715" h="234314">
                <a:moveTo>
                  <a:pt x="69087" y="66001"/>
                </a:moveTo>
                <a:lnTo>
                  <a:pt x="37134" y="66001"/>
                </a:lnTo>
                <a:lnTo>
                  <a:pt x="15417" y="174815"/>
                </a:lnTo>
                <a:lnTo>
                  <a:pt x="13850" y="183369"/>
                </a:lnTo>
                <a:lnTo>
                  <a:pt x="12731" y="191028"/>
                </a:lnTo>
                <a:lnTo>
                  <a:pt x="12060" y="197795"/>
                </a:lnTo>
                <a:lnTo>
                  <a:pt x="11836" y="203669"/>
                </a:lnTo>
                <a:lnTo>
                  <a:pt x="13560" y="217012"/>
                </a:lnTo>
                <a:lnTo>
                  <a:pt x="18730" y="226541"/>
                </a:lnTo>
                <a:lnTo>
                  <a:pt x="27347" y="232257"/>
                </a:lnTo>
                <a:lnTo>
                  <a:pt x="39408" y="234162"/>
                </a:lnTo>
                <a:lnTo>
                  <a:pt x="54074" y="232216"/>
                </a:lnTo>
                <a:lnTo>
                  <a:pt x="69043" y="226379"/>
                </a:lnTo>
                <a:lnTo>
                  <a:pt x="84317" y="216647"/>
                </a:lnTo>
                <a:lnTo>
                  <a:pt x="87278" y="214058"/>
                </a:lnTo>
                <a:lnTo>
                  <a:pt x="47409" y="214058"/>
                </a:lnTo>
                <a:lnTo>
                  <a:pt x="43624" y="209778"/>
                </a:lnTo>
                <a:lnTo>
                  <a:pt x="43624" y="196596"/>
                </a:lnTo>
                <a:lnTo>
                  <a:pt x="44754" y="188544"/>
                </a:lnTo>
                <a:lnTo>
                  <a:pt x="69087" y="66001"/>
                </a:lnTo>
                <a:close/>
              </a:path>
              <a:path w="132715" h="234314">
                <a:moveTo>
                  <a:pt x="102819" y="188112"/>
                </a:moveTo>
                <a:lnTo>
                  <a:pt x="88450" y="199463"/>
                </a:lnTo>
                <a:lnTo>
                  <a:pt x="75688" y="207571"/>
                </a:lnTo>
                <a:lnTo>
                  <a:pt x="64532" y="212436"/>
                </a:lnTo>
                <a:lnTo>
                  <a:pt x="54978" y="214058"/>
                </a:lnTo>
                <a:lnTo>
                  <a:pt x="87278" y="214058"/>
                </a:lnTo>
                <a:lnTo>
                  <a:pt x="99898" y="203022"/>
                </a:lnTo>
                <a:lnTo>
                  <a:pt x="102819" y="188112"/>
                </a:lnTo>
                <a:close/>
              </a:path>
              <a:path w="132715" h="234314">
                <a:moveTo>
                  <a:pt x="132651" y="54000"/>
                </a:moveTo>
                <a:lnTo>
                  <a:pt x="11188" y="54000"/>
                </a:lnTo>
                <a:lnTo>
                  <a:pt x="0" y="66001"/>
                </a:lnTo>
                <a:lnTo>
                  <a:pt x="82219" y="66001"/>
                </a:lnTo>
                <a:lnTo>
                  <a:pt x="90620" y="66144"/>
                </a:lnTo>
                <a:lnTo>
                  <a:pt x="99610" y="66571"/>
                </a:lnTo>
                <a:lnTo>
                  <a:pt x="109189" y="67282"/>
                </a:lnTo>
                <a:lnTo>
                  <a:pt x="119354" y="68275"/>
                </a:lnTo>
                <a:lnTo>
                  <a:pt x="132651" y="54000"/>
                </a:lnTo>
                <a:close/>
              </a:path>
              <a:path w="132715" h="234314">
                <a:moveTo>
                  <a:pt x="82219" y="0"/>
                </a:moveTo>
                <a:lnTo>
                  <a:pt x="48653" y="8115"/>
                </a:lnTo>
                <a:lnTo>
                  <a:pt x="39408" y="54000"/>
                </a:lnTo>
                <a:lnTo>
                  <a:pt x="71513" y="54000"/>
                </a:lnTo>
                <a:lnTo>
                  <a:pt x="82219" y="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1" name="object 34">
            <a:extLst>
              <a:ext uri="{FF2B5EF4-FFF2-40B4-BE49-F238E27FC236}">
                <a16:creationId xmlns:a16="http://schemas.microsoft.com/office/drawing/2014/main" id="{1A69C6CF-9DDB-784C-8420-248B8DE60436}"/>
              </a:ext>
            </a:extLst>
          </p:cNvPr>
          <p:cNvSpPr/>
          <p:nvPr/>
        </p:nvSpPr>
        <p:spPr>
          <a:xfrm>
            <a:off x="5239358" y="2506493"/>
            <a:ext cx="194945" cy="344805"/>
          </a:xfrm>
          <a:custGeom>
            <a:avLst/>
            <a:gdLst/>
            <a:ahLst/>
            <a:cxnLst/>
            <a:rect l="l" t="t" r="r" b="b"/>
            <a:pathLst>
              <a:path w="194945" h="344805">
                <a:moveTo>
                  <a:pt x="194817" y="0"/>
                </a:moveTo>
                <a:lnTo>
                  <a:pt x="151422" y="27914"/>
                </a:lnTo>
                <a:lnTo>
                  <a:pt x="141262" y="48552"/>
                </a:lnTo>
                <a:lnTo>
                  <a:pt x="181317" y="27914"/>
                </a:lnTo>
                <a:lnTo>
                  <a:pt x="194817" y="0"/>
                </a:lnTo>
                <a:close/>
              </a:path>
              <a:path w="194945" h="344805">
                <a:moveTo>
                  <a:pt x="20485" y="319684"/>
                </a:moveTo>
                <a:lnTo>
                  <a:pt x="0" y="341083"/>
                </a:lnTo>
                <a:lnTo>
                  <a:pt x="6231" y="342543"/>
                </a:lnTo>
                <a:lnTo>
                  <a:pt x="12634" y="343587"/>
                </a:lnTo>
                <a:lnTo>
                  <a:pt x="19207" y="344214"/>
                </a:lnTo>
                <a:lnTo>
                  <a:pt x="25946" y="344423"/>
                </a:lnTo>
                <a:lnTo>
                  <a:pt x="46196" y="342630"/>
                </a:lnTo>
                <a:lnTo>
                  <a:pt x="65058" y="337251"/>
                </a:lnTo>
                <a:lnTo>
                  <a:pt x="82535" y="328286"/>
                </a:lnTo>
                <a:lnTo>
                  <a:pt x="83452" y="327571"/>
                </a:lnTo>
                <a:lnTo>
                  <a:pt x="52044" y="327571"/>
                </a:lnTo>
                <a:lnTo>
                  <a:pt x="44155" y="327078"/>
                </a:lnTo>
                <a:lnTo>
                  <a:pt x="36264" y="325599"/>
                </a:lnTo>
                <a:lnTo>
                  <a:pt x="28373" y="323134"/>
                </a:lnTo>
                <a:lnTo>
                  <a:pt x="20485" y="319684"/>
                </a:lnTo>
                <a:close/>
              </a:path>
              <a:path w="194945" h="344805">
                <a:moveTo>
                  <a:pt x="167137" y="103327"/>
                </a:moveTo>
                <a:lnTo>
                  <a:pt x="128765" y="103327"/>
                </a:lnTo>
                <a:lnTo>
                  <a:pt x="132003" y="107568"/>
                </a:lnTo>
                <a:lnTo>
                  <a:pt x="132003" y="116077"/>
                </a:lnTo>
                <a:lnTo>
                  <a:pt x="104393" y="264452"/>
                </a:lnTo>
                <a:lnTo>
                  <a:pt x="85010" y="311794"/>
                </a:lnTo>
                <a:lnTo>
                  <a:pt x="52044" y="327571"/>
                </a:lnTo>
                <a:lnTo>
                  <a:pt x="83452" y="327571"/>
                </a:lnTo>
                <a:lnTo>
                  <a:pt x="114628" y="297892"/>
                </a:lnTo>
                <a:lnTo>
                  <a:pt x="135305" y="252942"/>
                </a:lnTo>
                <a:lnTo>
                  <a:pt x="162344" y="123507"/>
                </a:lnTo>
                <a:lnTo>
                  <a:pt x="167137" y="103327"/>
                </a:lnTo>
                <a:close/>
              </a:path>
              <a:path w="194945" h="344805">
                <a:moveTo>
                  <a:pt x="173875" y="74955"/>
                </a:moveTo>
                <a:lnTo>
                  <a:pt x="99682" y="99225"/>
                </a:lnTo>
                <a:lnTo>
                  <a:pt x="97866" y="108635"/>
                </a:lnTo>
                <a:lnTo>
                  <a:pt x="109499" y="105092"/>
                </a:lnTo>
                <a:lnTo>
                  <a:pt x="117640" y="103327"/>
                </a:lnTo>
                <a:lnTo>
                  <a:pt x="167137" y="103327"/>
                </a:lnTo>
                <a:lnTo>
                  <a:pt x="173875" y="74955"/>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2" name="object 35">
            <a:extLst>
              <a:ext uri="{FF2B5EF4-FFF2-40B4-BE49-F238E27FC236}">
                <a16:creationId xmlns:a16="http://schemas.microsoft.com/office/drawing/2014/main" id="{614E2B96-DD1F-8B47-A213-DD56BBE73192}"/>
              </a:ext>
            </a:extLst>
          </p:cNvPr>
          <p:cNvSpPr/>
          <p:nvPr/>
        </p:nvSpPr>
        <p:spPr>
          <a:xfrm>
            <a:off x="3711113" y="3599689"/>
            <a:ext cx="170815" cy="301625"/>
          </a:xfrm>
          <a:custGeom>
            <a:avLst/>
            <a:gdLst/>
            <a:ahLst/>
            <a:cxnLst/>
            <a:rect l="l" t="t" r="r" b="b"/>
            <a:pathLst>
              <a:path w="170814" h="301625">
                <a:moveTo>
                  <a:pt x="170497" y="0"/>
                </a:moveTo>
                <a:lnTo>
                  <a:pt x="132511" y="24434"/>
                </a:lnTo>
                <a:lnTo>
                  <a:pt x="123621" y="42494"/>
                </a:lnTo>
                <a:lnTo>
                  <a:pt x="158673" y="24434"/>
                </a:lnTo>
                <a:lnTo>
                  <a:pt x="170497" y="0"/>
                </a:lnTo>
                <a:close/>
              </a:path>
              <a:path w="170814" h="301625">
                <a:moveTo>
                  <a:pt x="17919" y="279781"/>
                </a:moveTo>
                <a:lnTo>
                  <a:pt x="0" y="298500"/>
                </a:lnTo>
                <a:lnTo>
                  <a:pt x="7175" y="300443"/>
                </a:lnTo>
                <a:lnTo>
                  <a:pt x="14744" y="301421"/>
                </a:lnTo>
                <a:lnTo>
                  <a:pt x="22707" y="301421"/>
                </a:lnTo>
                <a:lnTo>
                  <a:pt x="40426" y="299852"/>
                </a:lnTo>
                <a:lnTo>
                  <a:pt x="56932" y="295146"/>
                </a:lnTo>
                <a:lnTo>
                  <a:pt x="72226" y="287303"/>
                </a:lnTo>
                <a:lnTo>
                  <a:pt x="73014" y="286689"/>
                </a:lnTo>
                <a:lnTo>
                  <a:pt x="45542" y="286689"/>
                </a:lnTo>
                <a:lnTo>
                  <a:pt x="38636" y="286256"/>
                </a:lnTo>
                <a:lnTo>
                  <a:pt x="31730" y="284959"/>
                </a:lnTo>
                <a:lnTo>
                  <a:pt x="24825" y="282800"/>
                </a:lnTo>
                <a:lnTo>
                  <a:pt x="17919" y="279781"/>
                </a:lnTo>
                <a:close/>
              </a:path>
              <a:path w="170814" h="301625">
                <a:moveTo>
                  <a:pt x="146272" y="90424"/>
                </a:moveTo>
                <a:lnTo>
                  <a:pt x="112687" y="90424"/>
                </a:lnTo>
                <a:lnTo>
                  <a:pt x="115519" y="94145"/>
                </a:lnTo>
                <a:lnTo>
                  <a:pt x="115519" y="101587"/>
                </a:lnTo>
                <a:lnTo>
                  <a:pt x="91351" y="231444"/>
                </a:lnTo>
                <a:lnTo>
                  <a:pt x="74390" y="272878"/>
                </a:lnTo>
                <a:lnTo>
                  <a:pt x="45542" y="286689"/>
                </a:lnTo>
                <a:lnTo>
                  <a:pt x="73014" y="286689"/>
                </a:lnTo>
                <a:lnTo>
                  <a:pt x="105874" y="252337"/>
                </a:lnTo>
                <a:lnTo>
                  <a:pt x="122151" y="206979"/>
                </a:lnTo>
                <a:lnTo>
                  <a:pt x="142074" y="108089"/>
                </a:lnTo>
                <a:lnTo>
                  <a:pt x="146272" y="90424"/>
                </a:lnTo>
                <a:close/>
              </a:path>
              <a:path w="170814" h="301625">
                <a:moveTo>
                  <a:pt x="152171" y="65595"/>
                </a:moveTo>
                <a:lnTo>
                  <a:pt x="87236" y="86842"/>
                </a:lnTo>
                <a:lnTo>
                  <a:pt x="85648" y="95072"/>
                </a:lnTo>
                <a:lnTo>
                  <a:pt x="95821" y="91973"/>
                </a:lnTo>
                <a:lnTo>
                  <a:pt x="102946" y="90424"/>
                </a:lnTo>
                <a:lnTo>
                  <a:pt x="146272" y="90424"/>
                </a:lnTo>
                <a:lnTo>
                  <a:pt x="152171" y="65595"/>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3" name="object 36">
            <a:extLst>
              <a:ext uri="{FF2B5EF4-FFF2-40B4-BE49-F238E27FC236}">
                <a16:creationId xmlns:a16="http://schemas.microsoft.com/office/drawing/2014/main" id="{4F7C461D-5CE4-434E-BA9C-C3EB96C1CBC7}"/>
              </a:ext>
            </a:extLst>
          </p:cNvPr>
          <p:cNvSpPr/>
          <p:nvPr/>
        </p:nvSpPr>
        <p:spPr>
          <a:xfrm>
            <a:off x="8988328" y="3885786"/>
            <a:ext cx="170815" cy="301625"/>
          </a:xfrm>
          <a:custGeom>
            <a:avLst/>
            <a:gdLst/>
            <a:ahLst/>
            <a:cxnLst/>
            <a:rect l="l" t="t" r="r" b="b"/>
            <a:pathLst>
              <a:path w="170815" h="301625">
                <a:moveTo>
                  <a:pt x="170497" y="0"/>
                </a:moveTo>
                <a:lnTo>
                  <a:pt x="132511" y="24434"/>
                </a:lnTo>
                <a:lnTo>
                  <a:pt x="123621" y="42494"/>
                </a:lnTo>
                <a:lnTo>
                  <a:pt x="158673" y="24434"/>
                </a:lnTo>
                <a:lnTo>
                  <a:pt x="170497" y="0"/>
                </a:lnTo>
                <a:close/>
              </a:path>
              <a:path w="170815" h="301625">
                <a:moveTo>
                  <a:pt x="17919" y="279781"/>
                </a:moveTo>
                <a:lnTo>
                  <a:pt x="0" y="298500"/>
                </a:lnTo>
                <a:lnTo>
                  <a:pt x="7175" y="300443"/>
                </a:lnTo>
                <a:lnTo>
                  <a:pt x="14744" y="301421"/>
                </a:lnTo>
                <a:lnTo>
                  <a:pt x="22707" y="301421"/>
                </a:lnTo>
                <a:lnTo>
                  <a:pt x="40426" y="299852"/>
                </a:lnTo>
                <a:lnTo>
                  <a:pt x="56932" y="295146"/>
                </a:lnTo>
                <a:lnTo>
                  <a:pt x="72226" y="287303"/>
                </a:lnTo>
                <a:lnTo>
                  <a:pt x="73030" y="286677"/>
                </a:lnTo>
                <a:lnTo>
                  <a:pt x="45542" y="286677"/>
                </a:lnTo>
                <a:lnTo>
                  <a:pt x="38636" y="286246"/>
                </a:lnTo>
                <a:lnTo>
                  <a:pt x="31730" y="284953"/>
                </a:lnTo>
                <a:lnTo>
                  <a:pt x="24825" y="282798"/>
                </a:lnTo>
                <a:lnTo>
                  <a:pt x="17919" y="279781"/>
                </a:lnTo>
                <a:close/>
              </a:path>
              <a:path w="170815" h="301625">
                <a:moveTo>
                  <a:pt x="146272" y="90424"/>
                </a:moveTo>
                <a:lnTo>
                  <a:pt x="112687" y="90424"/>
                </a:lnTo>
                <a:lnTo>
                  <a:pt x="115519" y="94145"/>
                </a:lnTo>
                <a:lnTo>
                  <a:pt x="115519" y="101587"/>
                </a:lnTo>
                <a:lnTo>
                  <a:pt x="91351" y="231444"/>
                </a:lnTo>
                <a:lnTo>
                  <a:pt x="74390" y="272872"/>
                </a:lnTo>
                <a:lnTo>
                  <a:pt x="45542" y="286677"/>
                </a:lnTo>
                <a:lnTo>
                  <a:pt x="73030" y="286677"/>
                </a:lnTo>
                <a:lnTo>
                  <a:pt x="105874" y="252337"/>
                </a:lnTo>
                <a:lnTo>
                  <a:pt x="122151" y="206979"/>
                </a:lnTo>
                <a:lnTo>
                  <a:pt x="142074" y="108089"/>
                </a:lnTo>
                <a:lnTo>
                  <a:pt x="146272" y="90424"/>
                </a:lnTo>
                <a:close/>
              </a:path>
              <a:path w="170815" h="301625">
                <a:moveTo>
                  <a:pt x="152171" y="65595"/>
                </a:moveTo>
                <a:lnTo>
                  <a:pt x="87236" y="86842"/>
                </a:lnTo>
                <a:lnTo>
                  <a:pt x="85648" y="95072"/>
                </a:lnTo>
                <a:lnTo>
                  <a:pt x="95821" y="91973"/>
                </a:lnTo>
                <a:lnTo>
                  <a:pt x="102946" y="90424"/>
                </a:lnTo>
                <a:lnTo>
                  <a:pt x="146272" y="90424"/>
                </a:lnTo>
                <a:lnTo>
                  <a:pt x="152171" y="65595"/>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4" name="object 37">
            <a:extLst>
              <a:ext uri="{FF2B5EF4-FFF2-40B4-BE49-F238E27FC236}">
                <a16:creationId xmlns:a16="http://schemas.microsoft.com/office/drawing/2014/main" id="{B568E65E-B70A-4B44-916F-2F3BBD7505C8}"/>
              </a:ext>
            </a:extLst>
          </p:cNvPr>
          <p:cNvSpPr/>
          <p:nvPr/>
        </p:nvSpPr>
        <p:spPr>
          <a:xfrm>
            <a:off x="5444351" y="2531820"/>
            <a:ext cx="132715" cy="234315"/>
          </a:xfrm>
          <a:custGeom>
            <a:avLst/>
            <a:gdLst/>
            <a:ahLst/>
            <a:cxnLst/>
            <a:rect l="l" t="t" r="r" b="b"/>
            <a:pathLst>
              <a:path w="132714" h="234314">
                <a:moveTo>
                  <a:pt x="69087" y="66001"/>
                </a:moveTo>
                <a:lnTo>
                  <a:pt x="37134" y="66001"/>
                </a:lnTo>
                <a:lnTo>
                  <a:pt x="15417" y="174815"/>
                </a:lnTo>
                <a:lnTo>
                  <a:pt x="13850" y="183369"/>
                </a:lnTo>
                <a:lnTo>
                  <a:pt x="12731" y="191028"/>
                </a:lnTo>
                <a:lnTo>
                  <a:pt x="12060" y="197795"/>
                </a:lnTo>
                <a:lnTo>
                  <a:pt x="11836" y="203669"/>
                </a:lnTo>
                <a:lnTo>
                  <a:pt x="13560" y="217012"/>
                </a:lnTo>
                <a:lnTo>
                  <a:pt x="18730" y="226541"/>
                </a:lnTo>
                <a:lnTo>
                  <a:pt x="27347" y="232257"/>
                </a:lnTo>
                <a:lnTo>
                  <a:pt x="39408" y="234162"/>
                </a:lnTo>
                <a:lnTo>
                  <a:pt x="54074" y="232216"/>
                </a:lnTo>
                <a:lnTo>
                  <a:pt x="69043" y="226379"/>
                </a:lnTo>
                <a:lnTo>
                  <a:pt x="84317" y="216647"/>
                </a:lnTo>
                <a:lnTo>
                  <a:pt x="87278" y="214058"/>
                </a:lnTo>
                <a:lnTo>
                  <a:pt x="47409" y="214058"/>
                </a:lnTo>
                <a:lnTo>
                  <a:pt x="43624" y="209778"/>
                </a:lnTo>
                <a:lnTo>
                  <a:pt x="43624" y="196596"/>
                </a:lnTo>
                <a:lnTo>
                  <a:pt x="44754" y="188544"/>
                </a:lnTo>
                <a:lnTo>
                  <a:pt x="69087" y="66001"/>
                </a:lnTo>
                <a:close/>
              </a:path>
              <a:path w="132714" h="234314">
                <a:moveTo>
                  <a:pt x="102819" y="188112"/>
                </a:moveTo>
                <a:lnTo>
                  <a:pt x="88450" y="199463"/>
                </a:lnTo>
                <a:lnTo>
                  <a:pt x="75688" y="207571"/>
                </a:lnTo>
                <a:lnTo>
                  <a:pt x="64532" y="212436"/>
                </a:lnTo>
                <a:lnTo>
                  <a:pt x="54978" y="214058"/>
                </a:lnTo>
                <a:lnTo>
                  <a:pt x="87278" y="214058"/>
                </a:lnTo>
                <a:lnTo>
                  <a:pt x="99898" y="203022"/>
                </a:lnTo>
                <a:lnTo>
                  <a:pt x="102819" y="188112"/>
                </a:lnTo>
                <a:close/>
              </a:path>
              <a:path w="132714" h="234314">
                <a:moveTo>
                  <a:pt x="132651" y="54000"/>
                </a:moveTo>
                <a:lnTo>
                  <a:pt x="11188" y="54000"/>
                </a:lnTo>
                <a:lnTo>
                  <a:pt x="0" y="66001"/>
                </a:lnTo>
                <a:lnTo>
                  <a:pt x="82219" y="66001"/>
                </a:lnTo>
                <a:lnTo>
                  <a:pt x="90620" y="66144"/>
                </a:lnTo>
                <a:lnTo>
                  <a:pt x="99610" y="66571"/>
                </a:lnTo>
                <a:lnTo>
                  <a:pt x="109189" y="67282"/>
                </a:lnTo>
                <a:lnTo>
                  <a:pt x="119354" y="68275"/>
                </a:lnTo>
                <a:lnTo>
                  <a:pt x="132651" y="54000"/>
                </a:lnTo>
                <a:close/>
              </a:path>
              <a:path w="132714" h="234314">
                <a:moveTo>
                  <a:pt x="82219" y="0"/>
                </a:moveTo>
                <a:lnTo>
                  <a:pt x="48653" y="8115"/>
                </a:lnTo>
                <a:lnTo>
                  <a:pt x="39408" y="54000"/>
                </a:lnTo>
                <a:lnTo>
                  <a:pt x="71513" y="54000"/>
                </a:lnTo>
                <a:lnTo>
                  <a:pt x="82219" y="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5" name="object 38">
            <a:extLst>
              <a:ext uri="{FF2B5EF4-FFF2-40B4-BE49-F238E27FC236}">
                <a16:creationId xmlns:a16="http://schemas.microsoft.com/office/drawing/2014/main" id="{962130F8-F4DC-5248-B6C1-BECB310671F8}"/>
              </a:ext>
            </a:extLst>
          </p:cNvPr>
          <p:cNvSpPr/>
          <p:nvPr/>
        </p:nvSpPr>
        <p:spPr>
          <a:xfrm>
            <a:off x="5583710" y="3650760"/>
            <a:ext cx="127635" cy="225425"/>
          </a:xfrm>
          <a:custGeom>
            <a:avLst/>
            <a:gdLst/>
            <a:ahLst/>
            <a:cxnLst/>
            <a:rect l="l" t="t" r="r" b="b"/>
            <a:pathLst>
              <a:path w="127635" h="225425">
                <a:moveTo>
                  <a:pt x="66459" y="63500"/>
                </a:moveTo>
                <a:lnTo>
                  <a:pt x="35725" y="63500"/>
                </a:lnTo>
                <a:lnTo>
                  <a:pt x="14820" y="168186"/>
                </a:lnTo>
                <a:lnTo>
                  <a:pt x="13320" y="176415"/>
                </a:lnTo>
                <a:lnTo>
                  <a:pt x="12249" y="183786"/>
                </a:lnTo>
                <a:lnTo>
                  <a:pt x="11606" y="190297"/>
                </a:lnTo>
                <a:lnTo>
                  <a:pt x="11391" y="195948"/>
                </a:lnTo>
                <a:lnTo>
                  <a:pt x="13049" y="208783"/>
                </a:lnTo>
                <a:lnTo>
                  <a:pt x="18021" y="217951"/>
                </a:lnTo>
                <a:lnTo>
                  <a:pt x="26308" y="223451"/>
                </a:lnTo>
                <a:lnTo>
                  <a:pt x="37909" y="225285"/>
                </a:lnTo>
                <a:lnTo>
                  <a:pt x="52020" y="223411"/>
                </a:lnTo>
                <a:lnTo>
                  <a:pt x="66424" y="217792"/>
                </a:lnTo>
                <a:lnTo>
                  <a:pt x="81118" y="208429"/>
                </a:lnTo>
                <a:lnTo>
                  <a:pt x="83975" y="205930"/>
                </a:lnTo>
                <a:lnTo>
                  <a:pt x="45605" y="205930"/>
                </a:lnTo>
                <a:lnTo>
                  <a:pt x="41973" y="201828"/>
                </a:lnTo>
                <a:lnTo>
                  <a:pt x="41973" y="189141"/>
                </a:lnTo>
                <a:lnTo>
                  <a:pt x="43052" y="181394"/>
                </a:lnTo>
                <a:lnTo>
                  <a:pt x="66459" y="63500"/>
                </a:lnTo>
                <a:close/>
              </a:path>
              <a:path w="127635" h="225425">
                <a:moveTo>
                  <a:pt x="98920" y="180975"/>
                </a:moveTo>
                <a:lnTo>
                  <a:pt x="85099" y="191893"/>
                </a:lnTo>
                <a:lnTo>
                  <a:pt x="72821" y="199691"/>
                </a:lnTo>
                <a:lnTo>
                  <a:pt x="62087" y="204370"/>
                </a:lnTo>
                <a:lnTo>
                  <a:pt x="52895" y="205930"/>
                </a:lnTo>
                <a:lnTo>
                  <a:pt x="83975" y="205930"/>
                </a:lnTo>
                <a:lnTo>
                  <a:pt x="96100" y="195326"/>
                </a:lnTo>
                <a:lnTo>
                  <a:pt x="98920" y="180975"/>
                </a:lnTo>
                <a:close/>
              </a:path>
              <a:path w="127635" h="225425">
                <a:moveTo>
                  <a:pt x="127622" y="51955"/>
                </a:moveTo>
                <a:lnTo>
                  <a:pt x="10769" y="51955"/>
                </a:lnTo>
                <a:lnTo>
                  <a:pt x="0" y="63500"/>
                </a:lnTo>
                <a:lnTo>
                  <a:pt x="79095" y="63500"/>
                </a:lnTo>
                <a:lnTo>
                  <a:pt x="87179" y="63635"/>
                </a:lnTo>
                <a:lnTo>
                  <a:pt x="95829" y="64044"/>
                </a:lnTo>
                <a:lnTo>
                  <a:pt x="105043" y="64726"/>
                </a:lnTo>
                <a:lnTo>
                  <a:pt x="114820" y="65684"/>
                </a:lnTo>
                <a:lnTo>
                  <a:pt x="127622" y="51955"/>
                </a:lnTo>
                <a:close/>
              </a:path>
              <a:path w="127635" h="225425">
                <a:moveTo>
                  <a:pt x="79095" y="0"/>
                </a:moveTo>
                <a:lnTo>
                  <a:pt x="46812" y="7797"/>
                </a:lnTo>
                <a:lnTo>
                  <a:pt x="37909" y="51955"/>
                </a:lnTo>
                <a:lnTo>
                  <a:pt x="68795" y="51955"/>
                </a:lnTo>
                <a:lnTo>
                  <a:pt x="79095" y="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6" name="object 39">
            <a:extLst>
              <a:ext uri="{FF2B5EF4-FFF2-40B4-BE49-F238E27FC236}">
                <a16:creationId xmlns:a16="http://schemas.microsoft.com/office/drawing/2014/main" id="{E5784CEE-121C-CE4D-B744-15CCE8FA8E0A}"/>
              </a:ext>
            </a:extLst>
          </p:cNvPr>
          <p:cNvSpPr/>
          <p:nvPr/>
        </p:nvSpPr>
        <p:spPr>
          <a:xfrm>
            <a:off x="5593127" y="2647593"/>
            <a:ext cx="198120" cy="0"/>
          </a:xfrm>
          <a:custGeom>
            <a:avLst/>
            <a:gdLst/>
            <a:ahLst/>
            <a:cxnLst/>
            <a:rect l="l" t="t" r="r" b="b"/>
            <a:pathLst>
              <a:path w="198120">
                <a:moveTo>
                  <a:pt x="0" y="0"/>
                </a:moveTo>
                <a:lnTo>
                  <a:pt x="197980" y="0"/>
                </a:lnTo>
              </a:path>
            </a:pathLst>
          </a:custGeom>
          <a:ln w="27495">
            <a:solidFill>
              <a:srgbClr val="006CB8"/>
            </a:solidFill>
          </a:ln>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7" name="object 40">
            <a:extLst>
              <a:ext uri="{FF2B5EF4-FFF2-40B4-BE49-F238E27FC236}">
                <a16:creationId xmlns:a16="http://schemas.microsoft.com/office/drawing/2014/main" id="{8D13E2AB-EAC2-5847-AA7E-7C4004C646D1}"/>
              </a:ext>
            </a:extLst>
          </p:cNvPr>
          <p:cNvSpPr/>
          <p:nvPr/>
        </p:nvSpPr>
        <p:spPr>
          <a:xfrm>
            <a:off x="5593127" y="2697098"/>
            <a:ext cx="198120" cy="0"/>
          </a:xfrm>
          <a:custGeom>
            <a:avLst/>
            <a:gdLst/>
            <a:ahLst/>
            <a:cxnLst/>
            <a:rect l="l" t="t" r="r" b="b"/>
            <a:pathLst>
              <a:path w="198120">
                <a:moveTo>
                  <a:pt x="0" y="0"/>
                </a:moveTo>
                <a:lnTo>
                  <a:pt x="197980" y="0"/>
                </a:lnTo>
              </a:path>
            </a:pathLst>
          </a:custGeom>
          <a:ln w="27495">
            <a:solidFill>
              <a:srgbClr val="006CB8"/>
            </a:solidFill>
          </a:ln>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8" name="object 41">
            <a:extLst>
              <a:ext uri="{FF2B5EF4-FFF2-40B4-BE49-F238E27FC236}">
                <a16:creationId xmlns:a16="http://schemas.microsoft.com/office/drawing/2014/main" id="{A9A84DA1-4ECA-F34E-AE6A-32B386613B60}"/>
              </a:ext>
            </a:extLst>
          </p:cNvPr>
          <p:cNvSpPr/>
          <p:nvPr/>
        </p:nvSpPr>
        <p:spPr>
          <a:xfrm>
            <a:off x="5873185" y="2182276"/>
            <a:ext cx="133985" cy="960119"/>
          </a:xfrm>
          <a:custGeom>
            <a:avLst/>
            <a:gdLst/>
            <a:ahLst/>
            <a:cxnLst/>
            <a:rect l="l" t="t" r="r" b="b"/>
            <a:pathLst>
              <a:path w="133985" h="960119">
                <a:moveTo>
                  <a:pt x="0" y="0"/>
                </a:moveTo>
                <a:lnTo>
                  <a:pt x="1511" y="957059"/>
                </a:lnTo>
                <a:lnTo>
                  <a:pt x="133883" y="959929"/>
                </a:lnTo>
                <a:lnTo>
                  <a:pt x="133819" y="918895"/>
                </a:lnTo>
                <a:lnTo>
                  <a:pt x="35979" y="916495"/>
                </a:lnTo>
                <a:lnTo>
                  <a:pt x="34607" y="49530"/>
                </a:lnTo>
                <a:lnTo>
                  <a:pt x="128760" y="49530"/>
                </a:lnTo>
                <a:lnTo>
                  <a:pt x="128689" y="3454"/>
                </a:lnTo>
                <a:lnTo>
                  <a:pt x="0" y="0"/>
                </a:lnTo>
                <a:close/>
              </a:path>
              <a:path w="133985" h="960119">
                <a:moveTo>
                  <a:pt x="128760" y="49530"/>
                </a:moveTo>
                <a:lnTo>
                  <a:pt x="34607" y="49530"/>
                </a:lnTo>
                <a:lnTo>
                  <a:pt x="128765" y="52527"/>
                </a:lnTo>
                <a:lnTo>
                  <a:pt x="128760" y="4953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29" name="object 42">
            <a:extLst>
              <a:ext uri="{FF2B5EF4-FFF2-40B4-BE49-F238E27FC236}">
                <a16:creationId xmlns:a16="http://schemas.microsoft.com/office/drawing/2014/main" id="{68C823ED-21C3-C14B-8B18-721B8E848D16}"/>
              </a:ext>
            </a:extLst>
          </p:cNvPr>
          <p:cNvSpPr/>
          <p:nvPr/>
        </p:nvSpPr>
        <p:spPr>
          <a:xfrm>
            <a:off x="9996898" y="2120685"/>
            <a:ext cx="133985" cy="960119"/>
          </a:xfrm>
          <a:custGeom>
            <a:avLst/>
            <a:gdLst/>
            <a:ahLst/>
            <a:cxnLst/>
            <a:rect l="l" t="t" r="r" b="b"/>
            <a:pathLst>
              <a:path w="133984" h="960119">
                <a:moveTo>
                  <a:pt x="5105" y="907402"/>
                </a:moveTo>
                <a:lnTo>
                  <a:pt x="5194" y="956475"/>
                </a:lnTo>
                <a:lnTo>
                  <a:pt x="133883" y="959929"/>
                </a:lnTo>
                <a:lnTo>
                  <a:pt x="133805" y="910399"/>
                </a:lnTo>
                <a:lnTo>
                  <a:pt x="99275" y="910399"/>
                </a:lnTo>
                <a:lnTo>
                  <a:pt x="5105" y="907402"/>
                </a:lnTo>
                <a:close/>
              </a:path>
              <a:path w="133984" h="960119">
                <a:moveTo>
                  <a:pt x="0" y="0"/>
                </a:moveTo>
                <a:lnTo>
                  <a:pt x="63" y="41033"/>
                </a:lnTo>
                <a:lnTo>
                  <a:pt x="97904" y="43434"/>
                </a:lnTo>
                <a:lnTo>
                  <a:pt x="99275" y="910399"/>
                </a:lnTo>
                <a:lnTo>
                  <a:pt x="133805" y="910399"/>
                </a:lnTo>
                <a:lnTo>
                  <a:pt x="132372" y="2870"/>
                </a:lnTo>
                <a:lnTo>
                  <a:pt x="0" y="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30" name="object 43">
            <a:extLst>
              <a:ext uri="{FF2B5EF4-FFF2-40B4-BE49-F238E27FC236}">
                <a16:creationId xmlns:a16="http://schemas.microsoft.com/office/drawing/2014/main" id="{96BFA8F6-5B45-8B4B-B5E9-DDE98613431C}"/>
              </a:ext>
            </a:extLst>
          </p:cNvPr>
          <p:cNvSpPr txBox="1"/>
          <p:nvPr/>
        </p:nvSpPr>
        <p:spPr>
          <a:xfrm>
            <a:off x="9240153" y="3961961"/>
            <a:ext cx="1939925" cy="228268"/>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lnSpc>
                <a:spcPct val="100000"/>
              </a:lnSpc>
              <a:spcBef>
                <a:spcPts val="100"/>
              </a:spcBef>
            </a:pPr>
            <a:r>
              <a:rPr sz="1400" spc="-15" dirty="0">
                <a:solidFill>
                  <a:schemeClr val="bg1"/>
                </a:solidFill>
                <a:latin typeface="Arial" panose="020B0604020202020204" pitchFamily="34" charset="0"/>
                <a:cs typeface="Arial" panose="020B0604020202020204" pitchFamily="34" charset="0"/>
              </a:rPr>
              <a:t>tanto </a:t>
            </a:r>
            <a:r>
              <a:rPr sz="1400" dirty="0">
                <a:solidFill>
                  <a:schemeClr val="bg1"/>
                </a:solidFill>
                <a:latin typeface="Arial" panose="020B0604020202020204" pitchFamily="34" charset="0"/>
                <a:cs typeface="Arial" panose="020B0604020202020204" pitchFamily="34" charset="0"/>
              </a:rPr>
              <a:t>en </a:t>
            </a:r>
            <a:r>
              <a:rPr sz="1400" spc="-10" dirty="0">
                <a:solidFill>
                  <a:schemeClr val="bg1"/>
                </a:solidFill>
                <a:latin typeface="Arial" panose="020B0604020202020204" pitchFamily="34" charset="0"/>
                <a:cs typeface="Arial" panose="020B0604020202020204" pitchFamily="34" charset="0"/>
              </a:rPr>
              <a:t>SERNAC</a:t>
            </a:r>
            <a:r>
              <a:rPr sz="1400" spc="-50" dirty="0">
                <a:solidFill>
                  <a:schemeClr val="bg1"/>
                </a:solidFill>
                <a:latin typeface="Arial" panose="020B0604020202020204" pitchFamily="34" charset="0"/>
                <a:cs typeface="Arial" panose="020B0604020202020204" pitchFamily="34" charset="0"/>
              </a:rPr>
              <a:t> </a:t>
            </a:r>
            <a:r>
              <a:rPr sz="1400" dirty="0">
                <a:solidFill>
                  <a:schemeClr val="bg1"/>
                </a:solidFill>
                <a:latin typeface="Arial" panose="020B0604020202020204" pitchFamily="34" charset="0"/>
                <a:cs typeface="Arial" panose="020B0604020202020204" pitchFamily="34" charset="0"/>
              </a:rPr>
              <a:t>como</a:t>
            </a:r>
          </a:p>
        </p:txBody>
      </p:sp>
      <p:sp>
        <p:nvSpPr>
          <p:cNvPr id="131" name="object 44">
            <a:extLst>
              <a:ext uri="{FF2B5EF4-FFF2-40B4-BE49-F238E27FC236}">
                <a16:creationId xmlns:a16="http://schemas.microsoft.com/office/drawing/2014/main" id="{6A276C8C-0A4F-234A-BF64-400A338CB6F7}"/>
              </a:ext>
            </a:extLst>
          </p:cNvPr>
          <p:cNvSpPr txBox="1"/>
          <p:nvPr/>
        </p:nvSpPr>
        <p:spPr>
          <a:xfrm>
            <a:off x="3125454" y="3608648"/>
            <a:ext cx="6043295" cy="882293"/>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70485">
              <a:lnSpc>
                <a:spcPct val="100000"/>
              </a:lnSpc>
              <a:spcBef>
                <a:spcPts val="100"/>
              </a:spcBef>
              <a:tabLst>
                <a:tab pos="791845" algn="l"/>
                <a:tab pos="2619375" algn="l"/>
              </a:tabLst>
            </a:pPr>
            <a:r>
              <a:rPr sz="1400" dirty="0">
                <a:solidFill>
                  <a:schemeClr val="bg1"/>
                </a:solidFill>
                <a:latin typeface="Arial" panose="020B0604020202020204" pitchFamily="34" charset="0"/>
                <a:cs typeface="Arial" panose="020B0604020202020204" pitchFamily="34" charset="0"/>
              </a:rPr>
              <a:t>Donde	indica la</a:t>
            </a:r>
            <a:r>
              <a:rPr sz="1400" spc="0" dirty="0">
                <a:solidFill>
                  <a:schemeClr val="bg1"/>
                </a:solidFill>
                <a:latin typeface="Arial" panose="020B0604020202020204" pitchFamily="34" charset="0"/>
                <a:cs typeface="Arial" panose="020B0604020202020204" pitchFamily="34" charset="0"/>
              </a:rPr>
              <a:t> </a:t>
            </a:r>
            <a:r>
              <a:rPr sz="1400" spc="-10" dirty="0" err="1">
                <a:solidFill>
                  <a:schemeClr val="bg1"/>
                </a:solidFill>
                <a:latin typeface="Arial" panose="020B0604020202020204" pitchFamily="34" charset="0"/>
                <a:cs typeface="Arial" panose="020B0604020202020204" pitchFamily="34" charset="0"/>
              </a:rPr>
              <a:t>empresa</a:t>
            </a:r>
            <a:r>
              <a:rPr sz="1400" dirty="0">
                <a:solidFill>
                  <a:schemeClr val="bg1"/>
                </a:solidFill>
                <a:latin typeface="Arial" panose="020B0604020202020204" pitchFamily="34" charset="0"/>
                <a:cs typeface="Arial" panose="020B0604020202020204" pitchFamily="34" charset="0"/>
              </a:rPr>
              <a:t> y	el</a:t>
            </a:r>
            <a:r>
              <a:rPr sz="1400" spc="-100" dirty="0">
                <a:solidFill>
                  <a:schemeClr val="bg1"/>
                </a:solidFill>
                <a:latin typeface="Arial" panose="020B0604020202020204" pitchFamily="34" charset="0"/>
                <a:cs typeface="Arial" panose="020B0604020202020204" pitchFamily="34" charset="0"/>
              </a:rPr>
              <a:t> </a:t>
            </a:r>
            <a:r>
              <a:rPr sz="1400" dirty="0">
                <a:solidFill>
                  <a:schemeClr val="bg1"/>
                </a:solidFill>
                <a:latin typeface="Arial" panose="020B0604020202020204" pitchFamily="34" charset="0"/>
                <a:cs typeface="Arial" panose="020B0604020202020204" pitchFamily="34" charset="0"/>
              </a:rPr>
              <a:t>período</a:t>
            </a:r>
          </a:p>
          <a:p>
            <a:pPr marL="12700" marR="5080">
              <a:lnSpc>
                <a:spcPct val="125000"/>
              </a:lnSpc>
              <a:spcBef>
                <a:spcPts val="880"/>
              </a:spcBef>
              <a:tabLst>
                <a:tab pos="2481580" algn="l"/>
              </a:tabLst>
            </a:pPr>
            <a:r>
              <a:rPr sz="1400" b="1" dirty="0">
                <a:solidFill>
                  <a:schemeClr val="bg1"/>
                </a:solidFill>
                <a:latin typeface="Arial" panose="020B0604020202020204" pitchFamily="34" charset="0"/>
                <a:cs typeface="Arial" panose="020B0604020202020204" pitchFamily="34" charset="0"/>
              </a:rPr>
              <a:t>La tasa de </a:t>
            </a:r>
            <a:r>
              <a:rPr sz="1400" b="1" spc="-5" dirty="0">
                <a:solidFill>
                  <a:schemeClr val="bg1"/>
                </a:solidFill>
                <a:latin typeface="Arial" panose="020B0604020202020204" pitchFamily="34" charset="0"/>
                <a:cs typeface="Arial" panose="020B0604020202020204" pitchFamily="34" charset="0"/>
              </a:rPr>
              <a:t>reclamos </a:t>
            </a:r>
            <a:r>
              <a:rPr sz="1400" b="1" dirty="0">
                <a:solidFill>
                  <a:schemeClr val="bg1"/>
                </a:solidFill>
                <a:latin typeface="Arial" panose="020B0604020202020204" pitchFamily="34" charset="0"/>
                <a:cs typeface="Arial" panose="020B0604020202020204" pitchFamily="34" charset="0"/>
              </a:rPr>
              <a:t>por </a:t>
            </a:r>
            <a:r>
              <a:rPr sz="1400" b="1" spc="-5" dirty="0">
                <a:solidFill>
                  <a:schemeClr val="bg1"/>
                </a:solidFill>
                <a:latin typeface="Arial" panose="020B0604020202020204" pitchFamily="34" charset="0"/>
                <a:cs typeface="Arial" panose="020B0604020202020204" pitchFamily="34" charset="0"/>
              </a:rPr>
              <a:t>empresas: </a:t>
            </a:r>
            <a:r>
              <a:rPr sz="1400" dirty="0">
                <a:solidFill>
                  <a:schemeClr val="bg1"/>
                </a:solidFill>
                <a:latin typeface="Arial" panose="020B0604020202020204" pitchFamily="34" charset="0"/>
                <a:cs typeface="Arial" panose="020B0604020202020204" pitchFamily="34" charset="0"/>
              </a:rPr>
              <a:t>incluye los </a:t>
            </a:r>
            <a:r>
              <a:rPr sz="1400" spc="-5" dirty="0">
                <a:solidFill>
                  <a:schemeClr val="bg1"/>
                </a:solidFill>
                <a:latin typeface="Arial" panose="020B0604020202020204" pitchFamily="34" charset="0"/>
                <a:cs typeface="Arial" panose="020B0604020202020204" pitchFamily="34" charset="0"/>
              </a:rPr>
              <a:t>reclamos </a:t>
            </a:r>
            <a:r>
              <a:rPr sz="1400" dirty="0">
                <a:solidFill>
                  <a:schemeClr val="bg1"/>
                </a:solidFill>
                <a:latin typeface="Arial" panose="020B0604020202020204" pitchFamily="34" charset="0"/>
                <a:cs typeface="Arial" panose="020B0604020202020204" pitchFamily="34" charset="0"/>
              </a:rPr>
              <a:t>de la</a:t>
            </a:r>
            <a:r>
              <a:rPr sz="1400" spc="-10" dirty="0">
                <a:solidFill>
                  <a:schemeClr val="bg1"/>
                </a:solidFill>
                <a:latin typeface="Arial" panose="020B0604020202020204" pitchFamily="34" charset="0"/>
                <a:cs typeface="Arial" panose="020B0604020202020204" pitchFamily="34" charset="0"/>
              </a:rPr>
              <a:t> empresa  </a:t>
            </a:r>
            <a:r>
              <a:rPr sz="1400" dirty="0">
                <a:solidFill>
                  <a:schemeClr val="bg1"/>
                </a:solidFill>
                <a:latin typeface="Arial" panose="020B0604020202020204" pitchFamily="34" charset="0"/>
                <a:cs typeface="Arial" panose="020B0604020202020204" pitchFamily="34" charset="0"/>
              </a:rPr>
              <a:t>SUBTEL, </a:t>
            </a:r>
            <a:r>
              <a:rPr sz="1400" spc="-10" dirty="0">
                <a:solidFill>
                  <a:schemeClr val="bg1"/>
                </a:solidFill>
                <a:latin typeface="Arial" panose="020B0604020202020204" pitchFamily="34" charset="0"/>
                <a:cs typeface="Arial" panose="020B0604020202020204" pitchFamily="34" charset="0"/>
              </a:rPr>
              <a:t>durante</a:t>
            </a:r>
            <a:r>
              <a:rPr sz="1400" dirty="0">
                <a:solidFill>
                  <a:schemeClr val="bg1"/>
                </a:solidFill>
                <a:latin typeface="Arial" panose="020B0604020202020204" pitchFamily="34" charset="0"/>
                <a:cs typeface="Arial" panose="020B0604020202020204" pitchFamily="34" charset="0"/>
              </a:rPr>
              <a:t> el período	(primer </a:t>
            </a:r>
            <a:r>
              <a:rPr sz="1400" spc="-5" dirty="0">
                <a:solidFill>
                  <a:schemeClr val="bg1"/>
                </a:solidFill>
                <a:latin typeface="Arial" panose="020B0604020202020204" pitchFamily="34" charset="0"/>
                <a:cs typeface="Arial" panose="020B0604020202020204" pitchFamily="34" charset="0"/>
              </a:rPr>
              <a:t>semestre</a:t>
            </a:r>
            <a:r>
              <a:rPr sz="1400" spc="-100" dirty="0">
                <a:solidFill>
                  <a:schemeClr val="bg1"/>
                </a:solidFill>
                <a:latin typeface="Arial" panose="020B0604020202020204" pitchFamily="34" charset="0"/>
                <a:cs typeface="Arial" panose="020B0604020202020204" pitchFamily="34" charset="0"/>
              </a:rPr>
              <a:t> </a:t>
            </a:r>
            <a:r>
              <a:rPr sz="1400" dirty="0">
                <a:solidFill>
                  <a:schemeClr val="bg1"/>
                </a:solidFill>
                <a:latin typeface="Arial" panose="020B0604020202020204" pitchFamily="34" charset="0"/>
                <a:cs typeface="Arial" panose="020B0604020202020204" pitchFamily="34" charset="0"/>
              </a:rPr>
              <a:t>201</a:t>
            </a:r>
            <a:r>
              <a:rPr lang="es-CL" sz="1400" dirty="0">
                <a:solidFill>
                  <a:schemeClr val="bg1"/>
                </a:solidFill>
                <a:latin typeface="Arial" panose="020B0604020202020204" pitchFamily="34" charset="0"/>
                <a:cs typeface="Arial" panose="020B0604020202020204" pitchFamily="34" charset="0"/>
              </a:rPr>
              <a:t>8 y 2019</a:t>
            </a:r>
            <a:r>
              <a:rPr sz="1400" dirty="0">
                <a:solidFill>
                  <a:schemeClr val="bg1"/>
                </a:solidFill>
                <a:latin typeface="Arial" panose="020B0604020202020204" pitchFamily="34" charset="0"/>
                <a:cs typeface="Arial" panose="020B0604020202020204" pitchFamily="34" charset="0"/>
              </a:rPr>
              <a:t>)</a:t>
            </a:r>
            <a:r>
              <a:rPr lang="es-CL" sz="1400" dirty="0">
                <a:solidFill>
                  <a:schemeClr val="bg1"/>
                </a:solidFill>
                <a:latin typeface="Arial" panose="020B0604020202020204" pitchFamily="34" charset="0"/>
                <a:cs typeface="Arial" panose="020B0604020202020204" pitchFamily="34" charset="0"/>
              </a:rPr>
              <a:t>.</a:t>
            </a:r>
            <a:endParaRPr sz="1400" dirty="0">
              <a:solidFill>
                <a:schemeClr val="bg1"/>
              </a:solidFill>
              <a:latin typeface="Arial" panose="020B0604020202020204" pitchFamily="34" charset="0"/>
              <a:cs typeface="Arial" panose="020B0604020202020204" pitchFamily="34" charset="0"/>
            </a:endParaRPr>
          </a:p>
        </p:txBody>
      </p:sp>
      <p:sp>
        <p:nvSpPr>
          <p:cNvPr id="132" name="object 45">
            <a:extLst>
              <a:ext uri="{FF2B5EF4-FFF2-40B4-BE49-F238E27FC236}">
                <a16:creationId xmlns:a16="http://schemas.microsoft.com/office/drawing/2014/main" id="{820F22CA-2558-D34B-8785-C3007F058707}"/>
              </a:ext>
            </a:extLst>
          </p:cNvPr>
          <p:cNvSpPr/>
          <p:nvPr/>
        </p:nvSpPr>
        <p:spPr>
          <a:xfrm>
            <a:off x="5435364" y="4265516"/>
            <a:ext cx="127635" cy="225425"/>
          </a:xfrm>
          <a:custGeom>
            <a:avLst/>
            <a:gdLst/>
            <a:ahLst/>
            <a:cxnLst/>
            <a:rect l="l" t="t" r="r" b="b"/>
            <a:pathLst>
              <a:path w="127635" h="225425">
                <a:moveTo>
                  <a:pt x="66459" y="63500"/>
                </a:moveTo>
                <a:lnTo>
                  <a:pt x="35725" y="63500"/>
                </a:lnTo>
                <a:lnTo>
                  <a:pt x="14820" y="168186"/>
                </a:lnTo>
                <a:lnTo>
                  <a:pt x="13320" y="176415"/>
                </a:lnTo>
                <a:lnTo>
                  <a:pt x="12249" y="183786"/>
                </a:lnTo>
                <a:lnTo>
                  <a:pt x="11606" y="190297"/>
                </a:lnTo>
                <a:lnTo>
                  <a:pt x="11391" y="195948"/>
                </a:lnTo>
                <a:lnTo>
                  <a:pt x="13049" y="208783"/>
                </a:lnTo>
                <a:lnTo>
                  <a:pt x="18021" y="217951"/>
                </a:lnTo>
                <a:lnTo>
                  <a:pt x="26308" y="223451"/>
                </a:lnTo>
                <a:lnTo>
                  <a:pt x="37909" y="225285"/>
                </a:lnTo>
                <a:lnTo>
                  <a:pt x="52020" y="223411"/>
                </a:lnTo>
                <a:lnTo>
                  <a:pt x="66424" y="217792"/>
                </a:lnTo>
                <a:lnTo>
                  <a:pt x="81118" y="208429"/>
                </a:lnTo>
                <a:lnTo>
                  <a:pt x="83975" y="205930"/>
                </a:lnTo>
                <a:lnTo>
                  <a:pt x="45605" y="205930"/>
                </a:lnTo>
                <a:lnTo>
                  <a:pt x="41973" y="201828"/>
                </a:lnTo>
                <a:lnTo>
                  <a:pt x="41973" y="189141"/>
                </a:lnTo>
                <a:lnTo>
                  <a:pt x="43052" y="181394"/>
                </a:lnTo>
                <a:lnTo>
                  <a:pt x="66459" y="63500"/>
                </a:lnTo>
                <a:close/>
              </a:path>
              <a:path w="127635" h="225425">
                <a:moveTo>
                  <a:pt x="98920" y="180975"/>
                </a:moveTo>
                <a:lnTo>
                  <a:pt x="85099" y="191893"/>
                </a:lnTo>
                <a:lnTo>
                  <a:pt x="72821" y="199691"/>
                </a:lnTo>
                <a:lnTo>
                  <a:pt x="62087" y="204370"/>
                </a:lnTo>
                <a:lnTo>
                  <a:pt x="52895" y="205930"/>
                </a:lnTo>
                <a:lnTo>
                  <a:pt x="83975" y="205930"/>
                </a:lnTo>
                <a:lnTo>
                  <a:pt x="96100" y="195326"/>
                </a:lnTo>
                <a:lnTo>
                  <a:pt x="98920" y="180975"/>
                </a:lnTo>
                <a:close/>
              </a:path>
              <a:path w="127635" h="225425">
                <a:moveTo>
                  <a:pt x="127622" y="51955"/>
                </a:moveTo>
                <a:lnTo>
                  <a:pt x="10769" y="51955"/>
                </a:lnTo>
                <a:lnTo>
                  <a:pt x="0" y="63500"/>
                </a:lnTo>
                <a:lnTo>
                  <a:pt x="79095" y="63500"/>
                </a:lnTo>
                <a:lnTo>
                  <a:pt x="87179" y="63635"/>
                </a:lnTo>
                <a:lnTo>
                  <a:pt x="95829" y="64044"/>
                </a:lnTo>
                <a:lnTo>
                  <a:pt x="105043" y="64726"/>
                </a:lnTo>
                <a:lnTo>
                  <a:pt x="114820" y="65684"/>
                </a:lnTo>
                <a:lnTo>
                  <a:pt x="127622" y="51955"/>
                </a:lnTo>
                <a:close/>
              </a:path>
              <a:path w="127635" h="225425">
                <a:moveTo>
                  <a:pt x="79095" y="0"/>
                </a:moveTo>
                <a:lnTo>
                  <a:pt x="46812" y="7797"/>
                </a:lnTo>
                <a:lnTo>
                  <a:pt x="37909" y="51955"/>
                </a:lnTo>
                <a:lnTo>
                  <a:pt x="68795" y="51955"/>
                </a:lnTo>
                <a:lnTo>
                  <a:pt x="79095" y="0"/>
                </a:lnTo>
                <a:close/>
              </a:path>
            </a:pathLst>
          </a:custGeom>
          <a:solidFill>
            <a:srgbClr val="006CB8"/>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33" name="object 46">
            <a:extLst>
              <a:ext uri="{FF2B5EF4-FFF2-40B4-BE49-F238E27FC236}">
                <a16:creationId xmlns:a16="http://schemas.microsoft.com/office/drawing/2014/main" id="{ADAE9CD4-5FB7-AC44-AABF-42824A46C3E2}"/>
              </a:ext>
            </a:extLst>
          </p:cNvPr>
          <p:cNvSpPr/>
          <p:nvPr/>
        </p:nvSpPr>
        <p:spPr>
          <a:xfrm>
            <a:off x="2192859" y="1656977"/>
            <a:ext cx="1832124" cy="1645511"/>
          </a:xfrm>
          <a:prstGeom prst="rect">
            <a:avLst/>
          </a:prstGeom>
          <a:blipFill>
            <a:blip r:embed="rId5"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sp>
        <p:nvSpPr>
          <p:cNvPr id="134" name="Rectángulo 133">
            <a:extLst>
              <a:ext uri="{FF2B5EF4-FFF2-40B4-BE49-F238E27FC236}">
                <a16:creationId xmlns:a16="http://schemas.microsoft.com/office/drawing/2014/main" id="{A3265653-80BD-B74B-AD86-98B01BF6411E}"/>
              </a:ext>
            </a:extLst>
          </p:cNvPr>
          <p:cNvSpPr/>
          <p:nvPr/>
        </p:nvSpPr>
        <p:spPr>
          <a:xfrm>
            <a:off x="3053059" y="5533526"/>
            <a:ext cx="7807597" cy="327077"/>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marR="5080">
              <a:lnSpc>
                <a:spcPct val="119700"/>
              </a:lnSpc>
              <a:spcBef>
                <a:spcPts val="100"/>
              </a:spcBef>
            </a:pPr>
            <a:r>
              <a:rPr lang="es-CL" sz="1400" dirty="0">
                <a:solidFill>
                  <a:schemeClr val="bg1"/>
                </a:solidFill>
                <a:latin typeface="Arial" panose="020B0604020202020204" pitchFamily="34" charset="0"/>
                <a:cs typeface="Arial" panose="020B0604020202020204" pitchFamily="34" charset="0"/>
              </a:rPr>
              <a:t>Los servicios considerados para el ranking y sus cantidades de usuarios son los siguientes:</a:t>
            </a:r>
          </a:p>
        </p:txBody>
      </p:sp>
      <p:sp>
        <p:nvSpPr>
          <p:cNvPr id="135" name="object 24">
            <a:extLst>
              <a:ext uri="{FF2B5EF4-FFF2-40B4-BE49-F238E27FC236}">
                <a16:creationId xmlns:a16="http://schemas.microsoft.com/office/drawing/2014/main" id="{F52F7506-2369-2841-A6A1-18F4C85C00BA}"/>
              </a:ext>
            </a:extLst>
          </p:cNvPr>
          <p:cNvSpPr/>
          <p:nvPr/>
        </p:nvSpPr>
        <p:spPr>
          <a:xfrm>
            <a:off x="2879732" y="5666199"/>
            <a:ext cx="159385" cy="159385"/>
          </a:xfrm>
          <a:custGeom>
            <a:avLst/>
            <a:gdLst/>
            <a:ahLst/>
            <a:cxnLst/>
            <a:rect l="l" t="t" r="r" b="b"/>
            <a:pathLst>
              <a:path w="159384" h="159385">
                <a:moveTo>
                  <a:pt x="129285" y="0"/>
                </a:moveTo>
                <a:lnTo>
                  <a:pt x="29667" y="0"/>
                </a:lnTo>
                <a:lnTo>
                  <a:pt x="18120" y="2329"/>
                </a:lnTo>
                <a:lnTo>
                  <a:pt x="8689" y="8683"/>
                </a:lnTo>
                <a:lnTo>
                  <a:pt x="2331" y="18109"/>
                </a:lnTo>
                <a:lnTo>
                  <a:pt x="0" y="29654"/>
                </a:lnTo>
                <a:lnTo>
                  <a:pt x="0" y="129286"/>
                </a:lnTo>
                <a:lnTo>
                  <a:pt x="2331" y="140831"/>
                </a:lnTo>
                <a:lnTo>
                  <a:pt x="8689" y="150256"/>
                </a:lnTo>
                <a:lnTo>
                  <a:pt x="18120" y="156610"/>
                </a:lnTo>
                <a:lnTo>
                  <a:pt x="29667" y="158940"/>
                </a:lnTo>
                <a:lnTo>
                  <a:pt x="129285" y="158940"/>
                </a:lnTo>
                <a:lnTo>
                  <a:pt x="140833" y="156610"/>
                </a:lnTo>
                <a:lnTo>
                  <a:pt x="150263" y="150256"/>
                </a:lnTo>
                <a:lnTo>
                  <a:pt x="156621" y="140831"/>
                </a:lnTo>
                <a:lnTo>
                  <a:pt x="158347" y="132283"/>
                </a:lnTo>
                <a:lnTo>
                  <a:pt x="52984" y="132283"/>
                </a:lnTo>
                <a:lnTo>
                  <a:pt x="52984" y="26657"/>
                </a:lnTo>
                <a:lnTo>
                  <a:pt x="158347" y="26657"/>
                </a:lnTo>
                <a:lnTo>
                  <a:pt x="156621" y="18109"/>
                </a:lnTo>
                <a:lnTo>
                  <a:pt x="150263" y="8683"/>
                </a:lnTo>
                <a:lnTo>
                  <a:pt x="140833" y="2329"/>
                </a:lnTo>
                <a:lnTo>
                  <a:pt x="129285" y="0"/>
                </a:lnTo>
                <a:close/>
              </a:path>
              <a:path w="159384" h="159385">
                <a:moveTo>
                  <a:pt x="158347" y="26657"/>
                </a:moveTo>
                <a:lnTo>
                  <a:pt x="52984" y="26657"/>
                </a:lnTo>
                <a:lnTo>
                  <a:pt x="132206" y="79476"/>
                </a:lnTo>
                <a:lnTo>
                  <a:pt x="52984" y="132283"/>
                </a:lnTo>
                <a:lnTo>
                  <a:pt x="158347" y="132283"/>
                </a:lnTo>
                <a:lnTo>
                  <a:pt x="158953" y="129286"/>
                </a:lnTo>
                <a:lnTo>
                  <a:pt x="158953" y="29654"/>
                </a:lnTo>
                <a:lnTo>
                  <a:pt x="158347" y="26657"/>
                </a:lnTo>
                <a:close/>
              </a:path>
            </a:pathLst>
          </a:custGeom>
          <a:solidFill>
            <a:srgbClr val="006CB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pic>
        <p:nvPicPr>
          <p:cNvPr id="136" name="Imagen 135">
            <a:extLst>
              <a:ext uri="{FF2B5EF4-FFF2-40B4-BE49-F238E27FC236}">
                <a16:creationId xmlns:a16="http://schemas.microsoft.com/office/drawing/2014/main" id="{B7ABB728-59A5-7B46-A2D5-4BED71217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137" name="Imagen 136">
            <a:extLst>
              <a:ext uri="{FF2B5EF4-FFF2-40B4-BE49-F238E27FC236}">
                <a16:creationId xmlns:a16="http://schemas.microsoft.com/office/drawing/2014/main" id="{96FE6A2A-25E0-4C4F-94FC-68E06FDCA0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138" name="Marcador de número de diapositiva 21">
            <a:extLst>
              <a:ext uri="{FF2B5EF4-FFF2-40B4-BE49-F238E27FC236}">
                <a16:creationId xmlns:a16="http://schemas.microsoft.com/office/drawing/2014/main" id="{8AC9C7DC-6741-8947-A0E1-E7983498DC2A}"/>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30</a:t>
            </a:fld>
            <a:endParaRPr lang="es-CL" sz="1200" b="1" dirty="0">
              <a:solidFill>
                <a:schemeClr val="bg1"/>
              </a:solidFill>
            </a:endParaRPr>
          </a:p>
        </p:txBody>
      </p:sp>
      <p:sp>
        <p:nvSpPr>
          <p:cNvPr id="139" name="Rectángulo 138">
            <a:extLst>
              <a:ext uri="{FF2B5EF4-FFF2-40B4-BE49-F238E27FC236}">
                <a16:creationId xmlns:a16="http://schemas.microsoft.com/office/drawing/2014/main" id="{DFC0BDCD-0011-E044-8572-FA1BD3D431A9}"/>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97288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 name="Imagen 93">
            <a:extLst>
              <a:ext uri="{FF2B5EF4-FFF2-40B4-BE49-F238E27FC236}">
                <a16:creationId xmlns:a16="http://schemas.microsoft.com/office/drawing/2014/main" id="{CE3017E1-5075-3E4F-93BC-1C5BD7C8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95" name="Imagen 94">
            <a:extLst>
              <a:ext uri="{FF2B5EF4-FFF2-40B4-BE49-F238E27FC236}">
                <a16:creationId xmlns:a16="http://schemas.microsoft.com/office/drawing/2014/main" id="{4413E65F-B2DB-3140-8A5F-6417133DF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88" name="Título 114">
            <a:extLst>
              <a:ext uri="{FF2B5EF4-FFF2-40B4-BE49-F238E27FC236}">
                <a16:creationId xmlns:a16="http://schemas.microsoft.com/office/drawing/2014/main" id="{91B03835-8777-8B49-9E86-2E65C9BFF039}"/>
              </a:ext>
            </a:extLst>
          </p:cNvPr>
          <p:cNvSpPr>
            <a:spLocks noGrp="1"/>
          </p:cNvSpPr>
          <p:nvPr>
            <p:ph type="title"/>
          </p:nvPr>
        </p:nvSpPr>
        <p:spPr>
          <a:xfrm>
            <a:off x="2767724" y="414356"/>
            <a:ext cx="8282153" cy="1262044"/>
          </a:xfrm>
        </p:spPr>
        <p:txBody>
          <a:bodyPr>
            <a:noAutofit/>
          </a:bodyPr>
          <a:lstStyle/>
          <a:p>
            <a:pPr algn="ctr"/>
            <a:r>
              <a:rPr lang="es-CL" sz="3200" b="1" spc="-25" dirty="0">
                <a:solidFill>
                  <a:schemeClr val="bg1"/>
                </a:solidFill>
                <a:latin typeface="Calibri" panose="020F0502020204030204" pitchFamily="34" charset="0"/>
                <a:cs typeface="Calibri" panose="020F0502020204030204" pitchFamily="34" charset="0"/>
              </a:rPr>
              <a:t>Tasa de Respuesta Desfavorable (TRD)</a:t>
            </a:r>
            <a:endParaRPr lang="es-CL" sz="2800" dirty="0">
              <a:solidFill>
                <a:schemeClr val="bg1"/>
              </a:solidFill>
              <a:latin typeface="Calibri" panose="020F0502020204030204" pitchFamily="34" charset="0"/>
              <a:cs typeface="Calibri" panose="020F0502020204030204" pitchFamily="34" charset="0"/>
            </a:endParaRPr>
          </a:p>
        </p:txBody>
      </p:sp>
      <p:sp>
        <p:nvSpPr>
          <p:cNvPr id="55" name="Rectángulo 54">
            <a:extLst>
              <a:ext uri="{FF2B5EF4-FFF2-40B4-BE49-F238E27FC236}">
                <a16:creationId xmlns:a16="http://schemas.microsoft.com/office/drawing/2014/main" id="{5874E4E6-91FD-974D-9405-37B7F8BBA837}"/>
              </a:ext>
            </a:extLst>
          </p:cNvPr>
          <p:cNvSpPr/>
          <p:nvPr/>
        </p:nvSpPr>
        <p:spPr>
          <a:xfrm>
            <a:off x="1884082" y="1854176"/>
            <a:ext cx="9430195" cy="584775"/>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just"/>
            <a:r>
              <a:rPr lang="es-CL" sz="1600" dirty="0">
                <a:solidFill>
                  <a:schemeClr val="bg1"/>
                </a:solidFill>
                <a:latin typeface="Arial" panose="020B0604020202020204" pitchFamily="34" charset="0"/>
                <a:cs typeface="Arial" panose="020B0604020202020204" pitchFamily="34" charset="0"/>
              </a:rPr>
              <a:t>La Tasa de Respuesta Desfavorable, es el porcentaje de reclamos cuya gestión ha finalizado, con respuesta “proveedor no acoge y “ proveedor no responde” por parte del proveedor en el SERNAC</a:t>
            </a:r>
          </a:p>
        </p:txBody>
      </p:sp>
      <mc:AlternateContent xmlns:mc="http://schemas.openxmlformats.org/markup-compatibility/2006" xmlns:a14="http://schemas.microsoft.com/office/drawing/2010/main">
        <mc:Choice Requires="a14">
          <p:sp>
            <p:nvSpPr>
              <p:cNvPr id="56" name="Rectángulo 55">
                <a:extLst>
                  <a:ext uri="{FF2B5EF4-FFF2-40B4-BE49-F238E27FC236}">
                    <a16:creationId xmlns:a16="http://schemas.microsoft.com/office/drawing/2014/main" id="{039A4480-7FF3-C14C-9B13-8CD3AE1DC5EE}"/>
                  </a:ext>
                </a:extLst>
              </p:cNvPr>
              <p:cNvSpPr/>
              <p:nvPr/>
            </p:nvSpPr>
            <p:spPr>
              <a:xfrm>
                <a:off x="2856077" y="2740937"/>
                <a:ext cx="7924800" cy="755079"/>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lvl="1" algn="just">
                  <a:defRPr/>
                </a:pPr>
                <a14:m>
                  <m:oMathPara xmlns:m="http://schemas.openxmlformats.org/officeDocument/2006/math">
                    <m:oMathParaPr>
                      <m:jc m:val="centerGroup"/>
                    </m:oMathParaPr>
                    <m:oMath xmlns:m="http://schemas.openxmlformats.org/officeDocument/2006/math">
                      <m:sSub>
                        <m:sSubPr>
                          <m:ctrlPr>
                            <a:rPr lang="es-CL" sz="1400" i="1" smtClean="0">
                              <a:solidFill>
                                <a:schemeClr val="bg1"/>
                              </a:solidFill>
                              <a:latin typeface="Cambria Math" panose="02040503050406030204" pitchFamily="18" charset="0"/>
                            </a:rPr>
                          </m:ctrlPr>
                        </m:sSubPr>
                        <m:e>
                          <m:r>
                            <a:rPr lang="es-CL" sz="1400" i="1">
                              <a:solidFill>
                                <a:schemeClr val="bg1"/>
                              </a:solidFill>
                              <a:latin typeface="Cambria Math"/>
                            </a:rPr>
                            <m:t>𝑇𝐴𝑆𝐴</m:t>
                          </m:r>
                        </m:e>
                        <m:sub>
                          <m:r>
                            <a:rPr lang="es-CL" sz="1400" i="1">
                              <a:solidFill>
                                <a:schemeClr val="bg1"/>
                              </a:solidFill>
                              <a:latin typeface="Cambria Math" panose="02040503050406030204" pitchFamily="18" charset="0"/>
                            </a:rPr>
                            <m:t>𝑚</m:t>
                          </m:r>
                        </m:sub>
                      </m:sSub>
                      <m:r>
                        <a:rPr lang="es-CL" sz="1400" i="1">
                          <a:solidFill>
                            <a:schemeClr val="bg1"/>
                          </a:solidFill>
                          <a:latin typeface="Cambria Math"/>
                        </a:rPr>
                        <m:t>= </m:t>
                      </m:r>
                      <m:d>
                        <m:dPr>
                          <m:begChr m:val="["/>
                          <m:endChr m:val="]"/>
                          <m:ctrlPr>
                            <a:rPr lang="es-CL" sz="1400" i="1">
                              <a:solidFill>
                                <a:schemeClr val="bg1"/>
                              </a:solidFill>
                              <a:latin typeface="Cambria Math" panose="02040503050406030204" pitchFamily="18" charset="0"/>
                            </a:rPr>
                          </m:ctrlPr>
                        </m:dPr>
                        <m:e>
                          <m:f>
                            <m:fPr>
                              <m:ctrlPr>
                                <a:rPr lang="es-CL" sz="1400" i="1">
                                  <a:solidFill>
                                    <a:schemeClr val="bg1"/>
                                  </a:solidFill>
                                  <a:latin typeface="Cambria Math" panose="02040503050406030204" pitchFamily="18" charset="0"/>
                                </a:rPr>
                              </m:ctrlPr>
                            </m:fPr>
                            <m:num>
                              <m:sSub>
                                <m:sSubPr>
                                  <m:ctrlPr>
                                    <a:rPr lang="es-CL" sz="1400" i="1">
                                      <a:solidFill>
                                        <a:schemeClr val="bg1"/>
                                      </a:solidFill>
                                      <a:latin typeface="Cambria Math" panose="02040503050406030204" pitchFamily="18" charset="0"/>
                                    </a:rPr>
                                  </m:ctrlPr>
                                </m:sSubPr>
                                <m:e>
                                  <m:r>
                                    <a:rPr lang="es-CL" sz="1400" i="1">
                                      <a:solidFill>
                                        <a:schemeClr val="bg1"/>
                                      </a:solidFill>
                                      <a:latin typeface="Cambria Math"/>
                                    </a:rPr>
                                    <m:t>𝑁</m:t>
                                  </m:r>
                                  <m:r>
                                    <a:rPr lang="es-CL" sz="1400" i="1">
                                      <a:solidFill>
                                        <a:schemeClr val="bg1"/>
                                      </a:solidFill>
                                      <a:latin typeface="Cambria Math"/>
                                    </a:rPr>
                                    <m:t>° </m:t>
                                  </m:r>
                                  <m:r>
                                    <a:rPr lang="es-CL" sz="1400" i="1">
                                      <a:solidFill>
                                        <a:schemeClr val="bg1"/>
                                      </a:solidFill>
                                      <a:latin typeface="Cambria Math"/>
                                    </a:rPr>
                                    <m:t>𝑑𝑒</m:t>
                                  </m:r>
                                  <m:r>
                                    <a:rPr lang="es-CL" sz="1400" i="1">
                                      <a:solidFill>
                                        <a:schemeClr val="bg1"/>
                                      </a:solidFill>
                                      <a:latin typeface="Cambria Math"/>
                                    </a:rPr>
                                    <m:t> </m:t>
                                  </m:r>
                                  <m:r>
                                    <a:rPr lang="es-CL" sz="1400" i="1">
                                      <a:solidFill>
                                        <a:schemeClr val="bg1"/>
                                      </a:solidFill>
                                      <a:latin typeface="Cambria Math"/>
                                    </a:rPr>
                                    <m:t>𝑟𝑒𝑐𝑙𝑎𝑚𝑜𝑠</m:t>
                                  </m:r>
                                  <m:r>
                                    <a:rPr lang="es-CL" sz="1400" i="1">
                                      <a:solidFill>
                                        <a:schemeClr val="bg1"/>
                                      </a:solidFill>
                                      <a:latin typeface="Cambria Math"/>
                                    </a:rPr>
                                    <m:t> </m:t>
                                  </m:r>
                                  <m:r>
                                    <a:rPr lang="es-CL" sz="1400" i="1">
                                      <a:solidFill>
                                        <a:schemeClr val="bg1"/>
                                      </a:solidFill>
                                      <a:latin typeface="Cambria Math"/>
                                    </a:rPr>
                                    <m:t>𝑐𝑙𝑎𝑠𝑖𝑓𝑖𝑐𝑎𝑑𝑜𝑠</m:t>
                                  </m:r>
                                  <m:r>
                                    <a:rPr lang="es-CL" sz="1400" i="1">
                                      <a:solidFill>
                                        <a:schemeClr val="bg1"/>
                                      </a:solidFill>
                                      <a:latin typeface="Cambria Math"/>
                                    </a:rPr>
                                    <m:t> </m:t>
                                  </m:r>
                                  <m:r>
                                    <a:rPr lang="es-CL" sz="1400" i="1">
                                      <a:solidFill>
                                        <a:schemeClr val="bg1"/>
                                      </a:solidFill>
                                      <a:latin typeface="Cambria Math"/>
                                    </a:rPr>
                                    <m:t>𝑐𝑜𝑚𝑜</m:t>
                                  </m:r>
                                  <m:r>
                                    <a:rPr lang="es-CL" sz="1400" i="1">
                                      <a:solidFill>
                                        <a:schemeClr val="bg1"/>
                                      </a:solidFill>
                                      <a:latin typeface="Cambria Math"/>
                                    </a:rPr>
                                    <m:t> ≪</m:t>
                                  </m:r>
                                  <m:r>
                                    <a:rPr lang="es-CL" sz="1400" i="1">
                                      <a:solidFill>
                                        <a:schemeClr val="bg1"/>
                                      </a:solidFill>
                                      <a:latin typeface="Cambria Math"/>
                                    </a:rPr>
                                    <m:t>𝑟𝑒𝑠𝑝𝑢𝑒𝑠𝑡𝑎</m:t>
                                  </m:r>
                                  <m:r>
                                    <a:rPr lang="es-CL" sz="1400" i="1">
                                      <a:solidFill>
                                        <a:schemeClr val="bg1"/>
                                      </a:solidFill>
                                      <a:latin typeface="Cambria Math"/>
                                    </a:rPr>
                                    <m:t> </m:t>
                                  </m:r>
                                  <m:r>
                                    <a:rPr lang="es-CL" sz="1400" i="1">
                                      <a:solidFill>
                                        <a:schemeClr val="bg1"/>
                                      </a:solidFill>
                                      <a:latin typeface="Cambria Math"/>
                                    </a:rPr>
                                    <m:t>𝑑𝑒𝑠𝑓𝑎𝑣𝑜𝑟𝑎𝑏𝑙𝑒</m:t>
                                  </m:r>
                                  <m:r>
                                    <a:rPr lang="es-CL" sz="1400" i="1">
                                      <a:solidFill>
                                        <a:schemeClr val="bg1"/>
                                      </a:solidFill>
                                      <a:latin typeface="Cambria Math"/>
                                    </a:rPr>
                                    <m:t>≫</m:t>
                                  </m:r>
                                </m:e>
                                <m:sub>
                                  <m:r>
                                    <a:rPr lang="es-CL" sz="1400" i="1">
                                      <a:solidFill>
                                        <a:schemeClr val="bg1"/>
                                      </a:solidFill>
                                      <a:latin typeface="Cambria Math" panose="02040503050406030204" pitchFamily="18" charset="0"/>
                                    </a:rPr>
                                    <m:t>𝑚</m:t>
                                  </m:r>
                                </m:sub>
                              </m:sSub>
                            </m:num>
                            <m:den>
                              <m:sSub>
                                <m:sSubPr>
                                  <m:ctrlPr>
                                    <a:rPr lang="es-CL" sz="1400" i="1">
                                      <a:solidFill>
                                        <a:schemeClr val="bg1"/>
                                      </a:solidFill>
                                      <a:latin typeface="Cambria Math" panose="02040503050406030204" pitchFamily="18" charset="0"/>
                                    </a:rPr>
                                  </m:ctrlPr>
                                </m:sSubPr>
                                <m:e>
                                  <m:r>
                                    <a:rPr lang="es-CL" sz="1400" i="1">
                                      <a:solidFill>
                                        <a:schemeClr val="bg1"/>
                                      </a:solidFill>
                                      <a:latin typeface="Cambria Math"/>
                                    </a:rPr>
                                    <m:t>𝑁</m:t>
                                  </m:r>
                                  <m:r>
                                    <a:rPr lang="es-CL" sz="1400" i="1">
                                      <a:solidFill>
                                        <a:schemeClr val="bg1"/>
                                      </a:solidFill>
                                      <a:latin typeface="Cambria Math"/>
                                    </a:rPr>
                                    <m:t>° </m:t>
                                  </m:r>
                                  <m:r>
                                    <a:rPr lang="es-CL" sz="1400" i="1">
                                      <a:solidFill>
                                        <a:schemeClr val="bg1"/>
                                      </a:solidFill>
                                      <a:latin typeface="Cambria Math"/>
                                    </a:rPr>
                                    <m:t>𝑡𝑜𝑡𝑎𝑙</m:t>
                                  </m:r>
                                  <m:r>
                                    <a:rPr lang="es-CL" sz="1400" i="1">
                                      <a:solidFill>
                                        <a:schemeClr val="bg1"/>
                                      </a:solidFill>
                                      <a:latin typeface="Cambria Math"/>
                                    </a:rPr>
                                    <m:t> </m:t>
                                  </m:r>
                                  <m:r>
                                    <a:rPr lang="es-CL" sz="1400" i="1">
                                      <a:solidFill>
                                        <a:schemeClr val="bg1"/>
                                      </a:solidFill>
                                      <a:latin typeface="Cambria Math"/>
                                    </a:rPr>
                                    <m:t>𝑑𝑒</m:t>
                                  </m:r>
                                  <m:r>
                                    <a:rPr lang="es-CL" sz="1400" i="1">
                                      <a:solidFill>
                                        <a:schemeClr val="bg1"/>
                                      </a:solidFill>
                                      <a:latin typeface="Cambria Math"/>
                                    </a:rPr>
                                    <m:t> </m:t>
                                  </m:r>
                                  <m:r>
                                    <a:rPr lang="es-CL" sz="1400" i="1">
                                      <a:solidFill>
                                        <a:schemeClr val="bg1"/>
                                      </a:solidFill>
                                      <a:latin typeface="Cambria Math"/>
                                    </a:rPr>
                                    <m:t>𝑟𝑒𝑐𝑙𝑎𝑚𝑜𝑠</m:t>
                                  </m:r>
                                  <m:r>
                                    <a:rPr lang="es-CL" sz="1400" i="1">
                                      <a:solidFill>
                                        <a:schemeClr val="bg1"/>
                                      </a:solidFill>
                                      <a:latin typeface="Cambria Math"/>
                                    </a:rPr>
                                    <m:t> </m:t>
                                  </m:r>
                                  <m:r>
                                    <a:rPr lang="es-CL" sz="1400" i="1">
                                      <a:solidFill>
                                        <a:schemeClr val="bg1"/>
                                      </a:solidFill>
                                      <a:latin typeface="Cambria Math" panose="02040503050406030204" pitchFamily="18" charset="0"/>
                                    </a:rPr>
                                    <m:t>𝑐𝑒𝑟𝑟𝑎𝑑𝑜𝑠</m:t>
                                  </m:r>
                                  <m:r>
                                    <a:rPr lang="es-CL" sz="1400" i="1">
                                      <a:solidFill>
                                        <a:schemeClr val="bg1"/>
                                      </a:solidFill>
                                      <a:latin typeface="Cambria Math" panose="02040503050406030204" pitchFamily="18" charset="0"/>
                                    </a:rPr>
                                    <m:t> </m:t>
                                  </m:r>
                                  <m:r>
                                    <a:rPr lang="es-CL" sz="1400" i="1">
                                      <a:solidFill>
                                        <a:schemeClr val="bg1"/>
                                      </a:solidFill>
                                      <a:latin typeface="Cambria Math" panose="02040503050406030204" pitchFamily="18" charset="0"/>
                                    </a:rPr>
                                    <m:t>𝑖𝑛𝑔𝑟𝑒𝑠𝑎𝑑𝑜𝑠</m:t>
                                  </m:r>
                                  <m:r>
                                    <a:rPr lang="es-CL" sz="1400" i="1">
                                      <a:solidFill>
                                        <a:schemeClr val="bg1"/>
                                      </a:solidFill>
                                      <a:latin typeface="Cambria Math" panose="02040503050406030204" pitchFamily="18" charset="0"/>
                                    </a:rPr>
                                    <m:t> </m:t>
                                  </m:r>
                                  <m:r>
                                    <a:rPr lang="es-CL" sz="1400" i="1">
                                      <a:solidFill>
                                        <a:schemeClr val="bg1"/>
                                      </a:solidFill>
                                      <a:latin typeface="Cambria Math" panose="02040503050406030204" pitchFamily="18" charset="0"/>
                                    </a:rPr>
                                    <m:t>𝑎</m:t>
                                  </m:r>
                                  <m:r>
                                    <a:rPr lang="es-CL" sz="1400" i="1">
                                      <a:solidFill>
                                        <a:schemeClr val="bg1"/>
                                      </a:solidFill>
                                      <a:latin typeface="Cambria Math" panose="02040503050406030204" pitchFamily="18" charset="0"/>
                                    </a:rPr>
                                    <m:t> </m:t>
                                  </m:r>
                                  <m:r>
                                    <a:rPr lang="es-CL" sz="1400" i="1">
                                      <a:solidFill>
                                        <a:schemeClr val="bg1"/>
                                      </a:solidFill>
                                      <a:latin typeface="Cambria Math" panose="02040503050406030204" pitchFamily="18" charset="0"/>
                                    </a:rPr>
                                    <m:t>𝑆𝐸𝑅𝑁𝐴𝐶</m:t>
                                  </m:r>
                                </m:e>
                                <m:sub>
                                  <m:r>
                                    <a:rPr lang="es-CL" sz="1400" i="1">
                                      <a:solidFill>
                                        <a:schemeClr val="bg1"/>
                                      </a:solidFill>
                                      <a:latin typeface="Cambria Math" panose="02040503050406030204" pitchFamily="18" charset="0"/>
                                    </a:rPr>
                                    <m:t>𝑚</m:t>
                                  </m:r>
                                </m:sub>
                              </m:sSub>
                            </m:den>
                          </m:f>
                        </m:e>
                      </m:d>
                      <m:r>
                        <a:rPr lang="es-CL" sz="1400" i="1">
                          <a:solidFill>
                            <a:schemeClr val="bg1"/>
                          </a:solidFill>
                          <a:latin typeface="Cambria Math"/>
                        </a:rPr>
                        <m:t>∗100</m:t>
                      </m:r>
                    </m:oMath>
                  </m:oMathPara>
                </a14:m>
                <a:endParaRPr lang="es-CL" sz="1400" dirty="0">
                  <a:solidFill>
                    <a:schemeClr val="bg1"/>
                  </a:solidFill>
                  <a:latin typeface="Arial" panose="020B0604020202020204" pitchFamily="34" charset="0"/>
                  <a:ea typeface="Verdana" pitchFamily="34" charset="0"/>
                  <a:cs typeface="Arial" panose="020B0604020202020204" pitchFamily="34" charset="0"/>
                </a:endParaRPr>
              </a:p>
              <a:p>
                <a:pPr marL="0" lvl="1" algn="just">
                  <a:defRPr/>
                </a:pPr>
                <a:endParaRPr lang="es-CL" sz="1400" dirty="0">
                  <a:solidFill>
                    <a:schemeClr val="bg1"/>
                  </a:solidFill>
                  <a:latin typeface="Arial" panose="020B0604020202020204" pitchFamily="34" charset="0"/>
                  <a:ea typeface="Verdana" pitchFamily="34" charset="0"/>
                  <a:cs typeface="Arial" panose="020B0604020202020204" pitchFamily="34" charset="0"/>
                </a:endParaRPr>
              </a:p>
            </p:txBody>
          </p:sp>
        </mc:Choice>
        <mc:Fallback xmlns="">
          <p:sp>
            <p:nvSpPr>
              <p:cNvPr id="56" name="Rectángulo 55">
                <a:extLst>
                  <a:ext uri="{FF2B5EF4-FFF2-40B4-BE49-F238E27FC236}">
                    <a16:creationId xmlns:a16="http://schemas.microsoft.com/office/drawing/2014/main" id="{039A4480-7FF3-C14C-9B13-8CD3AE1DC5EE}"/>
                  </a:ext>
                </a:extLst>
              </p:cNvPr>
              <p:cNvSpPr>
                <a:spLocks noRot="1" noChangeAspect="1" noMove="1" noResize="1" noEditPoints="1" noAdjustHandles="1" noChangeArrowheads="1" noChangeShapeType="1" noTextEdit="1"/>
              </p:cNvSpPr>
              <p:nvPr/>
            </p:nvSpPr>
            <p:spPr>
              <a:xfrm>
                <a:off x="2856077" y="2740937"/>
                <a:ext cx="7924800" cy="755079"/>
              </a:xfrm>
              <a:prstGeom prst="rect">
                <a:avLst/>
              </a:prstGeom>
              <a:blipFill>
                <a:blip r:embed="rId5"/>
                <a:stretch>
                  <a:fillRect/>
                </a:stretch>
              </a:blipFill>
            </p:spPr>
            <p:txBody>
              <a:bodyPr/>
              <a:lstStyle/>
              <a:p>
                <a:r>
                  <a:rPr lang="es-CL">
                    <a:noFill/>
                  </a:rPr>
                  <a:t> </a:t>
                </a:r>
              </a:p>
            </p:txBody>
          </p:sp>
        </mc:Fallback>
      </mc:AlternateContent>
      <p:sp>
        <p:nvSpPr>
          <p:cNvPr id="57" name="Rectángulo 56">
            <a:extLst>
              <a:ext uri="{FF2B5EF4-FFF2-40B4-BE49-F238E27FC236}">
                <a16:creationId xmlns:a16="http://schemas.microsoft.com/office/drawing/2014/main" id="{22A55C25-8259-5E41-863A-86D07506E0F5}"/>
              </a:ext>
            </a:extLst>
          </p:cNvPr>
          <p:cNvSpPr/>
          <p:nvPr/>
        </p:nvSpPr>
        <p:spPr>
          <a:xfrm>
            <a:off x="3008477" y="3589785"/>
            <a:ext cx="2834430" cy="307777"/>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CL" sz="1400" dirty="0">
                <a:solidFill>
                  <a:schemeClr val="bg1"/>
                </a:solidFill>
                <a:latin typeface="Arial" panose="020B0604020202020204" pitchFamily="34" charset="0"/>
                <a:ea typeface="Verdana" pitchFamily="34" charset="0"/>
                <a:cs typeface="Arial" panose="020B0604020202020204" pitchFamily="34" charset="0"/>
              </a:rPr>
              <a:t>m= Primer semestre 2018 y 2019</a:t>
            </a:r>
            <a:endParaRPr lang="es-CL" sz="1400" dirty="0">
              <a:solidFill>
                <a:schemeClr val="bg1"/>
              </a:solidFill>
              <a:latin typeface="Arial" panose="020B0604020202020204" pitchFamily="34" charset="0"/>
              <a:cs typeface="Arial" panose="020B0604020202020204" pitchFamily="34" charset="0"/>
            </a:endParaRPr>
          </a:p>
        </p:txBody>
      </p:sp>
      <p:sp>
        <p:nvSpPr>
          <p:cNvPr id="58" name="Rectángulo 57">
            <a:extLst>
              <a:ext uri="{FF2B5EF4-FFF2-40B4-BE49-F238E27FC236}">
                <a16:creationId xmlns:a16="http://schemas.microsoft.com/office/drawing/2014/main" id="{E192ECA3-6874-FD41-8D82-CA8026674D75}"/>
              </a:ext>
            </a:extLst>
          </p:cNvPr>
          <p:cNvSpPr/>
          <p:nvPr/>
        </p:nvSpPr>
        <p:spPr>
          <a:xfrm>
            <a:off x="1879600" y="4419600"/>
            <a:ext cx="9434677" cy="238379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88595" lvl="1" indent="-188595" algn="just" eaLnBrk="0" hangingPunct="0">
              <a:lnSpc>
                <a:spcPts val="1760"/>
              </a:lnSpc>
              <a:buFont typeface="Arial" panose="020B0604020202020204" pitchFamily="34" charset="0"/>
              <a:buChar char="•"/>
              <a:defRPr/>
            </a:pPr>
            <a:r>
              <a:rPr lang="es-CL" altLang="es-CL" sz="1400" dirty="0">
                <a:solidFill>
                  <a:schemeClr val="bg1"/>
                </a:solidFill>
                <a:latin typeface="Arial" panose="020B0604020202020204" pitchFamily="34" charset="0"/>
                <a:cs typeface="Arial" panose="020B0604020202020204" pitchFamily="34" charset="0"/>
              </a:rPr>
              <a:t>Este indicador se calcula dividiendo el número de reclamos del proveedor con resolución «proveedor no acoge» y «proveedor no responde» en la plataforma del SERNAC, por el número total de reclamos (clasificados como Proveedor Acoge, Proveedor no Acoge y Proveedor no Responde) que existen contra una empresa, todo ello multiplicado por 100.</a:t>
            </a:r>
          </a:p>
          <a:p>
            <a:pPr marL="188595" lvl="1" indent="-188595" algn="just" eaLnBrk="0" hangingPunct="0">
              <a:lnSpc>
                <a:spcPts val="1760"/>
              </a:lnSpc>
              <a:buFont typeface="Arial" panose="020B0604020202020204" pitchFamily="34" charset="0"/>
              <a:buChar char="•"/>
              <a:defRPr/>
            </a:pPr>
            <a:r>
              <a:rPr lang="es-CL" altLang="es-CL" sz="1400" dirty="0">
                <a:solidFill>
                  <a:schemeClr val="bg1"/>
                </a:solidFill>
                <a:latin typeface="Arial" panose="020B0604020202020204" pitchFamily="34" charset="0"/>
                <a:cs typeface="Arial" panose="020B0604020202020204" pitchFamily="34" charset="0"/>
              </a:rPr>
              <a:t>Para la determinación de la tasa de respuesta desfavorable, se excluyen del N° total de reclamos ingresados en la plataforma, los reclamos cerrados bajo las siguientes clasificaciones: derivados a otras instituciones públicas, proveedor informa caso no procede, antecedentes insuficientes para tramitar el reclamo y colectivos,</a:t>
            </a:r>
            <a:r>
              <a:rPr lang="es-CL" sz="1400" dirty="0">
                <a:solidFill>
                  <a:schemeClr val="bg1"/>
                </a:solidFill>
                <a:latin typeface="Arial" panose="020B0604020202020204" pitchFamily="34" charset="0"/>
                <a:cs typeface="Arial" panose="020B0604020202020204" pitchFamily="34" charset="0"/>
              </a:rPr>
              <a:t> debido a que tienen un tratamiento especial.</a:t>
            </a:r>
          </a:p>
          <a:p>
            <a:pPr marL="188595" lvl="1" indent="-188595" algn="just" eaLnBrk="0" hangingPunct="0">
              <a:lnSpc>
                <a:spcPts val="1760"/>
              </a:lnSpc>
              <a:buFont typeface="Arial" panose="020B0604020202020204" pitchFamily="34" charset="0"/>
              <a:buChar char="•"/>
              <a:defRPr/>
            </a:pPr>
            <a:r>
              <a:rPr lang="es-CL" sz="1400" dirty="0">
                <a:solidFill>
                  <a:schemeClr val="bg1"/>
                </a:solidFill>
                <a:latin typeface="Arial" panose="020B0604020202020204" pitchFamily="34" charset="0"/>
                <a:cs typeface="Arial" panose="020B0604020202020204" pitchFamily="34" charset="0"/>
              </a:rPr>
              <a:t>Se consideran solamente los proveedores cuyos datos de contacto se encuentran registrados en SERNAC.</a:t>
            </a:r>
          </a:p>
          <a:p>
            <a:pPr marL="188595" lvl="1" indent="-188595" algn="just" eaLnBrk="0" hangingPunct="0">
              <a:lnSpc>
                <a:spcPts val="1760"/>
              </a:lnSpc>
              <a:buFont typeface="Arial" panose="020B0604020202020204" pitchFamily="34" charset="0"/>
              <a:buChar char="•"/>
              <a:defRPr/>
            </a:pPr>
            <a:r>
              <a:rPr lang="es-CL" sz="1400" dirty="0">
                <a:solidFill>
                  <a:schemeClr val="bg1"/>
                </a:solidFill>
                <a:latin typeface="Arial" panose="020B0604020202020204" pitchFamily="34" charset="0"/>
                <a:cs typeface="Arial" panose="020B0604020202020204" pitchFamily="34" charset="0"/>
              </a:rPr>
              <a:t>Se exhiben gráficamente todas las empresas que presentan desde 10 reclamos durante el primer semestre 2019.</a:t>
            </a:r>
          </a:p>
        </p:txBody>
      </p:sp>
      <p:sp>
        <p:nvSpPr>
          <p:cNvPr id="59" name="object 46">
            <a:extLst>
              <a:ext uri="{FF2B5EF4-FFF2-40B4-BE49-F238E27FC236}">
                <a16:creationId xmlns:a16="http://schemas.microsoft.com/office/drawing/2014/main" id="{9919D40D-50BF-8945-A14A-BB97C504533F}"/>
              </a:ext>
            </a:extLst>
          </p:cNvPr>
          <p:cNvSpPr/>
          <p:nvPr/>
        </p:nvSpPr>
        <p:spPr>
          <a:xfrm>
            <a:off x="1762299" y="2535699"/>
            <a:ext cx="1492794" cy="1392640"/>
          </a:xfrm>
          <a:prstGeom prst="rect">
            <a:avLst/>
          </a:prstGeom>
          <a:blipFill>
            <a:blip r:embed="rId6"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sz="1600" dirty="0">
              <a:solidFill>
                <a:schemeClr val="bg1"/>
              </a:solidFill>
              <a:latin typeface="Arial" panose="020B0604020202020204" pitchFamily="34" charset="0"/>
              <a:cs typeface="Arial" panose="020B0604020202020204" pitchFamily="34" charset="0"/>
            </a:endParaRPr>
          </a:p>
        </p:txBody>
      </p:sp>
      <p:pic>
        <p:nvPicPr>
          <p:cNvPr id="60" name="Imagen 59">
            <a:extLst>
              <a:ext uri="{FF2B5EF4-FFF2-40B4-BE49-F238E27FC236}">
                <a16:creationId xmlns:a16="http://schemas.microsoft.com/office/drawing/2014/main" id="{9D39A97D-9D54-9949-A345-CC92B8EA51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61" name="Imagen 60">
            <a:extLst>
              <a:ext uri="{FF2B5EF4-FFF2-40B4-BE49-F238E27FC236}">
                <a16:creationId xmlns:a16="http://schemas.microsoft.com/office/drawing/2014/main" id="{58ABA30D-FA3F-E041-AA6F-E64C4C9358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62" name="Marcador de número de diapositiva 21">
            <a:extLst>
              <a:ext uri="{FF2B5EF4-FFF2-40B4-BE49-F238E27FC236}">
                <a16:creationId xmlns:a16="http://schemas.microsoft.com/office/drawing/2014/main" id="{E706B6E0-F92B-104C-A618-7A7BBB093B98}"/>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31</a:t>
            </a:fld>
            <a:endParaRPr lang="es-CL" sz="1200" b="1" dirty="0">
              <a:solidFill>
                <a:schemeClr val="bg1"/>
              </a:solidFill>
            </a:endParaRPr>
          </a:p>
        </p:txBody>
      </p:sp>
      <p:sp>
        <p:nvSpPr>
          <p:cNvPr id="63" name="Rectángulo 62">
            <a:extLst>
              <a:ext uri="{FF2B5EF4-FFF2-40B4-BE49-F238E27FC236}">
                <a16:creationId xmlns:a16="http://schemas.microsoft.com/office/drawing/2014/main" id="{2AEA4966-0AF6-564F-A7F7-EAA2C3DBC297}"/>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90481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274F78-3BE7-C541-B8A6-D7F659946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9" name="object 9"/>
          <p:cNvSpPr txBox="1"/>
          <p:nvPr/>
        </p:nvSpPr>
        <p:spPr>
          <a:xfrm>
            <a:off x="4508500" y="4876800"/>
            <a:ext cx="4800600" cy="1490152"/>
          </a:xfrm>
          <a:prstGeom prst="rect">
            <a:avLst/>
          </a:prstGeom>
        </p:spPr>
        <p:txBody>
          <a:bodyPr vert="horz" wrap="square" lIns="0" tIns="12700" rIns="0" bIns="0" rtlCol="0">
            <a:spAutoFit/>
          </a:bodyPr>
          <a:lstStyle/>
          <a:p>
            <a:pPr algn="ctr">
              <a:spcBef>
                <a:spcPts val="100"/>
              </a:spcBef>
            </a:pPr>
            <a:r>
              <a:rPr sz="9600" b="1" spc="-195" dirty="0">
                <a:solidFill>
                  <a:srgbClr val="FFFFFF"/>
                </a:solidFill>
                <a:latin typeface="Calibri" panose="020F0502020204030204" pitchFamily="34" charset="0"/>
                <a:cs typeface="Calibri" panose="020F0502020204030204" pitchFamily="34" charset="0"/>
              </a:rPr>
              <a:t>G</a:t>
            </a:r>
            <a:r>
              <a:rPr sz="9600" b="1" spc="-165" dirty="0">
                <a:solidFill>
                  <a:srgbClr val="FFFFFF"/>
                </a:solidFill>
                <a:latin typeface="Calibri" panose="020F0502020204030204" pitchFamily="34" charset="0"/>
                <a:cs typeface="Calibri" panose="020F0502020204030204" pitchFamily="34" charset="0"/>
              </a:rPr>
              <a:t>r</a:t>
            </a:r>
            <a:r>
              <a:rPr sz="9600" b="1" spc="-114" dirty="0">
                <a:solidFill>
                  <a:srgbClr val="FFFFFF"/>
                </a:solidFill>
                <a:latin typeface="Calibri" panose="020F0502020204030204" pitchFamily="34" charset="0"/>
                <a:cs typeface="Calibri" panose="020F0502020204030204" pitchFamily="34" charset="0"/>
              </a:rPr>
              <a:t>aci</a:t>
            </a:r>
            <a:r>
              <a:rPr sz="9600" b="1" spc="-95" dirty="0">
                <a:solidFill>
                  <a:srgbClr val="FFFFFF"/>
                </a:solidFill>
                <a:latin typeface="Calibri" panose="020F0502020204030204" pitchFamily="34" charset="0"/>
                <a:cs typeface="Calibri" panose="020F0502020204030204" pitchFamily="34" charset="0"/>
              </a:rPr>
              <a:t>as</a:t>
            </a:r>
            <a:endParaRPr sz="9600" b="1" dirty="0">
              <a:latin typeface="Calibri" panose="020F0502020204030204" pitchFamily="34" charset="0"/>
              <a:cs typeface="Calibri" panose="020F0502020204030204" pitchFamily="34" charset="0"/>
            </a:endParaRPr>
          </a:p>
        </p:txBody>
      </p:sp>
      <p:sp>
        <p:nvSpPr>
          <p:cNvPr id="187" name="object 187"/>
          <p:cNvSpPr/>
          <p:nvPr/>
        </p:nvSpPr>
        <p:spPr>
          <a:xfrm>
            <a:off x="5611762" y="944845"/>
            <a:ext cx="0" cy="0"/>
          </a:xfrm>
          <a:custGeom>
            <a:avLst/>
            <a:gdLst/>
            <a:ahLst/>
            <a:cxnLst/>
            <a:rect l="l" t="t" r="r" b="b"/>
            <a:pathLst>
              <a:path>
                <a:moveTo>
                  <a:pt x="0" y="0"/>
                </a:moveTo>
                <a:lnTo>
                  <a:pt x="0" y="0"/>
                </a:lnTo>
              </a:path>
            </a:pathLst>
          </a:custGeom>
          <a:ln w="15430">
            <a:solidFill>
              <a:srgbClr val="FFFFFF"/>
            </a:solidFill>
          </a:ln>
        </p:spPr>
        <p:txBody>
          <a:bodyPr wrap="square" lIns="0" tIns="0" rIns="0" bIns="0" rtlCol="0"/>
          <a:lstStyle/>
          <a:p>
            <a:endParaRPr dirty="0"/>
          </a:p>
        </p:txBody>
      </p:sp>
      <p:sp>
        <p:nvSpPr>
          <p:cNvPr id="189" name="object 189"/>
          <p:cNvSpPr/>
          <p:nvPr/>
        </p:nvSpPr>
        <p:spPr>
          <a:xfrm>
            <a:off x="8924951" y="944845"/>
            <a:ext cx="0" cy="0"/>
          </a:xfrm>
          <a:custGeom>
            <a:avLst/>
            <a:gdLst/>
            <a:ahLst/>
            <a:cxnLst/>
            <a:rect l="l" t="t" r="r" b="b"/>
            <a:pathLst>
              <a:path>
                <a:moveTo>
                  <a:pt x="0" y="0"/>
                </a:moveTo>
                <a:lnTo>
                  <a:pt x="0" y="0"/>
                </a:lnTo>
              </a:path>
            </a:pathLst>
          </a:custGeom>
          <a:ln w="15430">
            <a:solidFill>
              <a:srgbClr val="FFFFFF"/>
            </a:solidFill>
          </a:ln>
        </p:spPr>
        <p:txBody>
          <a:bodyPr wrap="square" lIns="0" tIns="0" rIns="0" bIns="0" rtlCol="0"/>
          <a:lstStyle/>
          <a:p>
            <a:endParaRPr dirty="0"/>
          </a:p>
        </p:txBody>
      </p:sp>
      <p:sp>
        <p:nvSpPr>
          <p:cNvPr id="192" name="object 9">
            <a:extLst>
              <a:ext uri="{FF2B5EF4-FFF2-40B4-BE49-F238E27FC236}">
                <a16:creationId xmlns:a16="http://schemas.microsoft.com/office/drawing/2014/main" id="{D799EF63-EEB7-864D-8B44-64CCC0030EAE}"/>
              </a:ext>
            </a:extLst>
          </p:cNvPr>
          <p:cNvSpPr txBox="1"/>
          <p:nvPr/>
        </p:nvSpPr>
        <p:spPr>
          <a:xfrm>
            <a:off x="2832100" y="6172200"/>
            <a:ext cx="8153400" cy="566822"/>
          </a:xfrm>
          <a:prstGeom prst="rect">
            <a:avLst/>
          </a:prstGeom>
        </p:spPr>
        <p:txBody>
          <a:bodyPr vert="horz" wrap="square" lIns="0" tIns="12700" rIns="0" bIns="0" rtlCol="0">
            <a:spAutoFit/>
          </a:bodyPr>
          <a:lstStyle/>
          <a:p>
            <a:pPr algn="ctr">
              <a:spcBef>
                <a:spcPts val="100"/>
              </a:spcBef>
            </a:pPr>
            <a:r>
              <a:rPr lang="es-CL" sz="3600" spc="-195" dirty="0">
                <a:solidFill>
                  <a:srgbClr val="FFFFFF"/>
                </a:solidFill>
                <a:latin typeface="Calibri" panose="020F0502020204030204" pitchFamily="34" charset="0"/>
                <a:cs typeface="Calibri" panose="020F0502020204030204" pitchFamily="34" charset="0"/>
              </a:rPr>
              <a:t>@SERNAC | @subtel_chile ‏</a:t>
            </a:r>
            <a:endParaRPr sz="36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337058"/>
            <a:ext cx="8975587" cy="1232260"/>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Motivos de reclamos en servicios móviles y fijos</a:t>
            </a:r>
            <a:br>
              <a:rPr lang="es-CL" sz="3200" b="1" dirty="0">
                <a:solidFill>
                  <a:schemeClr val="bg1"/>
                </a:solidFill>
                <a:latin typeface="Calibri" panose="020F0502020204030204" pitchFamily="34" charset="0"/>
                <a:cs typeface="Calibri" panose="020F0502020204030204" pitchFamily="34" charset="0"/>
              </a:rPr>
            </a:br>
            <a:r>
              <a:rPr lang="es-CL" sz="2400" dirty="0">
                <a:solidFill>
                  <a:schemeClr val="bg1"/>
                </a:solidFill>
                <a:latin typeface="Calibri" panose="020F0502020204030204" pitchFamily="34" charset="0"/>
                <a:cs typeface="Calibri" panose="020F0502020204030204" pitchFamily="34" charset="0"/>
              </a:rPr>
              <a:t>Volumen de reclamos</a:t>
            </a:r>
            <a:br>
              <a:rPr lang="es-CL" sz="3200" b="1" dirty="0">
                <a:solidFill>
                  <a:schemeClr val="bg1"/>
                </a:solidFill>
                <a:latin typeface="Calibri" panose="020F0502020204030204" pitchFamily="34" charset="0"/>
                <a:cs typeface="Calibri" panose="020F0502020204030204" pitchFamily="34" charset="0"/>
              </a:rPr>
            </a:br>
            <a:endParaRPr lang="es-CL" sz="3200" b="1" dirty="0">
              <a:solidFill>
                <a:schemeClr val="bg1"/>
              </a:solidFill>
              <a:latin typeface="Calibri" panose="020F0502020204030204" pitchFamily="34" charset="0"/>
              <a:cs typeface="Calibri" panose="020F0502020204030204" pitchFamily="34" charset="0"/>
            </a:endParaRP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graphicFrame>
        <p:nvGraphicFramePr>
          <p:cNvPr id="14" name="Tabla 13">
            <a:extLst>
              <a:ext uri="{FF2B5EF4-FFF2-40B4-BE49-F238E27FC236}">
                <a16:creationId xmlns:a16="http://schemas.microsoft.com/office/drawing/2014/main" id="{75CD461D-63B3-0B40-B287-13B7235DD01C}"/>
              </a:ext>
            </a:extLst>
          </p:cNvPr>
          <p:cNvGraphicFramePr>
            <a:graphicFrameLocks noGrp="1"/>
          </p:cNvGraphicFramePr>
          <p:nvPr>
            <p:extLst>
              <p:ext uri="{D42A27DB-BD31-4B8C-83A1-F6EECF244321}">
                <p14:modId xmlns:p14="http://schemas.microsoft.com/office/powerpoint/2010/main" val="3485846937"/>
              </p:ext>
            </p:extLst>
          </p:nvPr>
        </p:nvGraphicFramePr>
        <p:xfrm>
          <a:off x="1727200" y="1447800"/>
          <a:ext cx="10744198" cy="4087492"/>
        </p:xfrm>
        <a:graphic>
          <a:graphicData uri="http://schemas.openxmlformats.org/drawingml/2006/table">
            <a:tbl>
              <a:tblPr>
                <a:tableStyleId>{BDBED569-4797-4DF1-A0F4-6AAB3CD982D8}</a:tableStyleId>
              </a:tblPr>
              <a:tblGrid>
                <a:gridCol w="3709250">
                  <a:extLst>
                    <a:ext uri="{9D8B030D-6E8A-4147-A177-3AD203B41FA5}">
                      <a16:colId xmlns:a16="http://schemas.microsoft.com/office/drawing/2014/main" val="324880960"/>
                    </a:ext>
                  </a:extLst>
                </a:gridCol>
                <a:gridCol w="1093290">
                  <a:extLst>
                    <a:ext uri="{9D8B030D-6E8A-4147-A177-3AD203B41FA5}">
                      <a16:colId xmlns:a16="http://schemas.microsoft.com/office/drawing/2014/main" val="3605011153"/>
                    </a:ext>
                  </a:extLst>
                </a:gridCol>
                <a:gridCol w="1043910">
                  <a:extLst>
                    <a:ext uri="{9D8B030D-6E8A-4147-A177-3AD203B41FA5}">
                      <a16:colId xmlns:a16="http://schemas.microsoft.com/office/drawing/2014/main" val="3444799242"/>
                    </a:ext>
                  </a:extLst>
                </a:gridCol>
                <a:gridCol w="1335749">
                  <a:extLst>
                    <a:ext uri="{9D8B030D-6E8A-4147-A177-3AD203B41FA5}">
                      <a16:colId xmlns:a16="http://schemas.microsoft.com/office/drawing/2014/main" val="1152085826"/>
                    </a:ext>
                  </a:extLst>
                </a:gridCol>
                <a:gridCol w="1335749">
                  <a:extLst>
                    <a:ext uri="{9D8B030D-6E8A-4147-A177-3AD203B41FA5}">
                      <a16:colId xmlns:a16="http://schemas.microsoft.com/office/drawing/2014/main" val="681794505"/>
                    </a:ext>
                  </a:extLst>
                </a:gridCol>
                <a:gridCol w="979550">
                  <a:extLst>
                    <a:ext uri="{9D8B030D-6E8A-4147-A177-3AD203B41FA5}">
                      <a16:colId xmlns:a16="http://schemas.microsoft.com/office/drawing/2014/main" val="3557820001"/>
                    </a:ext>
                  </a:extLst>
                </a:gridCol>
                <a:gridCol w="1246700">
                  <a:extLst>
                    <a:ext uri="{9D8B030D-6E8A-4147-A177-3AD203B41FA5}">
                      <a16:colId xmlns:a16="http://schemas.microsoft.com/office/drawing/2014/main" val="898997287"/>
                    </a:ext>
                  </a:extLst>
                </a:gridCol>
              </a:tblGrid>
              <a:tr h="504825">
                <a:tc row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schemeClr val="bg1"/>
                          </a:solidFill>
                          <a:effectLst/>
                          <a:uLnTx/>
                          <a:uFillTx/>
                          <a:latin typeface="+mn-lt"/>
                          <a:ea typeface="+mn-ea"/>
                          <a:cs typeface="Arial" panose="020B0604020202020204" pitchFamily="34" charset="0"/>
                        </a:rPr>
                        <a:t>MOTIVOS DE RECLAMOS</a:t>
                      </a:r>
                    </a:p>
                  </a:txBody>
                  <a:tcPr marL="5077" marR="5077" marT="5077" marB="0" anchor="ctr">
                    <a:solidFill>
                      <a:schemeClr val="accent4"/>
                    </a:solidFill>
                  </a:tcPr>
                </a:tc>
                <a:tc gridSpan="2">
                  <a:txBody>
                    <a:bodyPr/>
                    <a:lstStyle/>
                    <a:p>
                      <a:pPr algn="ctr" fontAlgn="b"/>
                      <a:r>
                        <a:rPr lang="es-CL" sz="1800" b="1" i="0" u="none" strike="noStrike" dirty="0">
                          <a:solidFill>
                            <a:schemeClr val="bg1"/>
                          </a:solidFill>
                          <a:effectLst/>
                          <a:latin typeface="+mn-lt"/>
                          <a:cs typeface="Arial" panose="020B0604020202020204" pitchFamily="34" charset="0"/>
                        </a:rPr>
                        <a:t>SERVICIOS</a:t>
                      </a:r>
                      <a:r>
                        <a:rPr lang="es-CL" sz="1800" b="1" i="0" u="none" strike="noStrike" baseline="0" dirty="0">
                          <a:solidFill>
                            <a:schemeClr val="bg1"/>
                          </a:solidFill>
                          <a:effectLst/>
                          <a:latin typeface="+mn-lt"/>
                          <a:cs typeface="Arial" panose="020B0604020202020204" pitchFamily="34" charset="0"/>
                        </a:rPr>
                        <a:t> FIJOS</a:t>
                      </a:r>
                      <a:endParaRPr lang="es-CL" sz="1800" b="1" i="0" u="none" strike="noStrike" dirty="0">
                        <a:solidFill>
                          <a:schemeClr val="bg1"/>
                        </a:solidFill>
                        <a:effectLst/>
                        <a:latin typeface="+mn-lt"/>
                        <a:cs typeface="Arial" panose="020B0604020202020204" pitchFamily="34" charset="0"/>
                      </a:endParaRPr>
                    </a:p>
                  </a:txBody>
                  <a:tcPr marL="5077" marR="5077" marT="5077" marB="0" anchor="ctr">
                    <a:solidFill>
                      <a:schemeClr val="accent4"/>
                    </a:solidFill>
                  </a:tcPr>
                </a:tc>
                <a:tc hMerge="1">
                  <a:txBody>
                    <a:bodyPr/>
                    <a:lstStyle/>
                    <a:p>
                      <a:endParaRPr lang="es-CL"/>
                    </a:p>
                  </a:txBody>
                  <a:tcPr/>
                </a:tc>
                <a:tc rowSpan="2">
                  <a:txBody>
                    <a:bodyPr/>
                    <a:lstStyle/>
                    <a:p>
                      <a:pPr algn="ctr" fontAlgn="ctr"/>
                      <a:r>
                        <a:rPr lang="es-CL" sz="1800" b="1" u="none" strike="noStrike" dirty="0">
                          <a:solidFill>
                            <a:schemeClr val="bg1"/>
                          </a:solidFill>
                          <a:effectLst/>
                          <a:latin typeface="+mn-lt"/>
                          <a:cs typeface="Arial" panose="020B0604020202020204" pitchFamily="34" charset="0"/>
                        </a:rPr>
                        <a:t>VARIACIÓN</a:t>
                      </a:r>
                      <a:endParaRPr lang="es-CL" sz="1800" b="1" i="0" u="none" strike="noStrike" dirty="0">
                        <a:solidFill>
                          <a:schemeClr val="bg1"/>
                        </a:solidFill>
                        <a:effectLst/>
                        <a:latin typeface="+mn-lt"/>
                        <a:cs typeface="Arial" panose="020B0604020202020204" pitchFamily="34" charset="0"/>
                      </a:endParaRPr>
                    </a:p>
                  </a:txBody>
                  <a:tcPr marL="5077" marR="5077" marT="5077" marB="0" anchor="ctr">
                    <a:solidFill>
                      <a:schemeClr val="accent4"/>
                    </a:solidFill>
                  </a:tcPr>
                </a:tc>
                <a:tc gridSpan="2">
                  <a:txBody>
                    <a:bodyPr/>
                    <a:lstStyle/>
                    <a:p>
                      <a:pPr algn="ctr" fontAlgn="b"/>
                      <a:r>
                        <a:rPr lang="es-CL" sz="1800" b="1" i="0" u="none" strike="noStrike" dirty="0">
                          <a:solidFill>
                            <a:schemeClr val="bg1"/>
                          </a:solidFill>
                          <a:effectLst/>
                          <a:latin typeface="+mn-lt"/>
                          <a:cs typeface="Arial" panose="020B0604020202020204" pitchFamily="34" charset="0"/>
                        </a:rPr>
                        <a:t>SERVICIOS</a:t>
                      </a:r>
                      <a:r>
                        <a:rPr lang="es-CL" sz="1800" b="1" i="0" u="none" strike="noStrike" baseline="0" dirty="0">
                          <a:solidFill>
                            <a:schemeClr val="bg1"/>
                          </a:solidFill>
                          <a:effectLst/>
                          <a:latin typeface="+mn-lt"/>
                          <a:cs typeface="Arial" panose="020B0604020202020204" pitchFamily="34" charset="0"/>
                        </a:rPr>
                        <a:t> MÓVILES</a:t>
                      </a:r>
                      <a:endParaRPr lang="es-CL" sz="1800" b="1" i="0" u="none" strike="noStrike" dirty="0">
                        <a:solidFill>
                          <a:schemeClr val="bg1"/>
                        </a:solidFill>
                        <a:effectLst/>
                        <a:latin typeface="+mn-lt"/>
                        <a:cs typeface="Arial" panose="020B0604020202020204" pitchFamily="34" charset="0"/>
                      </a:endParaRPr>
                    </a:p>
                  </a:txBody>
                  <a:tcPr marL="5077" marR="5077" marT="5077" marB="0" anchor="ctr">
                    <a:solidFill>
                      <a:schemeClr val="accent4"/>
                    </a:solidFill>
                  </a:tcPr>
                </a:tc>
                <a:tc hMerge="1">
                  <a:txBody>
                    <a:bodyPr/>
                    <a:lstStyle/>
                    <a:p>
                      <a:endParaRPr lang="es-CL"/>
                    </a:p>
                  </a:txBody>
                  <a:tcPr/>
                </a:tc>
                <a:tc rowSpan="2">
                  <a:txBody>
                    <a:bodyPr/>
                    <a:lstStyle/>
                    <a:p>
                      <a:pPr algn="ctr" fontAlgn="ctr"/>
                      <a:r>
                        <a:rPr lang="es-CL" sz="1800" b="1" u="none" strike="noStrike" dirty="0">
                          <a:solidFill>
                            <a:schemeClr val="bg1"/>
                          </a:solidFill>
                          <a:effectLst/>
                          <a:latin typeface="+mn-lt"/>
                          <a:cs typeface="Arial" panose="020B0604020202020204" pitchFamily="34" charset="0"/>
                        </a:rPr>
                        <a:t>VARIACIÓN</a:t>
                      </a:r>
                      <a:endParaRPr lang="es-CL" sz="1800" b="1" i="0" u="none" strike="noStrike" dirty="0">
                        <a:solidFill>
                          <a:schemeClr val="bg1"/>
                        </a:solidFill>
                        <a:effectLst/>
                        <a:latin typeface="+mn-lt"/>
                        <a:cs typeface="Arial" panose="020B0604020202020204" pitchFamily="34" charset="0"/>
                      </a:endParaRPr>
                    </a:p>
                  </a:txBody>
                  <a:tcPr marL="5077" marR="5077" marT="5077" marB="0" anchor="ctr">
                    <a:solidFill>
                      <a:schemeClr val="accent4"/>
                    </a:solidFill>
                  </a:tcPr>
                </a:tc>
                <a:extLst>
                  <a:ext uri="{0D108BD9-81ED-4DB2-BD59-A6C34878D82A}">
                    <a16:rowId xmlns:a16="http://schemas.microsoft.com/office/drawing/2014/main" val="4256342395"/>
                  </a:ext>
                </a:extLst>
              </a:tr>
              <a:tr h="504825">
                <a:tc vMerge="1">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5077" marR="5077" marT="5077" marB="0" anchor="ctr"/>
                </a:tc>
                <a:tc>
                  <a:txBody>
                    <a:bodyPr/>
                    <a:lstStyle/>
                    <a:p>
                      <a:pPr algn="ctr" fontAlgn="ctr"/>
                      <a:r>
                        <a:rPr lang="es-CL" sz="1800" b="1" i="0" u="none" strike="noStrike" dirty="0">
                          <a:solidFill>
                            <a:schemeClr val="bg1"/>
                          </a:solidFill>
                          <a:effectLst/>
                          <a:latin typeface="+mn-lt"/>
                          <a:cs typeface="Arial" panose="020B0604020202020204" pitchFamily="34" charset="0"/>
                        </a:rPr>
                        <a:t>2018</a:t>
                      </a:r>
                    </a:p>
                  </a:txBody>
                  <a:tcPr marL="5077" marR="5077" marT="5077" marB="0" anchor="ctr">
                    <a:solidFill>
                      <a:schemeClr val="accent4"/>
                    </a:solidFill>
                  </a:tcPr>
                </a:tc>
                <a:tc>
                  <a:txBody>
                    <a:bodyPr/>
                    <a:lstStyle/>
                    <a:p>
                      <a:pPr algn="ctr" fontAlgn="ctr"/>
                      <a:r>
                        <a:rPr lang="es-CL" sz="1800" b="1" i="0" u="none" strike="noStrike" dirty="0">
                          <a:solidFill>
                            <a:schemeClr val="bg1"/>
                          </a:solidFill>
                          <a:effectLst/>
                          <a:latin typeface="+mn-lt"/>
                          <a:cs typeface="Arial" panose="020B0604020202020204" pitchFamily="34" charset="0"/>
                        </a:rPr>
                        <a:t>2019</a:t>
                      </a:r>
                    </a:p>
                  </a:txBody>
                  <a:tcPr marL="5077" marR="5077" marT="5077" marB="0" anchor="ctr">
                    <a:solidFill>
                      <a:schemeClr val="accent4"/>
                    </a:solidFill>
                  </a:tcPr>
                </a:tc>
                <a:tc vMerge="1">
                  <a:txBody>
                    <a:bodyPr/>
                    <a:lstStyle/>
                    <a:p>
                      <a:endParaRPr lang="es-CL"/>
                    </a:p>
                  </a:txBody>
                  <a:tcPr/>
                </a:tc>
                <a:tc>
                  <a:txBody>
                    <a:bodyPr/>
                    <a:lstStyle/>
                    <a:p>
                      <a:pPr algn="ctr" fontAlgn="ctr"/>
                      <a:r>
                        <a:rPr lang="es-CL" sz="1800" b="1" i="0" u="none" strike="noStrike" dirty="0">
                          <a:solidFill>
                            <a:schemeClr val="bg1"/>
                          </a:solidFill>
                          <a:effectLst/>
                          <a:latin typeface="+mn-lt"/>
                          <a:cs typeface="Arial" panose="020B0604020202020204" pitchFamily="34" charset="0"/>
                        </a:rPr>
                        <a:t>2018</a:t>
                      </a:r>
                    </a:p>
                  </a:txBody>
                  <a:tcPr marL="5077" marR="5077" marT="5077" marB="0" anchor="ctr">
                    <a:solidFill>
                      <a:schemeClr val="accent4"/>
                    </a:solidFill>
                  </a:tcPr>
                </a:tc>
                <a:tc>
                  <a:txBody>
                    <a:bodyPr/>
                    <a:lstStyle/>
                    <a:p>
                      <a:pPr algn="ctr" fontAlgn="ctr"/>
                      <a:r>
                        <a:rPr lang="es-CL" sz="1800" b="1" i="0" u="none" strike="noStrike" dirty="0">
                          <a:solidFill>
                            <a:schemeClr val="bg1"/>
                          </a:solidFill>
                          <a:effectLst/>
                          <a:latin typeface="+mn-lt"/>
                          <a:cs typeface="Arial" panose="020B0604020202020204" pitchFamily="34" charset="0"/>
                        </a:rPr>
                        <a:t>2019</a:t>
                      </a:r>
                    </a:p>
                  </a:txBody>
                  <a:tcPr marL="5077" marR="5077" marT="5077" marB="0" anchor="ctr">
                    <a:solidFill>
                      <a:schemeClr val="accent4"/>
                    </a:solidFill>
                  </a:tcPr>
                </a:tc>
                <a:tc vMerge="1">
                  <a:txBody>
                    <a:bodyPr/>
                    <a:lstStyle/>
                    <a:p>
                      <a:endParaRPr lang="es-CL"/>
                    </a:p>
                  </a:txBody>
                  <a:tcPr/>
                </a:tc>
                <a:extLst>
                  <a:ext uri="{0D108BD9-81ED-4DB2-BD59-A6C34878D82A}">
                    <a16:rowId xmlns:a16="http://schemas.microsoft.com/office/drawing/2014/main" val="1116141512"/>
                  </a:ext>
                </a:extLst>
              </a:tr>
              <a:tr h="504825">
                <a:tc>
                  <a:txBody>
                    <a:bodyPr/>
                    <a:lstStyle/>
                    <a:p>
                      <a:pPr algn="ctr" fontAlgn="ctr"/>
                      <a:r>
                        <a:rPr lang="es-ES" sz="1800" u="none" strike="noStrike" dirty="0">
                          <a:effectLst/>
                          <a:latin typeface="+mn-lt"/>
                          <a:cs typeface="Arial" panose="020B0604020202020204" pitchFamily="34" charset="0"/>
                        </a:rPr>
                        <a:t>Calidad Técnica y/o problemas de Servicio</a:t>
                      </a:r>
                      <a:endParaRPr lang="es-ES" sz="1800" b="1" i="0" u="none" strike="noStrike" dirty="0">
                        <a:solidFill>
                          <a:srgbClr val="FFFFFF"/>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10.095</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13.100</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b"/>
                      <a:r>
                        <a:rPr lang="es-CL" sz="1800" b="1" u="none" strike="noStrike" dirty="0">
                          <a:solidFill>
                            <a:srgbClr val="FF0000"/>
                          </a:solidFill>
                          <a:effectLst/>
                          <a:latin typeface="+mn-lt"/>
                          <a:ea typeface="+mn-ea"/>
                          <a:cs typeface="Arial" panose="020B0604020202020204" pitchFamily="34" charset="0"/>
                        </a:rPr>
                        <a:t>29,8%</a:t>
                      </a: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6.101</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9.284</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b"/>
                      <a:r>
                        <a:rPr lang="es-CL" sz="1800" b="1" u="none" strike="noStrike" dirty="0">
                          <a:solidFill>
                            <a:srgbClr val="FF0000"/>
                          </a:solidFill>
                          <a:effectLst/>
                          <a:latin typeface="+mn-lt"/>
                          <a:ea typeface="+mn-ea"/>
                          <a:cs typeface="Arial" panose="020B0604020202020204" pitchFamily="34" charset="0"/>
                        </a:rPr>
                        <a:t>52,2%</a:t>
                      </a:r>
                    </a:p>
                  </a:txBody>
                  <a:tcPr marL="5077" marR="5077" marT="5077" marB="0" anchor="ctr">
                    <a:solidFill>
                      <a:schemeClr val="bg1"/>
                    </a:solidFill>
                  </a:tcPr>
                </a:tc>
                <a:extLst>
                  <a:ext uri="{0D108BD9-81ED-4DB2-BD59-A6C34878D82A}">
                    <a16:rowId xmlns:a16="http://schemas.microsoft.com/office/drawing/2014/main" val="818909678"/>
                  </a:ext>
                </a:extLst>
              </a:tr>
              <a:tr h="504825">
                <a:tc>
                  <a:txBody>
                    <a:bodyPr/>
                    <a:lstStyle/>
                    <a:p>
                      <a:pPr algn="ctr" fontAlgn="ctr"/>
                      <a:r>
                        <a:rPr lang="es-ES" sz="1800" u="none" strike="noStrike" dirty="0">
                          <a:effectLst/>
                          <a:latin typeface="+mn-lt"/>
                          <a:cs typeface="Arial" panose="020B0604020202020204" pitchFamily="34" charset="0"/>
                        </a:rPr>
                        <a:t>Atención y/o Información a Clientes</a:t>
                      </a:r>
                      <a:endParaRPr lang="es-ES" sz="1800" b="1" i="0" u="none" strike="noStrike" dirty="0">
                        <a:solidFill>
                          <a:srgbClr val="FFFFFF"/>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9.851</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9.431</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b"/>
                      <a:r>
                        <a:rPr lang="es-CL" sz="1800" b="1" u="none" strike="noStrike" dirty="0">
                          <a:solidFill>
                            <a:srgbClr val="01AF01"/>
                          </a:solidFill>
                          <a:effectLst/>
                          <a:latin typeface="+mn-lt"/>
                          <a:cs typeface="Arial" panose="020B0604020202020204" pitchFamily="34" charset="0"/>
                        </a:rPr>
                        <a:t>-4,3%</a:t>
                      </a:r>
                      <a:endParaRPr lang="es-CL" sz="1800" b="1" i="0" u="none" strike="noStrike" dirty="0">
                        <a:solidFill>
                          <a:srgbClr val="01AF01"/>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12.056</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11.743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marL="0" algn="ctr" fontAlgn="b"/>
                      <a:r>
                        <a:rPr lang="es-CL" sz="1800" b="1" u="none" strike="noStrike" dirty="0">
                          <a:solidFill>
                            <a:srgbClr val="01AF01"/>
                          </a:solidFill>
                          <a:effectLst/>
                          <a:latin typeface="+mn-lt"/>
                          <a:ea typeface="+mn-ea"/>
                          <a:cs typeface="Arial" panose="020B0604020202020204" pitchFamily="34" charset="0"/>
                        </a:rPr>
                        <a:t>-2,6%</a:t>
                      </a:r>
                    </a:p>
                  </a:txBody>
                  <a:tcPr marL="5077" marR="5077" marT="5077" marB="0" anchor="ctr">
                    <a:solidFill>
                      <a:schemeClr val="bg1"/>
                    </a:solidFill>
                  </a:tcPr>
                </a:tc>
                <a:extLst>
                  <a:ext uri="{0D108BD9-81ED-4DB2-BD59-A6C34878D82A}">
                    <a16:rowId xmlns:a16="http://schemas.microsoft.com/office/drawing/2014/main" val="2740734690"/>
                  </a:ext>
                </a:extLst>
              </a:tr>
              <a:tr h="504825">
                <a:tc>
                  <a:txBody>
                    <a:bodyPr/>
                    <a:lstStyle/>
                    <a:p>
                      <a:pPr algn="ctr" fontAlgn="ctr"/>
                      <a:r>
                        <a:rPr lang="es-CL" sz="1800" u="none" strike="noStrike" dirty="0">
                          <a:effectLst/>
                          <a:latin typeface="+mn-lt"/>
                          <a:cs typeface="Arial" panose="020B0604020202020204" pitchFamily="34" charset="0"/>
                        </a:rPr>
                        <a:t>Facturación y/o Cobros</a:t>
                      </a:r>
                      <a:endParaRPr lang="es-CL" sz="1800" b="1" i="0" u="none" strike="noStrike" dirty="0">
                        <a:solidFill>
                          <a:srgbClr val="FFFFFF"/>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4.945</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5.303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b"/>
                      <a:r>
                        <a:rPr lang="es-CL" sz="1800" b="1" u="none" strike="noStrike" dirty="0">
                          <a:solidFill>
                            <a:srgbClr val="FF0000"/>
                          </a:solidFill>
                          <a:effectLst/>
                          <a:latin typeface="+mn-lt"/>
                          <a:ea typeface="+mn-ea"/>
                          <a:cs typeface="Arial" panose="020B0604020202020204" pitchFamily="34" charset="0"/>
                        </a:rPr>
                        <a:t>7,2%</a:t>
                      </a: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7.763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7.629</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marL="0" algn="ctr" fontAlgn="b"/>
                      <a:r>
                        <a:rPr lang="es-CL" sz="1800" b="1" u="none" strike="noStrike" dirty="0">
                          <a:solidFill>
                            <a:srgbClr val="01AF01"/>
                          </a:solidFill>
                          <a:effectLst/>
                          <a:latin typeface="+mn-lt"/>
                          <a:ea typeface="+mn-ea"/>
                          <a:cs typeface="Arial" panose="020B0604020202020204" pitchFamily="34" charset="0"/>
                        </a:rPr>
                        <a:t>-1,7%</a:t>
                      </a:r>
                    </a:p>
                  </a:txBody>
                  <a:tcPr marL="5077" marR="5077" marT="5077" marB="0" anchor="ctr">
                    <a:solidFill>
                      <a:schemeClr val="bg1"/>
                    </a:solidFill>
                  </a:tcPr>
                </a:tc>
                <a:extLst>
                  <a:ext uri="{0D108BD9-81ED-4DB2-BD59-A6C34878D82A}">
                    <a16:rowId xmlns:a16="http://schemas.microsoft.com/office/drawing/2014/main" val="1976358774"/>
                  </a:ext>
                </a:extLst>
              </a:tr>
              <a:tr h="504825">
                <a:tc>
                  <a:txBody>
                    <a:bodyPr/>
                    <a:lstStyle/>
                    <a:p>
                      <a:pPr algn="ctr" fontAlgn="ctr"/>
                      <a:r>
                        <a:rPr lang="es-CL" sz="1800" u="none" strike="noStrike" dirty="0">
                          <a:effectLst/>
                          <a:latin typeface="+mn-lt"/>
                          <a:cs typeface="Arial" panose="020B0604020202020204" pitchFamily="34" charset="0"/>
                        </a:rPr>
                        <a:t>Portabilidad</a:t>
                      </a:r>
                      <a:endParaRPr lang="es-CL" sz="1800" b="1" i="0" u="none" strike="noStrike" dirty="0">
                        <a:solidFill>
                          <a:srgbClr val="FFFFFF"/>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203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206</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b"/>
                      <a:r>
                        <a:rPr lang="es-CL" sz="1800" b="1" u="none" strike="noStrike" dirty="0">
                          <a:solidFill>
                            <a:srgbClr val="FF0000"/>
                          </a:solidFill>
                          <a:effectLst/>
                          <a:latin typeface="+mn-lt"/>
                          <a:ea typeface="+mn-ea"/>
                          <a:cs typeface="Arial" panose="020B0604020202020204" pitchFamily="34" charset="0"/>
                        </a:rPr>
                        <a:t>1,5%</a:t>
                      </a: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1.003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1.167</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b"/>
                      <a:r>
                        <a:rPr lang="es-CL" sz="1800" b="1" u="none" strike="noStrike" dirty="0">
                          <a:solidFill>
                            <a:srgbClr val="FF0000"/>
                          </a:solidFill>
                          <a:effectLst/>
                          <a:latin typeface="+mn-lt"/>
                          <a:ea typeface="+mn-ea"/>
                          <a:cs typeface="Arial" panose="020B0604020202020204" pitchFamily="34" charset="0"/>
                        </a:rPr>
                        <a:t>16,4%</a:t>
                      </a:r>
                    </a:p>
                  </a:txBody>
                  <a:tcPr marL="5077" marR="5077" marT="5077" marB="0" anchor="ctr">
                    <a:solidFill>
                      <a:schemeClr val="bg1"/>
                    </a:solidFill>
                  </a:tcPr>
                </a:tc>
                <a:extLst>
                  <a:ext uri="{0D108BD9-81ED-4DB2-BD59-A6C34878D82A}">
                    <a16:rowId xmlns:a16="http://schemas.microsoft.com/office/drawing/2014/main" val="3684065895"/>
                  </a:ext>
                </a:extLst>
              </a:tr>
              <a:tr h="504825">
                <a:tc>
                  <a:txBody>
                    <a:bodyPr/>
                    <a:lstStyle/>
                    <a:p>
                      <a:pPr algn="ctr" fontAlgn="ctr"/>
                      <a:r>
                        <a:rPr lang="es-CL" sz="1800" u="none" strike="noStrike" dirty="0">
                          <a:effectLst/>
                          <a:latin typeface="+mn-lt"/>
                          <a:cs typeface="Arial" panose="020B0604020202020204" pitchFamily="34" charset="0"/>
                        </a:rPr>
                        <a:t>Otro</a:t>
                      </a:r>
                      <a:endParaRPr lang="es-CL" sz="1800" b="1" i="0" u="none" strike="noStrike" dirty="0">
                        <a:solidFill>
                          <a:srgbClr val="FFFFFF"/>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229</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213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marL="0" algn="ctr" fontAlgn="b"/>
                      <a:r>
                        <a:rPr lang="es-CL" sz="1800" b="1" u="none" strike="noStrike" dirty="0">
                          <a:solidFill>
                            <a:srgbClr val="01AF01"/>
                          </a:solidFill>
                          <a:effectLst/>
                          <a:latin typeface="+mn-lt"/>
                          <a:ea typeface="+mn-ea"/>
                          <a:cs typeface="Arial" panose="020B0604020202020204" pitchFamily="34" charset="0"/>
                        </a:rPr>
                        <a:t>-7,0%</a:t>
                      </a: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1.530</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u="none" strike="noStrike" dirty="0">
                          <a:effectLst/>
                          <a:latin typeface="+mn-lt"/>
                          <a:cs typeface="Arial" panose="020B0604020202020204" pitchFamily="34" charset="0"/>
                        </a:rPr>
                        <a:t>733</a:t>
                      </a:r>
                      <a:endParaRPr lang="es-CL" sz="1800" b="0"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marL="0" algn="ctr" fontAlgn="b"/>
                      <a:r>
                        <a:rPr lang="es-CL" sz="1800" b="1" u="none" strike="noStrike" dirty="0">
                          <a:solidFill>
                            <a:srgbClr val="01AF01"/>
                          </a:solidFill>
                          <a:effectLst/>
                          <a:latin typeface="+mn-lt"/>
                          <a:ea typeface="+mn-ea"/>
                          <a:cs typeface="Arial" panose="020B0604020202020204" pitchFamily="34" charset="0"/>
                        </a:rPr>
                        <a:t>-52,1%</a:t>
                      </a:r>
                    </a:p>
                  </a:txBody>
                  <a:tcPr marL="5077" marR="5077" marT="5077" marB="0" anchor="ctr">
                    <a:solidFill>
                      <a:schemeClr val="bg1"/>
                    </a:solidFill>
                  </a:tcPr>
                </a:tc>
                <a:extLst>
                  <a:ext uri="{0D108BD9-81ED-4DB2-BD59-A6C34878D82A}">
                    <a16:rowId xmlns:a16="http://schemas.microsoft.com/office/drawing/2014/main" val="2085264654"/>
                  </a:ext>
                </a:extLst>
              </a:tr>
              <a:tr h="504825">
                <a:tc>
                  <a:txBody>
                    <a:bodyPr/>
                    <a:lstStyle/>
                    <a:p>
                      <a:pPr algn="ctr" fontAlgn="ctr"/>
                      <a:r>
                        <a:rPr lang="es-CL" sz="1800" b="1" u="none" strike="noStrike" dirty="0">
                          <a:effectLst/>
                          <a:latin typeface="+mn-lt"/>
                          <a:cs typeface="Arial" panose="020B0604020202020204" pitchFamily="34" charset="0"/>
                        </a:rPr>
                        <a:t>Total</a:t>
                      </a:r>
                      <a:endParaRPr lang="es-CL" sz="1800" b="1" i="0" u="none" strike="noStrike" dirty="0">
                        <a:solidFill>
                          <a:srgbClr val="FFFFFF"/>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b="1" u="none" strike="noStrike" dirty="0">
                          <a:effectLst/>
                          <a:latin typeface="+mn-lt"/>
                          <a:cs typeface="Arial" panose="020B0604020202020204" pitchFamily="34" charset="0"/>
                        </a:rPr>
                        <a:t>25.323</a:t>
                      </a:r>
                      <a:endParaRPr lang="es-CL" sz="1800" b="1" i="0" u="none" strike="noStrike" dirty="0">
                        <a:solidFill>
                          <a:srgbClr val="000000"/>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b="1" u="none" strike="noStrike" dirty="0">
                          <a:solidFill>
                            <a:schemeClr val="tx1"/>
                          </a:solidFill>
                          <a:effectLst/>
                          <a:latin typeface="+mn-lt"/>
                          <a:cs typeface="Arial" panose="020B0604020202020204" pitchFamily="34" charset="0"/>
                        </a:rPr>
                        <a:t>28.253</a:t>
                      </a:r>
                      <a:endParaRPr lang="es-CL" sz="1800" b="1" i="0" u="none" strike="noStrike" dirty="0">
                        <a:solidFill>
                          <a:schemeClr val="tx1"/>
                        </a:solidFill>
                        <a:effectLst/>
                        <a:latin typeface="+mn-lt"/>
                        <a:cs typeface="Arial" panose="020B0604020202020204" pitchFamily="34" charset="0"/>
                      </a:endParaRPr>
                    </a:p>
                  </a:txBody>
                  <a:tcPr marL="5077" marR="5077" marT="5077" marB="0" anchor="ctr">
                    <a:solidFill>
                      <a:schemeClr val="bg1"/>
                    </a:solidFill>
                  </a:tcPr>
                </a:tc>
                <a:tc>
                  <a:txBody>
                    <a:bodyPr/>
                    <a:lstStyle/>
                    <a:p>
                      <a:pPr marL="0" algn="ctr" fontAlgn="b"/>
                      <a:r>
                        <a:rPr lang="es-CL" sz="1800" b="1" u="none" strike="noStrike" dirty="0">
                          <a:solidFill>
                            <a:schemeClr val="tx1"/>
                          </a:solidFill>
                          <a:effectLst/>
                          <a:latin typeface="+mn-lt"/>
                          <a:ea typeface="+mn-ea"/>
                          <a:cs typeface="Arial" panose="020B0604020202020204" pitchFamily="34" charset="0"/>
                        </a:rPr>
                        <a:t>11,6%</a:t>
                      </a:r>
                    </a:p>
                  </a:txBody>
                  <a:tcPr marL="5077" marR="5077" marT="5077" marB="0" anchor="ctr">
                    <a:solidFill>
                      <a:schemeClr val="bg1"/>
                    </a:solidFill>
                  </a:tcPr>
                </a:tc>
                <a:tc>
                  <a:txBody>
                    <a:bodyPr/>
                    <a:lstStyle/>
                    <a:p>
                      <a:pPr algn="ctr" fontAlgn="ctr"/>
                      <a:r>
                        <a:rPr lang="es-CL" sz="1800" b="1" u="none" strike="noStrike" dirty="0">
                          <a:solidFill>
                            <a:schemeClr val="tx1"/>
                          </a:solidFill>
                          <a:effectLst/>
                          <a:latin typeface="+mn-lt"/>
                          <a:cs typeface="Arial" panose="020B0604020202020204" pitchFamily="34" charset="0"/>
                        </a:rPr>
                        <a:t>28.453</a:t>
                      </a:r>
                      <a:endParaRPr lang="es-CL" sz="1800" b="1" i="0" u="none" strike="noStrike" dirty="0">
                        <a:solidFill>
                          <a:schemeClr val="tx1"/>
                        </a:solidFill>
                        <a:effectLst/>
                        <a:latin typeface="+mn-lt"/>
                        <a:cs typeface="Arial" panose="020B0604020202020204" pitchFamily="34" charset="0"/>
                      </a:endParaRPr>
                    </a:p>
                  </a:txBody>
                  <a:tcPr marL="5077" marR="5077" marT="5077" marB="0" anchor="ctr">
                    <a:solidFill>
                      <a:schemeClr val="bg1"/>
                    </a:solidFill>
                  </a:tcPr>
                </a:tc>
                <a:tc>
                  <a:txBody>
                    <a:bodyPr/>
                    <a:lstStyle/>
                    <a:p>
                      <a:pPr algn="ctr" fontAlgn="ctr"/>
                      <a:r>
                        <a:rPr lang="es-CL" sz="1800" b="1" u="none" strike="noStrike" dirty="0">
                          <a:solidFill>
                            <a:schemeClr val="tx1"/>
                          </a:solidFill>
                          <a:effectLst/>
                          <a:latin typeface="+mn-lt"/>
                          <a:cs typeface="Arial" panose="020B0604020202020204" pitchFamily="34" charset="0"/>
                        </a:rPr>
                        <a:t>30.556</a:t>
                      </a:r>
                      <a:endParaRPr lang="es-CL" sz="1800" b="1" i="0" u="none" strike="noStrike" dirty="0">
                        <a:solidFill>
                          <a:schemeClr val="tx1"/>
                        </a:solidFill>
                        <a:effectLst/>
                        <a:latin typeface="+mn-lt"/>
                        <a:cs typeface="Arial" panose="020B0604020202020204" pitchFamily="34" charset="0"/>
                      </a:endParaRPr>
                    </a:p>
                  </a:txBody>
                  <a:tcPr marL="5077" marR="5077" marT="5077" marB="0" anchor="ctr">
                    <a:solidFill>
                      <a:schemeClr val="bg1"/>
                    </a:solidFill>
                  </a:tcPr>
                </a:tc>
                <a:tc>
                  <a:txBody>
                    <a:bodyPr/>
                    <a:lstStyle/>
                    <a:p>
                      <a:pPr marL="0" algn="ctr" fontAlgn="b"/>
                      <a:r>
                        <a:rPr lang="es-CL" sz="1800" b="1" u="none" strike="noStrike" dirty="0">
                          <a:solidFill>
                            <a:schemeClr val="tx1"/>
                          </a:solidFill>
                          <a:effectLst/>
                          <a:latin typeface="+mn-lt"/>
                          <a:ea typeface="+mn-ea"/>
                          <a:cs typeface="Arial" panose="020B0604020202020204" pitchFamily="34" charset="0"/>
                        </a:rPr>
                        <a:t>7,4%</a:t>
                      </a:r>
                    </a:p>
                  </a:txBody>
                  <a:tcPr marL="5077" marR="5077" marT="5077" marB="0" anchor="ctr">
                    <a:solidFill>
                      <a:schemeClr val="bg1"/>
                    </a:solidFill>
                  </a:tcPr>
                </a:tc>
                <a:extLst>
                  <a:ext uri="{0D108BD9-81ED-4DB2-BD59-A6C34878D82A}">
                    <a16:rowId xmlns:a16="http://schemas.microsoft.com/office/drawing/2014/main" val="273399598"/>
                  </a:ext>
                </a:extLst>
              </a:tr>
            </a:tbl>
          </a:graphicData>
        </a:graphic>
      </p:graphicFrame>
      <p:sp>
        <p:nvSpPr>
          <p:cNvPr id="3" name="Rectángulo 2">
            <a:extLst>
              <a:ext uri="{FF2B5EF4-FFF2-40B4-BE49-F238E27FC236}">
                <a16:creationId xmlns:a16="http://schemas.microsoft.com/office/drawing/2014/main" id="{588508E2-F138-0447-A821-6E1B9F23EB6B}"/>
              </a:ext>
            </a:extLst>
          </p:cNvPr>
          <p:cNvSpPr/>
          <p:nvPr/>
        </p:nvSpPr>
        <p:spPr>
          <a:xfrm>
            <a:off x="1727200" y="5741075"/>
            <a:ext cx="9982200" cy="2031325"/>
          </a:xfrm>
          <a:prstGeom prst="rect">
            <a:avLst/>
          </a:prstGeom>
        </p:spPr>
        <p:txBody>
          <a:bodyPr wrap="square">
            <a:spAutoFit/>
          </a:bodyPr>
          <a:lstStyle/>
          <a:p>
            <a:pPr marL="285750" indent="-285750">
              <a:buFont typeface="Arial" panose="020B0604020202020204" pitchFamily="34" charset="0"/>
              <a:buChar char="•"/>
            </a:pPr>
            <a:r>
              <a:rPr lang="es-CL" dirty="0">
                <a:solidFill>
                  <a:schemeClr val="bg1"/>
                </a:solidFill>
              </a:rPr>
              <a:t>Respecto a los motivos de reclamos asociados a servicios fijos, el motivo de reclamo con mayor alza en relación al primer semestre del año 2018 fue Calidad Técnica y/o problemas de Servicio, con un alza de 29,8% en su volumen de reclamos.</a:t>
            </a:r>
          </a:p>
          <a:p>
            <a:pPr marL="285750" indent="-285750">
              <a:buFont typeface="Arial" panose="020B0604020202020204" pitchFamily="34" charset="0"/>
              <a:buChar char="•"/>
            </a:pPr>
            <a:endParaRPr lang="es-CL" dirty="0">
              <a:solidFill>
                <a:schemeClr val="bg1"/>
              </a:solidFill>
            </a:endParaRPr>
          </a:p>
          <a:p>
            <a:pPr marL="285750" indent="-285750">
              <a:buFont typeface="Arial" panose="020B0604020202020204" pitchFamily="34" charset="0"/>
              <a:buChar char="•"/>
            </a:pPr>
            <a:r>
              <a:rPr lang="es-CL" dirty="0">
                <a:solidFill>
                  <a:schemeClr val="bg1"/>
                </a:solidFill>
              </a:rPr>
              <a:t>Por otro lado, en relación a servicios móviles, el mayor alza detectada fue, al igual que en servicios fijos, en Calidad Técnica y/o problemas de Servicio, con un alza de 52,2% en su volumen de reclamos.</a:t>
            </a:r>
          </a:p>
          <a:p>
            <a:pPr marL="285750" indent="-285750">
              <a:buFont typeface="Arial" panose="020B0604020202020204" pitchFamily="34" charset="0"/>
              <a:buChar char="•"/>
            </a:pPr>
            <a:endParaRPr lang="es-CL" dirty="0">
              <a:solidFill>
                <a:schemeClr val="bg1"/>
              </a:solidFill>
            </a:endParaRPr>
          </a:p>
        </p:txBody>
      </p:sp>
      <p:pic>
        <p:nvPicPr>
          <p:cNvPr id="16" name="Imagen 15">
            <a:extLst>
              <a:ext uri="{FF2B5EF4-FFF2-40B4-BE49-F238E27FC236}">
                <a16:creationId xmlns:a16="http://schemas.microsoft.com/office/drawing/2014/main" id="{B48A273C-CE4B-D446-A2B0-AC6E5485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17" name="Imagen 16">
            <a:extLst>
              <a:ext uri="{FF2B5EF4-FFF2-40B4-BE49-F238E27FC236}">
                <a16:creationId xmlns:a16="http://schemas.microsoft.com/office/drawing/2014/main" id="{5256E478-09E3-BB40-80AF-C94712CC9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19" name="Marcador de número de diapositiva 21">
            <a:extLst>
              <a:ext uri="{FF2B5EF4-FFF2-40B4-BE49-F238E27FC236}">
                <a16:creationId xmlns:a16="http://schemas.microsoft.com/office/drawing/2014/main" id="{E99AD91E-B94E-5B49-8972-10CA6A728310}"/>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4</a:t>
            </a:fld>
            <a:endParaRPr lang="es-CL" sz="1200" b="1" dirty="0">
              <a:solidFill>
                <a:schemeClr val="bg1"/>
              </a:solidFill>
            </a:endParaRPr>
          </a:p>
        </p:txBody>
      </p:sp>
      <p:sp>
        <p:nvSpPr>
          <p:cNvPr id="20" name="Rectángulo 19">
            <a:extLst>
              <a:ext uri="{FF2B5EF4-FFF2-40B4-BE49-F238E27FC236}">
                <a16:creationId xmlns:a16="http://schemas.microsoft.com/office/drawing/2014/main" id="{B8389352-CAE4-864D-A812-89307A33EB8C}"/>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54834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584200" y="381000"/>
            <a:ext cx="12649200" cy="456663"/>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¿Cómo responden las empresas del mercado de telecomunicaciones?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3" name="Rectángulo 2">
            <a:extLst>
              <a:ext uri="{FF2B5EF4-FFF2-40B4-BE49-F238E27FC236}">
                <a16:creationId xmlns:a16="http://schemas.microsoft.com/office/drawing/2014/main" id="{588508E2-F138-0447-A821-6E1B9F23EB6B}"/>
              </a:ext>
            </a:extLst>
          </p:cNvPr>
          <p:cNvSpPr/>
          <p:nvPr/>
        </p:nvSpPr>
        <p:spPr>
          <a:xfrm>
            <a:off x="508000" y="6019800"/>
            <a:ext cx="11201400" cy="1569660"/>
          </a:xfrm>
          <a:prstGeom prst="rect">
            <a:avLst/>
          </a:prstGeom>
        </p:spPr>
        <p:txBody>
          <a:bodyPr wrap="square">
            <a:spAutoFit/>
          </a:bodyPr>
          <a:lstStyle/>
          <a:p>
            <a:pPr marL="285750" indent="-285750">
              <a:buFont typeface="Arial" panose="020B0604020202020204" pitchFamily="34" charset="0"/>
              <a:buChar char="•"/>
            </a:pPr>
            <a:r>
              <a:rPr lang="es-CL" sz="1600" dirty="0">
                <a:solidFill>
                  <a:schemeClr val="bg1"/>
                </a:solidFill>
              </a:rPr>
              <a:t>El 1er semestre del año 2019 el 72,9% de los casos se resolvió favorablemente, aumentando en 6,1 puntos porcentuales, respecto del 2018. </a:t>
            </a:r>
          </a:p>
          <a:p>
            <a:pPr marL="285750" indent="-285750">
              <a:buFont typeface="Arial" panose="020B0604020202020204" pitchFamily="34" charset="0"/>
              <a:buChar char="•"/>
            </a:pPr>
            <a:r>
              <a:rPr lang="es-CL" sz="1600" dirty="0">
                <a:solidFill>
                  <a:schemeClr val="bg1"/>
                </a:solidFill>
              </a:rPr>
              <a:t>Aumentó en 6,3 punto porcentual los reclamos que se acogen totalmente en el 1er semestre de 2019 respecto al mismo periodo en el 2018, esto corresponde a un aumento del 20,7% (4.895 casos) en cantidad de reclamos.</a:t>
            </a:r>
          </a:p>
          <a:p>
            <a:pPr marL="285750" indent="-285750">
              <a:buFont typeface="Arial" panose="020B0604020202020204" pitchFamily="34" charset="0"/>
              <a:buChar char="•"/>
            </a:pPr>
            <a:r>
              <a:rPr lang="es-CL" sz="1600" dirty="0">
                <a:solidFill>
                  <a:schemeClr val="bg1"/>
                </a:solidFill>
              </a:rPr>
              <a:t>Por otra parte, se registra una disminución en las respuestas negativas, desde un 32,3% (32,1% No Acoge, 0,2% No Responde), durante el año 2018, a un 26,1% (25,5% No Acoge, 0,6% No Responde), durante el primer semestre del año 2019.</a:t>
            </a:r>
          </a:p>
        </p:txBody>
      </p:sp>
      <p:sp>
        <p:nvSpPr>
          <p:cNvPr id="2" name="Rectángulo redondeado 1">
            <a:extLst>
              <a:ext uri="{FF2B5EF4-FFF2-40B4-BE49-F238E27FC236}">
                <a16:creationId xmlns:a16="http://schemas.microsoft.com/office/drawing/2014/main" id="{A43BA7A8-1CE5-1C46-93D1-D8C8E63D8D52}"/>
              </a:ext>
            </a:extLst>
          </p:cNvPr>
          <p:cNvSpPr/>
          <p:nvPr/>
        </p:nvSpPr>
        <p:spPr>
          <a:xfrm>
            <a:off x="1879600" y="1371600"/>
            <a:ext cx="10058400" cy="449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3" name="7 Gráfico">
            <a:extLst>
              <a:ext uri="{FF2B5EF4-FFF2-40B4-BE49-F238E27FC236}">
                <a16:creationId xmlns:a16="http://schemas.microsoft.com/office/drawing/2014/main" id="{0A90EBC7-650C-8749-AF33-87FF8D9EDC3B}"/>
              </a:ext>
            </a:extLst>
          </p:cNvPr>
          <p:cNvGraphicFramePr>
            <a:graphicFrameLocks/>
          </p:cNvGraphicFramePr>
          <p:nvPr>
            <p:extLst>
              <p:ext uri="{D42A27DB-BD31-4B8C-83A1-F6EECF244321}">
                <p14:modId xmlns:p14="http://schemas.microsoft.com/office/powerpoint/2010/main" val="908730961"/>
              </p:ext>
            </p:extLst>
          </p:nvPr>
        </p:nvGraphicFramePr>
        <p:xfrm>
          <a:off x="1955800" y="1371600"/>
          <a:ext cx="9982199" cy="4572000"/>
        </p:xfrm>
        <a:graphic>
          <a:graphicData uri="http://schemas.openxmlformats.org/drawingml/2006/chart">
            <c:chart xmlns:c="http://schemas.openxmlformats.org/drawingml/2006/chart" xmlns:r="http://schemas.openxmlformats.org/officeDocument/2006/relationships" r:id="rId5"/>
          </a:graphicData>
        </a:graphic>
      </p:graphicFrame>
      <p:pic>
        <p:nvPicPr>
          <p:cNvPr id="16" name="Imagen 15">
            <a:extLst>
              <a:ext uri="{FF2B5EF4-FFF2-40B4-BE49-F238E27FC236}">
                <a16:creationId xmlns:a16="http://schemas.microsoft.com/office/drawing/2014/main" id="{DD8B0ACC-9CCF-5F46-88F8-7010F3A657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17" name="Imagen 16">
            <a:extLst>
              <a:ext uri="{FF2B5EF4-FFF2-40B4-BE49-F238E27FC236}">
                <a16:creationId xmlns:a16="http://schemas.microsoft.com/office/drawing/2014/main" id="{C36F9277-51D3-A343-8E8A-14A52C675E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19" name="Marcador de número de diapositiva 21">
            <a:extLst>
              <a:ext uri="{FF2B5EF4-FFF2-40B4-BE49-F238E27FC236}">
                <a16:creationId xmlns:a16="http://schemas.microsoft.com/office/drawing/2014/main" id="{C30CDC2D-1863-0B42-B38B-10BDBE74231B}"/>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5</a:t>
            </a:fld>
            <a:endParaRPr lang="es-CL" sz="1200" b="1" dirty="0">
              <a:solidFill>
                <a:schemeClr val="bg1"/>
              </a:solidFill>
            </a:endParaRPr>
          </a:p>
        </p:txBody>
      </p:sp>
      <p:sp>
        <p:nvSpPr>
          <p:cNvPr id="20" name="Rectángulo 19">
            <a:extLst>
              <a:ext uri="{FF2B5EF4-FFF2-40B4-BE49-F238E27FC236}">
                <a16:creationId xmlns:a16="http://schemas.microsoft.com/office/drawing/2014/main" id="{80ACBB81-1A7C-7546-BCF7-29CF2191C03C}"/>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19277604-B19F-DA47-A495-3C5570B1764B}"/>
              </a:ext>
            </a:extLst>
          </p:cNvPr>
          <p:cNvSpPr/>
          <p:nvPr/>
        </p:nvSpPr>
        <p:spPr>
          <a:xfrm>
            <a:off x="5015301" y="914400"/>
            <a:ext cx="3786999" cy="369332"/>
          </a:xfrm>
          <a:prstGeom prst="rect">
            <a:avLst/>
          </a:prstGeom>
        </p:spPr>
        <p:txBody>
          <a:bodyPr wrap="none">
            <a:spAutoFit/>
          </a:bodyPr>
          <a:lstStyle/>
          <a:p>
            <a:r>
              <a:rPr lang="es-CL" b="1" dirty="0">
                <a:solidFill>
                  <a:schemeClr val="bg1"/>
                </a:solidFill>
                <a:latin typeface="Calibri" panose="020F0502020204030204" pitchFamily="34" charset="0"/>
                <a:cs typeface="Calibri" panose="020F0502020204030204" pitchFamily="34" charset="0"/>
              </a:rPr>
              <a:t>Nivel de resolución (SERNAC+SUBTEL)</a:t>
            </a:r>
            <a:endParaRPr lang="es-CL" dirty="0"/>
          </a:p>
        </p:txBody>
      </p:sp>
    </p:spTree>
    <p:extLst>
      <p:ext uri="{BB962C8B-B14F-4D97-AF65-F5344CB8AC3E}">
        <p14:creationId xmlns:p14="http://schemas.microsoft.com/office/powerpoint/2010/main" val="394871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4224" y="3546748"/>
            <a:ext cx="8229153" cy="678904"/>
          </a:xfrm>
          <a:prstGeom prst="rect">
            <a:avLst/>
          </a:prstGeom>
        </p:spPr>
        <p:txBody>
          <a:bodyPr vert="horz" wrap="square" lIns="0" tIns="13970" rIns="0" bIns="0" rtlCol="0">
            <a:spAutoFit/>
          </a:bodyPr>
          <a:lstStyle/>
          <a:p>
            <a:pPr marL="12700" algn="ctr">
              <a:spcBef>
                <a:spcPts val="110"/>
              </a:spcBef>
            </a:pPr>
            <a:r>
              <a:rPr lang="es-CL" sz="4800" b="1" spc="-5" dirty="0">
                <a:solidFill>
                  <a:schemeClr val="bg1"/>
                </a:solidFill>
                <a:latin typeface="Calibri" panose="020F0502020204030204" pitchFamily="34" charset="0"/>
                <a:cs typeface="Calibri" panose="020F0502020204030204" pitchFamily="34" charset="0"/>
              </a:rPr>
              <a:t>Principales resultados</a:t>
            </a:r>
            <a:endParaRPr sz="4800" b="1"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471E5EE5-6952-4A4F-BBF3-B69B5B86C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5" name="Rectángulo 4">
            <a:extLst>
              <a:ext uri="{FF2B5EF4-FFF2-40B4-BE49-F238E27FC236}">
                <a16:creationId xmlns:a16="http://schemas.microsoft.com/office/drawing/2014/main" id="{7E643E7F-DABC-8B4A-9E52-5BA3C843427E}"/>
              </a:ext>
            </a:extLst>
          </p:cNvPr>
          <p:cNvSpPr/>
          <p:nvPr/>
        </p:nvSpPr>
        <p:spPr>
          <a:xfrm>
            <a:off x="4851400" y="3276600"/>
            <a:ext cx="8576835" cy="923330"/>
          </a:xfrm>
          <a:prstGeom prst="rect">
            <a:avLst/>
          </a:prstGeom>
        </p:spPr>
        <p:txBody>
          <a:bodyPr wrap="none">
            <a:spAutoFit/>
          </a:bodyPr>
          <a:lstStyle/>
          <a:p>
            <a:r>
              <a:rPr lang="es-CL" sz="5400" b="1" dirty="0">
                <a:solidFill>
                  <a:schemeClr val="bg1"/>
                </a:solidFill>
              </a:rPr>
              <a:t>Tasa de reclamos por servicio</a:t>
            </a:r>
          </a:p>
        </p:txBody>
      </p:sp>
    </p:spTree>
    <p:extLst>
      <p:ext uri="{BB962C8B-B14F-4D97-AF65-F5344CB8AC3E}">
        <p14:creationId xmlns:p14="http://schemas.microsoft.com/office/powerpoint/2010/main" val="35004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Telefonía móvil</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574800" y="1447800"/>
            <a:ext cx="10058400" cy="3124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object 101">
            <a:extLst>
              <a:ext uri="{FF2B5EF4-FFF2-40B4-BE49-F238E27FC236}">
                <a16:creationId xmlns:a16="http://schemas.microsoft.com/office/drawing/2014/main" id="{53C29C24-5FC5-CA44-BE24-8E9011B21C26}"/>
              </a:ext>
            </a:extLst>
          </p:cNvPr>
          <p:cNvSpPr txBox="1"/>
          <p:nvPr/>
        </p:nvSpPr>
        <p:spPr>
          <a:xfrm>
            <a:off x="5308600" y="4876800"/>
            <a:ext cx="8077200" cy="2008242"/>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98450" indent="-285750" algn="just">
              <a:lnSpc>
                <a:spcPct val="100000"/>
              </a:lnSpc>
              <a:spcBef>
                <a:spcPts val="100"/>
              </a:spcBef>
              <a:buFont typeface="Arial" panose="020B0604020202020204" pitchFamily="34" charset="0"/>
              <a:buChar char="•"/>
            </a:pPr>
            <a:r>
              <a:rPr lang="es-CL" sz="1600" dirty="0">
                <a:solidFill>
                  <a:schemeClr val="bg1"/>
                </a:solidFill>
                <a:latin typeface="+mn-lt"/>
                <a:cs typeface="Arial" panose="020B0604020202020204" pitchFamily="34" charset="0"/>
              </a:rPr>
              <a:t>En Telefonía Móvil, la tasa global de reclamos del primer semestre de 2019, fue de 1,58 reclamos por cada 10.000 abonados. </a:t>
            </a:r>
          </a:p>
          <a:p>
            <a:pPr marL="298450" indent="-285750" algn="just">
              <a:lnSpc>
                <a:spcPct val="100000"/>
              </a:lnSpc>
              <a:spcBef>
                <a:spcPts val="100"/>
              </a:spcBef>
              <a:buFont typeface="Arial" panose="020B0604020202020204" pitchFamily="34" charset="0"/>
              <a:buChar char="•"/>
            </a:pPr>
            <a:r>
              <a:rPr lang="es-CL" sz="1600" dirty="0">
                <a:solidFill>
                  <a:schemeClr val="bg1"/>
                </a:solidFill>
                <a:latin typeface="+mn-lt"/>
                <a:cs typeface="Arial" panose="020B0604020202020204" pitchFamily="34" charset="0"/>
              </a:rPr>
              <a:t>Los proveedores que tuvieron un mayor alza en su tasa de reclamos fueron VTR, con un aumento de 0,47 puntos respecto al primer semestre del año 2018 , y Movistar, con un aumento de 0,31 puntos en relación al mismo período del año anterior.</a:t>
            </a:r>
          </a:p>
          <a:p>
            <a:pPr marL="298450" indent="-285750" algn="just">
              <a:lnSpc>
                <a:spcPct val="100000"/>
              </a:lnSpc>
              <a:spcBef>
                <a:spcPts val="100"/>
              </a:spcBef>
              <a:buFont typeface="Arial" panose="020B0604020202020204" pitchFamily="34" charset="0"/>
              <a:buChar char="•"/>
            </a:pPr>
            <a:r>
              <a:rPr lang="es-CL" sz="1600" dirty="0">
                <a:solidFill>
                  <a:schemeClr val="bg1"/>
                </a:solidFill>
                <a:latin typeface="+mn-lt"/>
                <a:cs typeface="Arial" panose="020B0604020202020204" pitchFamily="34" charset="0"/>
              </a:rPr>
              <a:t>Por otra parte, WOM fue el proveedor que presentó la mayor baja en su tasa de reclamos, con una disminución de 0,47 puntos respecto al primer semestre de 2018 y Claro, con una baja de 0,45 puntos.</a:t>
            </a:r>
            <a:endParaRPr sz="1600" dirty="0">
              <a:solidFill>
                <a:schemeClr val="bg1"/>
              </a:solidFill>
              <a:latin typeface="+mn-lt"/>
              <a:cs typeface="Arial" panose="020B0604020202020204" pitchFamily="34" charset="0"/>
            </a:endParaRPr>
          </a:p>
        </p:txBody>
      </p:sp>
      <p:sp>
        <p:nvSpPr>
          <p:cNvPr id="27" name="CuadroTexto 4">
            <a:extLst>
              <a:ext uri="{FF2B5EF4-FFF2-40B4-BE49-F238E27FC236}">
                <a16:creationId xmlns:a16="http://schemas.microsoft.com/office/drawing/2014/main" id="{5FEAA3CC-218B-E94A-80C1-28F90C35EBA0}"/>
              </a:ext>
            </a:extLst>
          </p:cNvPr>
          <p:cNvSpPr txBox="1"/>
          <p:nvPr/>
        </p:nvSpPr>
        <p:spPr>
          <a:xfrm>
            <a:off x="4546600" y="5410200"/>
            <a:ext cx="729143" cy="3231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CL" sz="1500" b="1" dirty="0">
                <a:solidFill>
                  <a:schemeClr val="bg1"/>
                </a:solidFill>
                <a:latin typeface="+mn-lt"/>
                <a:cs typeface="Arial" panose="020B0604020202020204" pitchFamily="34" charset="0"/>
              </a:rPr>
              <a:t>99,0%</a:t>
            </a:r>
          </a:p>
        </p:txBody>
      </p:sp>
      <p:sp>
        <p:nvSpPr>
          <p:cNvPr id="20" name="Cerrar llave 19">
            <a:extLst>
              <a:ext uri="{FF2B5EF4-FFF2-40B4-BE49-F238E27FC236}">
                <a16:creationId xmlns:a16="http://schemas.microsoft.com/office/drawing/2014/main" id="{6730E5BA-FFBD-974A-82C4-02BE8B8BCCC7}"/>
              </a:ext>
            </a:extLst>
          </p:cNvPr>
          <p:cNvSpPr/>
          <p:nvPr/>
        </p:nvSpPr>
        <p:spPr>
          <a:xfrm>
            <a:off x="4407230" y="5075846"/>
            <a:ext cx="175185" cy="1020154"/>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s-CL" dirty="0">
              <a:solidFill>
                <a:schemeClr val="bg1"/>
              </a:solidFill>
              <a:cs typeface="Arial" panose="020B0604020202020204" pitchFamily="34" charset="0"/>
            </a:endParaRPr>
          </a:p>
        </p:txBody>
      </p:sp>
      <p:graphicFrame>
        <p:nvGraphicFramePr>
          <p:cNvPr id="30" name="Tabla 29">
            <a:extLst>
              <a:ext uri="{FF2B5EF4-FFF2-40B4-BE49-F238E27FC236}">
                <a16:creationId xmlns:a16="http://schemas.microsoft.com/office/drawing/2014/main" id="{8B71CDC0-FFC1-D54A-A15C-56AA80E81E1A}"/>
              </a:ext>
            </a:extLst>
          </p:cNvPr>
          <p:cNvGraphicFramePr>
            <a:graphicFrameLocks noGrp="1"/>
          </p:cNvGraphicFramePr>
          <p:nvPr>
            <p:extLst>
              <p:ext uri="{D42A27DB-BD31-4B8C-83A1-F6EECF244321}">
                <p14:modId xmlns:p14="http://schemas.microsoft.com/office/powerpoint/2010/main" val="205975302"/>
              </p:ext>
            </p:extLst>
          </p:nvPr>
        </p:nvGraphicFramePr>
        <p:xfrm>
          <a:off x="1955800" y="4876800"/>
          <a:ext cx="2418268" cy="2225105"/>
        </p:xfrm>
        <a:graphic>
          <a:graphicData uri="http://schemas.openxmlformats.org/drawingml/2006/table">
            <a:tbl>
              <a:tblPr/>
              <a:tblGrid>
                <a:gridCol w="839452">
                  <a:extLst>
                    <a:ext uri="{9D8B030D-6E8A-4147-A177-3AD203B41FA5}">
                      <a16:colId xmlns:a16="http://schemas.microsoft.com/office/drawing/2014/main" val="20000"/>
                    </a:ext>
                  </a:extLst>
                </a:gridCol>
                <a:gridCol w="881425">
                  <a:extLst>
                    <a:ext uri="{9D8B030D-6E8A-4147-A177-3AD203B41FA5}">
                      <a16:colId xmlns:a16="http://schemas.microsoft.com/office/drawing/2014/main" val="20001"/>
                    </a:ext>
                  </a:extLst>
                </a:gridCol>
                <a:gridCol w="697391">
                  <a:extLst>
                    <a:ext uri="{9D8B030D-6E8A-4147-A177-3AD203B41FA5}">
                      <a16:colId xmlns:a16="http://schemas.microsoft.com/office/drawing/2014/main" val="20002"/>
                    </a:ext>
                  </a:extLst>
                </a:gridCol>
              </a:tblGrid>
              <a:tr h="106285">
                <a:tc>
                  <a:txBody>
                    <a:bodyPr/>
                    <a:lstStyle/>
                    <a:p>
                      <a:pPr algn="ctr" fontAlgn="ctr"/>
                      <a:r>
                        <a:rPr lang="es-CL" sz="1000" b="1" i="0" u="none" strike="noStrike" dirty="0">
                          <a:solidFill>
                            <a:srgbClr val="FFFFFF"/>
                          </a:solidFill>
                          <a:effectLst/>
                          <a:latin typeface="+mn-lt"/>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1000" b="1" i="0" u="none" strike="noStrike" dirty="0">
                          <a:solidFill>
                            <a:srgbClr val="FFFFFF"/>
                          </a:solidFill>
                          <a:effectLst/>
                          <a:latin typeface="+mn-lt"/>
                          <a:cs typeface="Arial" panose="020B0604020202020204" pitchFamily="34" charset="0"/>
                        </a:rPr>
                        <a:t>Abonados Junio</a:t>
                      </a:r>
                      <a:r>
                        <a:rPr lang="es-CL" sz="1000" b="1" i="0" u="none" strike="noStrike" baseline="0" dirty="0">
                          <a:solidFill>
                            <a:srgbClr val="FFFFFF"/>
                          </a:solidFill>
                          <a:effectLst/>
                          <a:latin typeface="+mn-lt"/>
                          <a:cs typeface="Arial" panose="020B0604020202020204" pitchFamily="34" charset="0"/>
                        </a:rPr>
                        <a:t> 2019</a:t>
                      </a:r>
                      <a:endParaRPr lang="es-CL" sz="1000" b="1" i="0" u="none" strike="noStrike" dirty="0">
                        <a:solidFill>
                          <a:srgbClr val="FFFFFF"/>
                        </a:solidFill>
                        <a:effectLst/>
                        <a:latin typeface="+mn-lt"/>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ENTEL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6.968.155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MOVISTAR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5.794.386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CLARO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5.657.001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WOM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4.153.421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VTR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264.479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VIRGIN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209.915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SIMPLE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17.852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TELSUR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5.261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6318">
                <a:tc>
                  <a:txBody>
                    <a:bodyPr/>
                    <a:lstStyle/>
                    <a:p>
                      <a:pPr algn="ctr" fontAlgn="b"/>
                      <a:r>
                        <a:rPr lang="es-CL" sz="1000" b="0" i="0" u="none" strike="noStrike" dirty="0">
                          <a:solidFill>
                            <a:srgbClr val="000000"/>
                          </a:solidFill>
                          <a:effectLst/>
                          <a:latin typeface="+mn-lt"/>
                          <a:cs typeface="Arial" panose="020B0604020202020204" pitchFamily="34" charset="0"/>
                        </a:rPr>
                        <a:t>NETLINE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mn-lt"/>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6318">
                <a:tc>
                  <a:txBody>
                    <a:bodyPr/>
                    <a:lstStyle/>
                    <a:p>
                      <a:pPr algn="ctr" fontAlgn="b"/>
                      <a:r>
                        <a:rPr lang="es-CL" sz="1000" b="1" i="0" u="none" strike="noStrike" dirty="0">
                          <a:solidFill>
                            <a:srgbClr val="000000"/>
                          </a:solidFill>
                          <a:effectLst/>
                          <a:latin typeface="+mn-lt"/>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1" i="0" u="none" strike="noStrike" dirty="0">
                          <a:solidFill>
                            <a:srgbClr val="000000"/>
                          </a:solidFill>
                          <a:effectLst/>
                          <a:latin typeface="+mn-lt"/>
                          <a:cs typeface="Arial" panose="020B0604020202020204" pitchFamily="34" charset="0"/>
                        </a:rPr>
                        <a:t>23.070.659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1" i="0" u="none" strike="noStrike" dirty="0">
                          <a:solidFill>
                            <a:srgbClr val="000000"/>
                          </a:solidFill>
                          <a:effectLst/>
                          <a:latin typeface="+mn-lt"/>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pic>
        <p:nvPicPr>
          <p:cNvPr id="31" name="Imagen 30">
            <a:extLst>
              <a:ext uri="{FF2B5EF4-FFF2-40B4-BE49-F238E27FC236}">
                <a16:creationId xmlns:a16="http://schemas.microsoft.com/office/drawing/2014/main" id="{C31776D5-859B-0E49-9C1E-A56869F3C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2" name="Imagen 31">
            <a:extLst>
              <a:ext uri="{FF2B5EF4-FFF2-40B4-BE49-F238E27FC236}">
                <a16:creationId xmlns:a16="http://schemas.microsoft.com/office/drawing/2014/main" id="{C91F7B44-C47A-5E41-895A-B73074282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3" name="Marcador de número de diapositiva 21">
            <a:extLst>
              <a:ext uri="{FF2B5EF4-FFF2-40B4-BE49-F238E27FC236}">
                <a16:creationId xmlns:a16="http://schemas.microsoft.com/office/drawing/2014/main" id="{0FA75558-C47D-2741-A55B-C62FD8277772}"/>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7</a:t>
            </a:fld>
            <a:endParaRPr lang="es-CL" sz="1200" b="1" dirty="0">
              <a:solidFill>
                <a:schemeClr val="bg1"/>
              </a:solidFill>
            </a:endParaRPr>
          </a:p>
        </p:txBody>
      </p:sp>
      <p:sp>
        <p:nvSpPr>
          <p:cNvPr id="34" name="Rectángulo 33">
            <a:extLst>
              <a:ext uri="{FF2B5EF4-FFF2-40B4-BE49-F238E27FC236}">
                <a16:creationId xmlns:a16="http://schemas.microsoft.com/office/drawing/2014/main" id="{D77825B5-2133-D044-9A43-3BD5CA95624B}"/>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2 Gráfico">
            <a:extLst>
              <a:ext uri="{FF2B5EF4-FFF2-40B4-BE49-F238E27FC236}">
                <a16:creationId xmlns:a16="http://schemas.microsoft.com/office/drawing/2014/main" id="{81BCDB4B-D0FF-2F48-9D06-5360BF46F1E8}"/>
              </a:ext>
            </a:extLst>
          </p:cNvPr>
          <p:cNvGraphicFramePr>
            <a:graphicFrameLocks/>
          </p:cNvGraphicFramePr>
          <p:nvPr>
            <p:extLst>
              <p:ext uri="{D42A27DB-BD31-4B8C-83A1-F6EECF244321}">
                <p14:modId xmlns:p14="http://schemas.microsoft.com/office/powerpoint/2010/main" val="1224052890"/>
              </p:ext>
            </p:extLst>
          </p:nvPr>
        </p:nvGraphicFramePr>
        <p:xfrm>
          <a:off x="1879600" y="1371600"/>
          <a:ext cx="9337573" cy="297646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a:extLst>
              <a:ext uri="{FF2B5EF4-FFF2-40B4-BE49-F238E27FC236}">
                <a16:creationId xmlns:a16="http://schemas.microsoft.com/office/drawing/2014/main" id="{BD2B1923-4783-7F47-BE3C-AE0B2BC1E3AF}"/>
              </a:ext>
            </a:extLst>
          </p:cNvPr>
          <p:cNvSpPr/>
          <p:nvPr/>
        </p:nvSpPr>
        <p:spPr>
          <a:xfrm>
            <a:off x="203200" y="7391400"/>
            <a:ext cx="9906000" cy="246221"/>
          </a:xfrm>
          <a:prstGeom prst="rect">
            <a:avLst/>
          </a:prstGeom>
        </p:spPr>
        <p:txBody>
          <a:bodyPr wrap="square">
            <a:spAutoFit/>
          </a:bodyPr>
          <a:lstStyle/>
          <a:p>
            <a:r>
              <a:rPr lang="es-CL" sz="1000" dirty="0">
                <a:solidFill>
                  <a:schemeClr val="bg1"/>
                </a:solidFill>
              </a:rPr>
              <a:t>(*) Tasa de Reclamos: (reclamos SUBTEL + reclamos SERNAC) * 10.000/abonados móviles. Se consideran empresas con al menos 1,0% de abonados, respecto al total.</a:t>
            </a:r>
          </a:p>
        </p:txBody>
      </p:sp>
    </p:spTree>
    <p:extLst>
      <p:ext uri="{BB962C8B-B14F-4D97-AF65-F5344CB8AC3E}">
        <p14:creationId xmlns:p14="http://schemas.microsoft.com/office/powerpoint/2010/main" val="380488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Internet móvil</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574800" y="1447800"/>
            <a:ext cx="10058400" cy="3124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object 101">
            <a:extLst>
              <a:ext uri="{FF2B5EF4-FFF2-40B4-BE49-F238E27FC236}">
                <a16:creationId xmlns:a16="http://schemas.microsoft.com/office/drawing/2014/main" id="{AE06AAC2-F229-5C4E-A20F-15CA9A337090}"/>
              </a:ext>
            </a:extLst>
          </p:cNvPr>
          <p:cNvSpPr txBox="1"/>
          <p:nvPr/>
        </p:nvSpPr>
        <p:spPr>
          <a:xfrm>
            <a:off x="5713372" y="4800600"/>
            <a:ext cx="8686800" cy="1762021"/>
          </a:xfrm>
          <a:prstGeom prst="rect">
            <a:avLst/>
          </a:prstGeom>
        </p:spPr>
        <p:style>
          <a:lnRef idx="0">
            <a:scrgbClr r="0" g="0" b="0"/>
          </a:lnRef>
          <a:fillRef idx="0">
            <a:scrgbClr r="0" g="0" b="0"/>
          </a:fillRef>
          <a:effectRef idx="0">
            <a:scrgbClr r="0" g="0" b="0"/>
          </a:effectRef>
          <a:fontRef idx="major"/>
        </p:style>
        <p:txBody>
          <a:bodyPr vert="horz" wrap="square" lIns="0" tIns="1270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98450" marR="1894205" indent="-285750" algn="just">
              <a:spcBef>
                <a:spcPts val="100"/>
              </a:spcBef>
              <a:buFont typeface="Arial" panose="020B0604020202020204" pitchFamily="34" charset="0"/>
              <a:buChar char="•"/>
            </a:pPr>
            <a:r>
              <a:rPr lang="es-ES" sz="1400" dirty="0">
                <a:solidFill>
                  <a:schemeClr val="bg1"/>
                </a:solidFill>
                <a:latin typeface="+mn-lt"/>
                <a:cs typeface="Arial" panose="020B0604020202020204" pitchFamily="34" charset="0"/>
              </a:rPr>
              <a:t>En Internet Móvil, la tasa global de reclamos del primer semestre de 2019, fue de 0,22 reclamos por cada 10.000 conexiones. </a:t>
            </a:r>
          </a:p>
          <a:p>
            <a:pPr marL="298450" marR="1894205" indent="-285750" algn="just">
              <a:spcBef>
                <a:spcPts val="100"/>
              </a:spcBef>
              <a:buFont typeface="Arial" panose="020B0604020202020204" pitchFamily="34" charset="0"/>
              <a:buChar char="•"/>
            </a:pPr>
            <a:r>
              <a:rPr lang="es-ES" sz="1400" dirty="0">
                <a:solidFill>
                  <a:schemeClr val="bg1"/>
                </a:solidFill>
                <a:latin typeface="+mn-lt"/>
                <a:cs typeface="Arial" panose="020B0604020202020204" pitchFamily="34" charset="0"/>
              </a:rPr>
              <a:t>Los proveedores que tuvieron un mayor alza en su tasa de reclamos fueron Movistar, con un aumento de 0,10 puntos respecto al primer semestre del año 2018 , y VTR, con un aumento de 0,09 puntos en relación al mismo período del año anterior.</a:t>
            </a:r>
          </a:p>
          <a:p>
            <a:pPr marL="298450" marR="1894205" indent="-285750" algn="just">
              <a:spcBef>
                <a:spcPts val="100"/>
              </a:spcBef>
              <a:buFont typeface="Arial" panose="020B0604020202020204" pitchFamily="34" charset="0"/>
              <a:buChar char="•"/>
            </a:pPr>
            <a:r>
              <a:rPr lang="es-ES" sz="1400" dirty="0">
                <a:solidFill>
                  <a:schemeClr val="bg1"/>
                </a:solidFill>
                <a:latin typeface="+mn-lt"/>
                <a:cs typeface="Arial" panose="020B0604020202020204" pitchFamily="34" charset="0"/>
              </a:rPr>
              <a:t>Por otra parte, WOM fue el proveedor que presentó la mayor baja en su tasa de reclamos, con una disminución de 0,14 puntos respecto al primer semestre de 2018, seguido por Claro con una baja de 0,08 puntos.</a:t>
            </a:r>
          </a:p>
        </p:txBody>
      </p:sp>
      <p:pic>
        <p:nvPicPr>
          <p:cNvPr id="37" name="Imagen 36">
            <a:extLst>
              <a:ext uri="{FF2B5EF4-FFF2-40B4-BE49-F238E27FC236}">
                <a16:creationId xmlns:a16="http://schemas.microsoft.com/office/drawing/2014/main" id="{22FEC45B-8D18-CB44-B415-BF936B18C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8" name="Imagen 37">
            <a:extLst>
              <a:ext uri="{FF2B5EF4-FFF2-40B4-BE49-F238E27FC236}">
                <a16:creationId xmlns:a16="http://schemas.microsoft.com/office/drawing/2014/main" id="{96964247-D7AC-BC49-83D8-BD063759D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39" name="Marcador de número de diapositiva 21">
            <a:extLst>
              <a:ext uri="{FF2B5EF4-FFF2-40B4-BE49-F238E27FC236}">
                <a16:creationId xmlns:a16="http://schemas.microsoft.com/office/drawing/2014/main" id="{AF9432BA-DA64-8541-8550-4FE9A86360A9}"/>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8</a:t>
            </a:fld>
            <a:endParaRPr lang="es-CL" sz="1200" b="1" dirty="0">
              <a:solidFill>
                <a:schemeClr val="bg1"/>
              </a:solidFill>
            </a:endParaRPr>
          </a:p>
        </p:txBody>
      </p:sp>
      <p:sp>
        <p:nvSpPr>
          <p:cNvPr id="40" name="Rectángulo 39">
            <a:extLst>
              <a:ext uri="{FF2B5EF4-FFF2-40B4-BE49-F238E27FC236}">
                <a16:creationId xmlns:a16="http://schemas.microsoft.com/office/drawing/2014/main" id="{B729BBCE-FFE4-AC4D-A0CB-E24B2DA1279D}"/>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1 Gráfico">
            <a:extLst>
              <a:ext uri="{FF2B5EF4-FFF2-40B4-BE49-F238E27FC236}">
                <a16:creationId xmlns:a16="http://schemas.microsoft.com/office/drawing/2014/main" id="{0098830C-4175-5F4E-9A30-7EFD8C8B1331}"/>
              </a:ext>
            </a:extLst>
          </p:cNvPr>
          <p:cNvGraphicFramePr>
            <a:graphicFrameLocks/>
          </p:cNvGraphicFramePr>
          <p:nvPr>
            <p:extLst>
              <p:ext uri="{D42A27DB-BD31-4B8C-83A1-F6EECF244321}">
                <p14:modId xmlns:p14="http://schemas.microsoft.com/office/powerpoint/2010/main" val="3179469572"/>
              </p:ext>
            </p:extLst>
          </p:nvPr>
        </p:nvGraphicFramePr>
        <p:xfrm>
          <a:off x="1879600" y="1447800"/>
          <a:ext cx="9338400" cy="2977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Tabla 16">
            <a:extLst>
              <a:ext uri="{FF2B5EF4-FFF2-40B4-BE49-F238E27FC236}">
                <a16:creationId xmlns:a16="http://schemas.microsoft.com/office/drawing/2014/main" id="{23E599BD-88DA-094A-AA09-8F33ABAEE589}"/>
              </a:ext>
            </a:extLst>
          </p:cNvPr>
          <p:cNvGraphicFramePr>
            <a:graphicFrameLocks noGrp="1"/>
          </p:cNvGraphicFramePr>
          <p:nvPr>
            <p:extLst>
              <p:ext uri="{D42A27DB-BD31-4B8C-83A1-F6EECF244321}">
                <p14:modId xmlns:p14="http://schemas.microsoft.com/office/powerpoint/2010/main" val="3741983893"/>
              </p:ext>
            </p:extLst>
          </p:nvPr>
        </p:nvGraphicFramePr>
        <p:xfrm>
          <a:off x="2032000" y="4724400"/>
          <a:ext cx="2418268" cy="2225105"/>
        </p:xfrm>
        <a:graphic>
          <a:graphicData uri="http://schemas.openxmlformats.org/drawingml/2006/table">
            <a:tbl>
              <a:tblPr/>
              <a:tblGrid>
                <a:gridCol w="839452">
                  <a:extLst>
                    <a:ext uri="{9D8B030D-6E8A-4147-A177-3AD203B41FA5}">
                      <a16:colId xmlns:a16="http://schemas.microsoft.com/office/drawing/2014/main" val="20000"/>
                    </a:ext>
                  </a:extLst>
                </a:gridCol>
                <a:gridCol w="881425">
                  <a:extLst>
                    <a:ext uri="{9D8B030D-6E8A-4147-A177-3AD203B41FA5}">
                      <a16:colId xmlns:a16="http://schemas.microsoft.com/office/drawing/2014/main" val="20001"/>
                    </a:ext>
                  </a:extLst>
                </a:gridCol>
                <a:gridCol w="697391">
                  <a:extLst>
                    <a:ext uri="{9D8B030D-6E8A-4147-A177-3AD203B41FA5}">
                      <a16:colId xmlns:a16="http://schemas.microsoft.com/office/drawing/2014/main" val="20002"/>
                    </a:ext>
                  </a:extLst>
                </a:gridCol>
              </a:tblGrid>
              <a:tr h="106285">
                <a:tc>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Conexiones Junio</a:t>
                      </a:r>
                      <a:r>
                        <a:rPr lang="es-CL" sz="1000" b="1" i="0" u="none" strike="noStrike" baseline="0" dirty="0">
                          <a:solidFill>
                            <a:srgbClr val="FFFFFF"/>
                          </a:solidFill>
                          <a:effectLst/>
                          <a:latin typeface="Arial" panose="020B0604020202020204" pitchFamily="34" charset="0"/>
                          <a:cs typeface="Arial" panose="020B0604020202020204" pitchFamily="34" charset="0"/>
                        </a:rPr>
                        <a:t> 2019</a:t>
                      </a:r>
                      <a:endParaRPr lang="es-CL"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ENTEL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5.149.096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CLARO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3.982.275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WOM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3.815.192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MOVISTAR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3.457.049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VTR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259.375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VIRGIN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187.030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SIMPLE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15.520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TELSUR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6.348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6318">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NETLINE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0" i="0" u="none" strike="noStrike" dirty="0">
                          <a:solidFill>
                            <a:srgbClr val="000000"/>
                          </a:solidFill>
                          <a:effectLst/>
                          <a:latin typeface="Arial" panose="020B0604020202020204" pitchFamily="34" charset="0"/>
                          <a:ea typeface="+mn-ea"/>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6318">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   16.872.014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fontAlgn="b"/>
                      <a:r>
                        <a:rPr lang="es-CL" sz="1000" b="1" i="0" u="none" strike="noStrike" dirty="0">
                          <a:solidFill>
                            <a:srgbClr val="000000"/>
                          </a:solidFill>
                          <a:effectLst/>
                          <a:latin typeface="Arial" panose="020B0604020202020204" pitchFamily="34" charset="0"/>
                          <a:ea typeface="+mn-ea"/>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19" name="Cerrar llave 18">
            <a:extLst>
              <a:ext uri="{FF2B5EF4-FFF2-40B4-BE49-F238E27FC236}">
                <a16:creationId xmlns:a16="http://schemas.microsoft.com/office/drawing/2014/main" id="{C475C5F8-7254-E94B-9EB1-6D3D61EC6CDC}"/>
              </a:ext>
            </a:extLst>
          </p:cNvPr>
          <p:cNvSpPr/>
          <p:nvPr/>
        </p:nvSpPr>
        <p:spPr>
          <a:xfrm>
            <a:off x="4542646" y="4909772"/>
            <a:ext cx="175185" cy="1224538"/>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L"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7DC90E22-8257-4342-83B8-09160B6963E1}"/>
              </a:ext>
            </a:extLst>
          </p:cNvPr>
          <p:cNvSpPr txBox="1"/>
          <p:nvPr/>
        </p:nvSpPr>
        <p:spPr>
          <a:xfrm>
            <a:off x="4680179" y="5353906"/>
            <a:ext cx="729143" cy="323165"/>
          </a:xfrm>
          <a:prstGeom prst="rect">
            <a:avLst/>
          </a:prstGeom>
          <a:noFill/>
        </p:spPr>
        <p:txBody>
          <a:bodyPr wrap="square" rtlCol="0">
            <a:spAutoFit/>
          </a:bodyPr>
          <a:lstStyle/>
          <a:p>
            <a:r>
              <a:rPr lang="es-CL" sz="1500" b="1" dirty="0">
                <a:solidFill>
                  <a:schemeClr val="bg1"/>
                </a:solidFill>
                <a:cs typeface="Arial" panose="020B0604020202020204" pitchFamily="34" charset="0"/>
              </a:rPr>
              <a:t>99,9%</a:t>
            </a:r>
          </a:p>
        </p:txBody>
      </p:sp>
      <p:sp>
        <p:nvSpPr>
          <p:cNvPr id="2" name="Rectángulo 1">
            <a:extLst>
              <a:ext uri="{FF2B5EF4-FFF2-40B4-BE49-F238E27FC236}">
                <a16:creationId xmlns:a16="http://schemas.microsoft.com/office/drawing/2014/main" id="{5C4952BD-8F31-BA48-A95C-05501BD5E000}"/>
              </a:ext>
            </a:extLst>
          </p:cNvPr>
          <p:cNvSpPr/>
          <p:nvPr/>
        </p:nvSpPr>
        <p:spPr>
          <a:xfrm>
            <a:off x="508000" y="7162800"/>
            <a:ext cx="10287000" cy="400110"/>
          </a:xfrm>
          <a:prstGeom prst="rect">
            <a:avLst/>
          </a:prstGeom>
        </p:spPr>
        <p:txBody>
          <a:bodyPr wrap="square">
            <a:spAutoFit/>
          </a:bodyPr>
          <a:lstStyle/>
          <a:p>
            <a:r>
              <a:rPr lang="es-CL" sz="1000" dirty="0">
                <a:solidFill>
                  <a:schemeClr val="bg1"/>
                </a:solidFill>
              </a:rPr>
              <a:t>(*) Tasa de Reclamos: (reclamos SUBTEL + reclamos SERNAC) * 10.000/conexiones móviles. La tasa global de reclamos del primer semestre de 2019, considerando a todos los proveedores del mercado fue de 0,2 reclamos por cada 10.000 conexiones. Se consideran empresas con al menos 1,0% de conexiones durante el mes de junio.</a:t>
            </a:r>
          </a:p>
        </p:txBody>
      </p:sp>
    </p:spTree>
    <p:extLst>
      <p:ext uri="{BB962C8B-B14F-4D97-AF65-F5344CB8AC3E}">
        <p14:creationId xmlns:p14="http://schemas.microsoft.com/office/powerpoint/2010/main" val="356362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644A78C-02CD-D446-BF5E-BC30DE2C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11" name="object 2"/>
          <p:cNvSpPr txBox="1">
            <a:spLocks noGrp="1"/>
          </p:cNvSpPr>
          <p:nvPr>
            <p:ph type="title"/>
          </p:nvPr>
        </p:nvSpPr>
        <p:spPr>
          <a:xfrm>
            <a:off x="2421007" y="586357"/>
            <a:ext cx="8975587" cy="733662"/>
          </a:xfrm>
          <a:prstGeom prst="rect">
            <a:avLst/>
          </a:prstGeom>
        </p:spPr>
        <p:txBody>
          <a:bodyPr vert="horz" wrap="square" lIns="0" tIns="13335" rIns="0" bIns="0" rtlCol="0">
            <a:spAutoFit/>
          </a:bodyPr>
          <a:lstStyle/>
          <a:p>
            <a:pPr marL="12700" algn="ctr">
              <a:spcBef>
                <a:spcPts val="105"/>
              </a:spcBef>
            </a:pPr>
            <a:r>
              <a:rPr lang="es-CL" sz="3200" b="1" dirty="0">
                <a:solidFill>
                  <a:schemeClr val="bg1"/>
                </a:solidFill>
                <a:latin typeface="Calibri" panose="020F0502020204030204" pitchFamily="34" charset="0"/>
                <a:cs typeface="Calibri" panose="020F0502020204030204" pitchFamily="34" charset="0"/>
              </a:rPr>
              <a:t>Multiservicios móviles</a:t>
            </a:r>
            <a:br>
              <a:rPr lang="es-CL" sz="3200" b="1"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Tasa de reclamos*</a:t>
            </a:r>
          </a:p>
        </p:txBody>
      </p:sp>
      <p:pic>
        <p:nvPicPr>
          <p:cNvPr id="26" name="Imagen 25">
            <a:extLst>
              <a:ext uri="{FF2B5EF4-FFF2-40B4-BE49-F238E27FC236}">
                <a16:creationId xmlns:a16="http://schemas.microsoft.com/office/drawing/2014/main" id="{251ADEC5-E79F-1D43-AD31-8755AD37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77" y="1"/>
            <a:ext cx="1807324" cy="238458"/>
          </a:xfrm>
          <a:prstGeom prst="rect">
            <a:avLst/>
          </a:prstGeom>
        </p:spPr>
      </p:pic>
      <p:sp>
        <p:nvSpPr>
          <p:cNvPr id="5" name="Rectángulo redondeado 4">
            <a:extLst>
              <a:ext uri="{FF2B5EF4-FFF2-40B4-BE49-F238E27FC236}">
                <a16:creationId xmlns:a16="http://schemas.microsoft.com/office/drawing/2014/main" id="{C100619C-A481-4745-B08A-9D07BCE70F0D}"/>
              </a:ext>
            </a:extLst>
          </p:cNvPr>
          <p:cNvSpPr/>
          <p:nvPr/>
        </p:nvSpPr>
        <p:spPr>
          <a:xfrm>
            <a:off x="1574800" y="1447800"/>
            <a:ext cx="10058400" cy="3200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object 101">
            <a:extLst>
              <a:ext uri="{FF2B5EF4-FFF2-40B4-BE49-F238E27FC236}">
                <a16:creationId xmlns:a16="http://schemas.microsoft.com/office/drawing/2014/main" id="{D4FED173-0A3D-F34A-9E91-16022940C528}"/>
              </a:ext>
            </a:extLst>
          </p:cNvPr>
          <p:cNvSpPr txBox="1"/>
          <p:nvPr/>
        </p:nvSpPr>
        <p:spPr>
          <a:xfrm>
            <a:off x="5003800" y="5257800"/>
            <a:ext cx="8077200" cy="1790234"/>
          </a:xfrm>
          <a:prstGeom prst="rect">
            <a:avLst/>
          </a:prstGeom>
        </p:spPr>
        <p:txBody>
          <a:bodyPr vert="horz" wrap="square" lIns="0" tIns="12700" rIns="0" bIns="0" rtlCol="0">
            <a:spAutoFit/>
          </a:bodyPr>
          <a:lstStyle/>
          <a:p>
            <a:pPr marL="534035" indent="-285750" algn="just">
              <a:lnSpc>
                <a:spcPct val="100000"/>
              </a:lnSpc>
              <a:buFont typeface="Arial" panose="020B0604020202020204" pitchFamily="34" charset="0"/>
              <a:buChar char="•"/>
            </a:pPr>
            <a:r>
              <a:rPr lang="es-CL" sz="1400" b="1" dirty="0">
                <a:solidFill>
                  <a:schemeClr val="bg1"/>
                </a:solidFill>
                <a:cs typeface="Arial" panose="020B0604020202020204" pitchFamily="34" charset="0"/>
              </a:rPr>
              <a:t>En Multiservicios Móvil (datos, llamadas y SMS), la tasa global de reclamos del primer semestre de 2019, fue de 0,58 reclamos por cada 10.000 abonados.</a:t>
            </a:r>
          </a:p>
          <a:p>
            <a:pPr marL="534035" indent="-285750" algn="just">
              <a:lnSpc>
                <a:spcPct val="100000"/>
              </a:lnSpc>
              <a:buFont typeface="Arial" panose="020B0604020202020204" pitchFamily="34" charset="0"/>
              <a:buChar char="•"/>
            </a:pPr>
            <a:endParaRPr lang="es-CL" sz="1400" b="1" dirty="0">
              <a:solidFill>
                <a:schemeClr val="bg1"/>
              </a:solidFill>
              <a:cs typeface="Arial" panose="020B0604020202020204" pitchFamily="34" charset="0"/>
            </a:endParaRPr>
          </a:p>
          <a:p>
            <a:pPr marL="534035" indent="-285750" algn="just">
              <a:lnSpc>
                <a:spcPct val="100000"/>
              </a:lnSpc>
              <a:buFont typeface="Arial" panose="020B0604020202020204" pitchFamily="34" charset="0"/>
              <a:buChar char="•"/>
            </a:pPr>
            <a:r>
              <a:rPr lang="es-CL" sz="1400" b="1" dirty="0">
                <a:solidFill>
                  <a:schemeClr val="bg1"/>
                </a:solidFill>
                <a:cs typeface="Arial" panose="020B0604020202020204" pitchFamily="34" charset="0"/>
              </a:rPr>
              <a:t>Los proveedores que tuvieron un mayor alza en su tasa de reclamos fueron Movistar, VTR y ENTEL, con aumentos de 0,28, 0,26 y 0,24 puntos, respectivamente, en su tasa de reclamos.</a:t>
            </a:r>
          </a:p>
          <a:p>
            <a:pPr marL="534035" indent="-285750" algn="just">
              <a:lnSpc>
                <a:spcPct val="100000"/>
              </a:lnSpc>
              <a:buFont typeface="Arial" panose="020B0604020202020204" pitchFamily="34" charset="0"/>
              <a:buChar char="•"/>
            </a:pPr>
            <a:endParaRPr lang="es-CL" sz="1400" b="1" dirty="0">
              <a:solidFill>
                <a:schemeClr val="bg1"/>
              </a:solidFill>
              <a:cs typeface="Arial" panose="020B0604020202020204" pitchFamily="34" charset="0"/>
            </a:endParaRPr>
          </a:p>
          <a:p>
            <a:pPr marL="534035" indent="-285750" algn="just">
              <a:lnSpc>
                <a:spcPct val="100000"/>
              </a:lnSpc>
              <a:buFont typeface="Arial" panose="020B0604020202020204" pitchFamily="34" charset="0"/>
              <a:buChar char="•"/>
            </a:pPr>
            <a:r>
              <a:rPr lang="es-CL" sz="1400" b="1" dirty="0">
                <a:solidFill>
                  <a:schemeClr val="bg1"/>
                </a:solidFill>
                <a:cs typeface="Arial" panose="020B0604020202020204" pitchFamily="34" charset="0"/>
              </a:rPr>
              <a:t>Por otra parte, Claro presentó la mayor baja en su tasa de reclamos, con una disminución de 0,06 puntos respecto al año 2018, seguido de WOM con 0,02.</a:t>
            </a:r>
            <a:endParaRPr lang="es-ES" sz="1400" dirty="0">
              <a:solidFill>
                <a:schemeClr val="bg1"/>
              </a:solidFill>
              <a:cs typeface="Arial" panose="020B0604020202020204" pitchFamily="34" charset="0"/>
            </a:endParaRPr>
          </a:p>
        </p:txBody>
      </p:sp>
      <p:pic>
        <p:nvPicPr>
          <p:cNvPr id="38" name="Imagen 37">
            <a:extLst>
              <a:ext uri="{FF2B5EF4-FFF2-40B4-BE49-F238E27FC236}">
                <a16:creationId xmlns:a16="http://schemas.microsoft.com/office/drawing/2014/main" id="{19A06BE8-BFF7-5B4A-88BD-6D45EFCDC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360" y="7391400"/>
            <a:ext cx="607979" cy="228600"/>
          </a:xfrm>
          <a:prstGeom prst="rect">
            <a:avLst/>
          </a:prstGeom>
        </p:spPr>
      </p:pic>
      <p:pic>
        <p:nvPicPr>
          <p:cNvPr id="39" name="Imagen 38">
            <a:extLst>
              <a:ext uri="{FF2B5EF4-FFF2-40B4-BE49-F238E27FC236}">
                <a16:creationId xmlns:a16="http://schemas.microsoft.com/office/drawing/2014/main" id="{B7751F01-5A66-1641-B9BA-981B552F32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6160" y="7391400"/>
            <a:ext cx="607979" cy="228600"/>
          </a:xfrm>
          <a:prstGeom prst="rect">
            <a:avLst/>
          </a:prstGeom>
        </p:spPr>
      </p:pic>
      <p:sp>
        <p:nvSpPr>
          <p:cNvPr id="40" name="Marcador de número de diapositiva 21">
            <a:extLst>
              <a:ext uri="{FF2B5EF4-FFF2-40B4-BE49-F238E27FC236}">
                <a16:creationId xmlns:a16="http://schemas.microsoft.com/office/drawing/2014/main" id="{44ED5791-E8FE-D442-A052-AB1AB903D9E8}"/>
              </a:ext>
            </a:extLst>
          </p:cNvPr>
          <p:cNvSpPr>
            <a:spLocks noGrp="1"/>
          </p:cNvSpPr>
          <p:nvPr>
            <p:ph type="sldNum" sz="quarter" idx="12"/>
          </p:nvPr>
        </p:nvSpPr>
        <p:spPr>
          <a:xfrm>
            <a:off x="10490200" y="7282392"/>
            <a:ext cx="3108960" cy="413808"/>
          </a:xfrm>
        </p:spPr>
        <p:txBody>
          <a:bodyPr/>
          <a:lstStyle/>
          <a:p>
            <a:fld id="{B6F15528-21DE-4FAA-801E-634DDDAF4B2B}" type="slidenum">
              <a:rPr lang="es-CL" sz="1200" b="1" smtClean="0">
                <a:solidFill>
                  <a:schemeClr val="bg1"/>
                </a:solidFill>
              </a:rPr>
              <a:t>9</a:t>
            </a:fld>
            <a:endParaRPr lang="es-CL" sz="1200" b="1" dirty="0">
              <a:solidFill>
                <a:schemeClr val="bg1"/>
              </a:solidFill>
            </a:endParaRPr>
          </a:p>
        </p:txBody>
      </p:sp>
      <p:sp>
        <p:nvSpPr>
          <p:cNvPr id="41" name="Rectángulo 40">
            <a:extLst>
              <a:ext uri="{FF2B5EF4-FFF2-40B4-BE49-F238E27FC236}">
                <a16:creationId xmlns:a16="http://schemas.microsoft.com/office/drawing/2014/main" id="{4CA0F317-A9DA-DE48-BED2-B35B3FE7FF70}"/>
              </a:ext>
            </a:extLst>
          </p:cNvPr>
          <p:cNvSpPr/>
          <p:nvPr/>
        </p:nvSpPr>
        <p:spPr>
          <a:xfrm>
            <a:off x="13218160" y="7315200"/>
            <a:ext cx="3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6" name="1 Gráfico">
            <a:extLst>
              <a:ext uri="{FF2B5EF4-FFF2-40B4-BE49-F238E27FC236}">
                <a16:creationId xmlns:a16="http://schemas.microsoft.com/office/drawing/2014/main" id="{449C46E0-BE13-7443-8BB9-1839AD454DB9}"/>
              </a:ext>
            </a:extLst>
          </p:cNvPr>
          <p:cNvGraphicFramePr>
            <a:graphicFrameLocks/>
          </p:cNvGraphicFramePr>
          <p:nvPr>
            <p:extLst>
              <p:ext uri="{D42A27DB-BD31-4B8C-83A1-F6EECF244321}">
                <p14:modId xmlns:p14="http://schemas.microsoft.com/office/powerpoint/2010/main" val="903893428"/>
              </p:ext>
            </p:extLst>
          </p:nvPr>
        </p:nvGraphicFramePr>
        <p:xfrm>
          <a:off x="1879600" y="1447800"/>
          <a:ext cx="9338400" cy="2977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Tabla 16">
            <a:extLst>
              <a:ext uri="{FF2B5EF4-FFF2-40B4-BE49-F238E27FC236}">
                <a16:creationId xmlns:a16="http://schemas.microsoft.com/office/drawing/2014/main" id="{12B21D82-B576-054E-9080-AB42D34E50FA}"/>
              </a:ext>
            </a:extLst>
          </p:cNvPr>
          <p:cNvGraphicFramePr>
            <a:graphicFrameLocks noGrp="1"/>
          </p:cNvGraphicFramePr>
          <p:nvPr>
            <p:extLst>
              <p:ext uri="{D42A27DB-BD31-4B8C-83A1-F6EECF244321}">
                <p14:modId xmlns:p14="http://schemas.microsoft.com/office/powerpoint/2010/main" val="155953484"/>
              </p:ext>
            </p:extLst>
          </p:nvPr>
        </p:nvGraphicFramePr>
        <p:xfrm>
          <a:off x="1803400" y="4800600"/>
          <a:ext cx="2418268" cy="2225105"/>
        </p:xfrm>
        <a:graphic>
          <a:graphicData uri="http://schemas.openxmlformats.org/drawingml/2006/table">
            <a:tbl>
              <a:tblPr/>
              <a:tblGrid>
                <a:gridCol w="839452">
                  <a:extLst>
                    <a:ext uri="{9D8B030D-6E8A-4147-A177-3AD203B41FA5}">
                      <a16:colId xmlns:a16="http://schemas.microsoft.com/office/drawing/2014/main" val="20000"/>
                    </a:ext>
                  </a:extLst>
                </a:gridCol>
                <a:gridCol w="881425">
                  <a:extLst>
                    <a:ext uri="{9D8B030D-6E8A-4147-A177-3AD203B41FA5}">
                      <a16:colId xmlns:a16="http://schemas.microsoft.com/office/drawing/2014/main" val="20001"/>
                    </a:ext>
                  </a:extLst>
                </a:gridCol>
                <a:gridCol w="697391">
                  <a:extLst>
                    <a:ext uri="{9D8B030D-6E8A-4147-A177-3AD203B41FA5}">
                      <a16:colId xmlns:a16="http://schemas.microsoft.com/office/drawing/2014/main" val="20002"/>
                    </a:ext>
                  </a:extLst>
                </a:gridCol>
              </a:tblGrid>
              <a:tr h="106285">
                <a:tc>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s-CL" sz="1000" b="1" i="0" u="none" strike="noStrike" dirty="0">
                          <a:solidFill>
                            <a:srgbClr val="FFFFFF"/>
                          </a:solidFill>
                          <a:effectLst/>
                          <a:latin typeface="Arial" panose="020B0604020202020204" pitchFamily="34" charset="0"/>
                          <a:cs typeface="Arial" panose="020B0604020202020204" pitchFamily="34" charset="0"/>
                        </a:rPr>
                        <a:t>Abonados Junio</a:t>
                      </a:r>
                      <a:r>
                        <a:rPr lang="es-CL" sz="1000" b="1" i="0" u="none" strike="noStrike" baseline="0" dirty="0">
                          <a:solidFill>
                            <a:srgbClr val="FFFFFF"/>
                          </a:solidFill>
                          <a:effectLst/>
                          <a:latin typeface="Arial" panose="020B0604020202020204" pitchFamily="34" charset="0"/>
                          <a:cs typeface="Arial" panose="020B0604020202020204" pitchFamily="34" charset="0"/>
                        </a:rPr>
                        <a:t> 2019</a:t>
                      </a:r>
                      <a:endParaRPr lang="es-CL"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L"/>
                    </a:p>
                  </a:txBody>
                  <a:tcPr/>
                </a:tc>
                <a:extLst>
                  <a:ext uri="{0D108BD9-81ED-4DB2-BD59-A6C34878D82A}">
                    <a16:rowId xmlns:a16="http://schemas.microsoft.com/office/drawing/2014/main" val="10000"/>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ENTEL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6.968.155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MOVISTAR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5.794.386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CLARO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5.657.001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WOM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4.153.421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VTR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264.479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VIRGIN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209.915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SIMPLE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17.852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TELSUR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5.261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6318">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NETLINE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6318">
                <a:tc>
                  <a:txBody>
                    <a:bodyPr/>
                    <a:lstStyle/>
                    <a:p>
                      <a:pPr algn="ctr" fontAlgn="b"/>
                      <a:r>
                        <a:rPr lang="es-CL" sz="10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1" i="0" u="none" strike="noStrike" dirty="0">
                          <a:solidFill>
                            <a:srgbClr val="000000"/>
                          </a:solidFill>
                          <a:effectLst/>
                          <a:latin typeface="Arial" panose="020B0604020202020204" pitchFamily="34" charset="0"/>
                          <a:cs typeface="Arial" panose="020B0604020202020204" pitchFamily="34" charset="0"/>
                        </a:rPr>
                        <a:t>23.070.659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L" sz="10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21" name="Cerrar llave 20">
            <a:extLst>
              <a:ext uri="{FF2B5EF4-FFF2-40B4-BE49-F238E27FC236}">
                <a16:creationId xmlns:a16="http://schemas.microsoft.com/office/drawing/2014/main" id="{77E3E6ED-AC14-E549-A8C3-DA52807AE1D5}"/>
              </a:ext>
            </a:extLst>
          </p:cNvPr>
          <p:cNvSpPr/>
          <p:nvPr/>
        </p:nvSpPr>
        <p:spPr>
          <a:xfrm>
            <a:off x="4221668" y="4999646"/>
            <a:ext cx="197328" cy="993379"/>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L"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E5C605B8-EB07-654D-BB05-D1F5C9C8B7C3}"/>
              </a:ext>
            </a:extLst>
          </p:cNvPr>
          <p:cNvSpPr txBox="1"/>
          <p:nvPr/>
        </p:nvSpPr>
        <p:spPr>
          <a:xfrm>
            <a:off x="4418996" y="5450332"/>
            <a:ext cx="729143" cy="323165"/>
          </a:xfrm>
          <a:prstGeom prst="rect">
            <a:avLst/>
          </a:prstGeom>
          <a:noFill/>
        </p:spPr>
        <p:txBody>
          <a:bodyPr wrap="square" rtlCol="0">
            <a:spAutoFit/>
          </a:bodyPr>
          <a:lstStyle/>
          <a:p>
            <a:r>
              <a:rPr lang="es-CL" sz="1500" b="1" dirty="0">
                <a:solidFill>
                  <a:schemeClr val="bg1"/>
                </a:solidFill>
                <a:latin typeface="Arial" panose="020B0604020202020204" pitchFamily="34" charset="0"/>
                <a:cs typeface="Arial" panose="020B0604020202020204" pitchFamily="34" charset="0"/>
              </a:rPr>
              <a:t>99,0%</a:t>
            </a:r>
          </a:p>
        </p:txBody>
      </p:sp>
      <p:sp>
        <p:nvSpPr>
          <p:cNvPr id="2" name="Rectángulo 1">
            <a:extLst>
              <a:ext uri="{FF2B5EF4-FFF2-40B4-BE49-F238E27FC236}">
                <a16:creationId xmlns:a16="http://schemas.microsoft.com/office/drawing/2014/main" id="{70AFE278-D78A-3946-B3B9-E983976A3709}"/>
              </a:ext>
            </a:extLst>
          </p:cNvPr>
          <p:cNvSpPr/>
          <p:nvPr/>
        </p:nvSpPr>
        <p:spPr>
          <a:xfrm>
            <a:off x="431800" y="7219890"/>
            <a:ext cx="10820400" cy="400110"/>
          </a:xfrm>
          <a:prstGeom prst="rect">
            <a:avLst/>
          </a:prstGeom>
        </p:spPr>
        <p:txBody>
          <a:bodyPr wrap="square">
            <a:spAutoFit/>
          </a:bodyPr>
          <a:lstStyle/>
          <a:p>
            <a:r>
              <a:rPr lang="es-CL" sz="1000" dirty="0">
                <a:solidFill>
                  <a:schemeClr val="bg1"/>
                </a:solidFill>
              </a:rPr>
              <a:t>(*) Tasa de Reclamos: (reclamos SUBTEL + reclamos SERNAC) * 10.000/abonados móviles. Multiservicios móviles: Reclamos relacionados con Facturación, Contratos y Atención que no tienen que ver con un servicio en particular sino con todos los servicios móviles contratados. Ejemplo planes multimedia. Se consideran empresas con al menos 1,0% de abonados durante el mes de junio. </a:t>
            </a:r>
          </a:p>
        </p:txBody>
      </p:sp>
    </p:spTree>
    <p:extLst>
      <p:ext uri="{BB962C8B-B14F-4D97-AF65-F5344CB8AC3E}">
        <p14:creationId xmlns:p14="http://schemas.microsoft.com/office/powerpoint/2010/main" val="3612377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22740</TotalTime>
  <Words>4386</Words>
  <Application>Microsoft Macintosh PowerPoint</Application>
  <PresentationFormat>Personalizado</PresentationFormat>
  <Paragraphs>798</Paragraphs>
  <Slides>32</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32</vt:i4>
      </vt:variant>
    </vt:vector>
  </HeadingPairs>
  <TitlesOfParts>
    <vt:vector size="41" baseType="lpstr">
      <vt:lpstr>Arial</vt:lpstr>
      <vt:lpstr>Calibri</vt:lpstr>
      <vt:lpstr>Calibri Light</vt:lpstr>
      <vt:lpstr>Cambria Math</vt:lpstr>
      <vt:lpstr>gobCL</vt:lpstr>
      <vt:lpstr>Helvetica Light</vt:lpstr>
      <vt:lpstr>Times New Roman</vt:lpstr>
      <vt:lpstr>Verdana</vt:lpstr>
      <vt:lpstr>Tema de Office</vt:lpstr>
      <vt:lpstr>Presentación de PowerPoint</vt:lpstr>
      <vt:lpstr>Reclamos totales en Telecomunicaciones SERNAC + SUBTEL</vt:lpstr>
      <vt:lpstr>Distribución de Reclamos por Servicio</vt:lpstr>
      <vt:lpstr>Motivos de reclamos en servicios móviles y fijos Volumen de reclamos </vt:lpstr>
      <vt:lpstr>¿Cómo responden las empresas del mercado de telecomunicaciones?</vt:lpstr>
      <vt:lpstr>Principales resultados</vt:lpstr>
      <vt:lpstr>Telefonía móvil Tasa de reclamos*</vt:lpstr>
      <vt:lpstr>Internet móvil Tasa de reclamos*</vt:lpstr>
      <vt:lpstr>Multiservicios móviles Tasa de reclamos*</vt:lpstr>
      <vt:lpstr>Telefonía Fija Tasa de reclamos*</vt:lpstr>
      <vt:lpstr>Internet Fija Tasa de reclamos*</vt:lpstr>
      <vt:lpstr>Televisión de pago Tasa de reclamos*</vt:lpstr>
      <vt:lpstr>Multiservicios fijos Tasa de reclamos*</vt:lpstr>
      <vt:lpstr>Tasa de Reclamo Regional</vt:lpstr>
      <vt:lpstr>Principales resultados</vt:lpstr>
      <vt:lpstr>¿Cómo responden las empresas según los servicios que ofrecen?</vt:lpstr>
      <vt:lpstr>Telefonía Móvil</vt:lpstr>
      <vt:lpstr>Internet Móvil</vt:lpstr>
      <vt:lpstr>Multiservicio Móvil</vt:lpstr>
      <vt:lpstr>Telefonía Fija</vt:lpstr>
      <vt:lpstr>Internet Fija</vt:lpstr>
      <vt:lpstr>Multiservicios Fijos</vt:lpstr>
      <vt:lpstr>Televisión de pago</vt:lpstr>
      <vt:lpstr>Principales resultados</vt:lpstr>
      <vt:lpstr>Presentación de PowerPoint</vt:lpstr>
      <vt:lpstr>Presentación de PowerPoint</vt:lpstr>
      <vt:lpstr>Conoce tus derechos en</vt:lpstr>
      <vt:lpstr>Conoce tus derechos en</vt:lpstr>
      <vt:lpstr>Principales resultados</vt:lpstr>
      <vt:lpstr>Metodología Tasa de reclamos</vt:lpstr>
      <vt:lpstr>Tasa de Respuesta Desfavorable (TRD)</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PROPUESTAS</dc:title>
  <dc:creator>Francisca Cortes</dc:creator>
  <cp:lastModifiedBy>Microsoft Office User</cp:lastModifiedBy>
  <cp:revision>520</cp:revision>
  <cp:lastPrinted>2018-10-22T15:48:27Z</cp:lastPrinted>
  <dcterms:created xsi:type="dcterms:W3CDTF">2017-11-07T17:54:46Z</dcterms:created>
  <dcterms:modified xsi:type="dcterms:W3CDTF">2020-01-03T15:15:24Z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2016-11-21T00:00:00Z</vt:filetime>
  </property>
  <property fmtid="{D5CDD505-2E9C-101B-9397-08002B2CF9AE}" pid="3" name="Creator">
    <vt:lpwstr>Adobe Illustrator CC 2015 (Macintosh)</vt:lpwstr>
  </property>
  <property fmtid="{D5CDD505-2E9C-101B-9397-08002B2CF9AE}" pid="4" name="LastSaved">
    <vt:filetime>2017-11-07T00:00:00Z</vt:filetime>
  </property>
</Properties>
</file>