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478" r:id="rId2"/>
    <p:sldId id="256" r:id="rId3"/>
    <p:sldId id="464" r:id="rId4"/>
    <p:sldId id="465" r:id="rId5"/>
    <p:sldId id="483" r:id="rId6"/>
    <p:sldId id="462" r:id="rId7"/>
    <p:sldId id="471" r:id="rId8"/>
    <p:sldId id="472" r:id="rId9"/>
    <p:sldId id="473" r:id="rId10"/>
    <p:sldId id="482" r:id="rId11"/>
    <p:sldId id="474" r:id="rId12"/>
    <p:sldId id="475" r:id="rId13"/>
    <p:sldId id="479" r:id="rId14"/>
    <p:sldId id="480" r:id="rId15"/>
    <p:sldId id="477" r:id="rId1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28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87"/>
    <p:restoredTop sz="78810"/>
  </p:normalViewPr>
  <p:slideViewPr>
    <p:cSldViewPr snapToGrid="0" snapToObjects="1" showGuides="1">
      <p:cViewPr varScale="1">
        <p:scale>
          <a:sx n="88" d="100"/>
          <a:sy n="88" d="100"/>
        </p:scale>
        <p:origin x="18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037798010283373E-2"/>
          <c:y val="8.9232667782154176E-2"/>
          <c:w val="0.88941262772476215"/>
          <c:h val="0.776014601489503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DSL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ARGENTINA</c:v>
                </c:pt>
                <c:pt idx="1">
                  <c:v>BRASIL</c:v>
                </c:pt>
                <c:pt idx="2">
                  <c:v>URUGUAY</c:v>
                </c:pt>
                <c:pt idx="3">
                  <c:v>PERÚ</c:v>
                </c:pt>
                <c:pt idx="4">
                  <c:v>CHILE</c:v>
                </c:pt>
                <c:pt idx="5">
                  <c:v>MÉXICO</c:v>
                </c:pt>
                <c:pt idx="6">
                  <c:v>COLOMBIA</c:v>
                </c:pt>
              </c:strCache>
            </c:strRef>
          </c:cat>
          <c:val>
            <c:numRef>
              <c:f>Hoja1!$B$2:$B$8</c:f>
              <c:numCache>
                <c:formatCode>0.00</c:formatCode>
                <c:ptCount val="7"/>
                <c:pt idx="0">
                  <c:v>7.5054835696616662</c:v>
                </c:pt>
                <c:pt idx="1">
                  <c:v>5.8478777361881953</c:v>
                </c:pt>
                <c:pt idx="2">
                  <c:v>7.1923889462757504</c:v>
                </c:pt>
                <c:pt idx="3">
                  <c:v>2.0444882160765441</c:v>
                </c:pt>
                <c:pt idx="4" formatCode="0.0">
                  <c:v>3.1230000000000002</c:v>
                </c:pt>
                <c:pt idx="5" formatCode="0.0">
                  <c:v>5.7539999999999996</c:v>
                </c:pt>
                <c:pt idx="6" formatCode="0.0">
                  <c:v>3.3170000000000002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60-3544-8D7F-48CB2923C1DC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HFC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ARGENTINA</c:v>
                </c:pt>
                <c:pt idx="1">
                  <c:v>BRASIL</c:v>
                </c:pt>
                <c:pt idx="2">
                  <c:v>URUGUAY</c:v>
                </c:pt>
                <c:pt idx="3">
                  <c:v>PERÚ</c:v>
                </c:pt>
                <c:pt idx="4">
                  <c:v>CHILE</c:v>
                </c:pt>
                <c:pt idx="5">
                  <c:v>MÉXICO</c:v>
                </c:pt>
                <c:pt idx="6">
                  <c:v>COLOMBIA</c:v>
                </c:pt>
              </c:strCache>
            </c:strRef>
          </c:cat>
          <c:val>
            <c:numRef>
              <c:f>Hoja1!$C$2:$C$8</c:f>
              <c:numCache>
                <c:formatCode>0.00</c:formatCode>
                <c:ptCount val="7"/>
                <c:pt idx="0">
                  <c:v>9.7257810443703683</c:v>
                </c:pt>
                <c:pt idx="1">
                  <c:v>4.5394790307237063</c:v>
                </c:pt>
                <c:pt idx="3">
                  <c:v>4.9043693216329949</c:v>
                </c:pt>
                <c:pt idx="4" formatCode="0.0">
                  <c:v>9.4979999999999993</c:v>
                </c:pt>
                <c:pt idx="5" formatCode="0.0">
                  <c:v>5.6319999999999997</c:v>
                </c:pt>
                <c:pt idx="6" formatCode="0.0">
                  <c:v>7.8120000000000003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60-3544-8D7F-48CB2923C1DC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Fibra</c:v>
                </c:pt>
              </c:strCache>
            </c:strRef>
          </c:tx>
          <c:spPr>
            <a:solidFill>
              <a:srgbClr val="76D9F0"/>
            </a:solidFill>
            <a:ln>
              <a:noFill/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ARGENTINA</c:v>
                </c:pt>
                <c:pt idx="1">
                  <c:v>BRASIL</c:v>
                </c:pt>
                <c:pt idx="2">
                  <c:v>URUGUAY</c:v>
                </c:pt>
                <c:pt idx="3">
                  <c:v>PERÚ</c:v>
                </c:pt>
                <c:pt idx="4">
                  <c:v>CHILE</c:v>
                </c:pt>
                <c:pt idx="5">
                  <c:v>MÉXICO</c:v>
                </c:pt>
                <c:pt idx="6">
                  <c:v>COLOMBIA</c:v>
                </c:pt>
              </c:strCache>
            </c:strRef>
          </c:cat>
          <c:val>
            <c:numRef>
              <c:f>Hoja1!$D$2:$D$8</c:f>
              <c:numCache>
                <c:formatCode>0.00</c:formatCode>
                <c:ptCount val="7"/>
                <c:pt idx="0">
                  <c:v>0.87479771005616114</c:v>
                </c:pt>
                <c:pt idx="1">
                  <c:v>2.7157519348716699</c:v>
                </c:pt>
                <c:pt idx="2">
                  <c:v>19.436963858453559</c:v>
                </c:pt>
                <c:pt idx="4" formatCode="0.0">
                  <c:v>3.7440000000000002</c:v>
                </c:pt>
                <c:pt idx="5" formatCode="0.0">
                  <c:v>2.9860000000000002</c:v>
                </c:pt>
                <c:pt idx="6" formatCode="0.0">
                  <c:v>1.7410000000000001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60-3544-8D7F-48CB2923C1DC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Satélite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ARGENTINA</c:v>
                </c:pt>
                <c:pt idx="1">
                  <c:v>BRASIL</c:v>
                </c:pt>
                <c:pt idx="2">
                  <c:v>URUGUAY</c:v>
                </c:pt>
                <c:pt idx="3">
                  <c:v>PERÚ</c:v>
                </c:pt>
                <c:pt idx="4">
                  <c:v>CHILE</c:v>
                </c:pt>
                <c:pt idx="5">
                  <c:v>MÉXICO</c:v>
                </c:pt>
                <c:pt idx="6">
                  <c:v>COLOMBIA</c:v>
                </c:pt>
              </c:strCache>
            </c:strRef>
          </c:cat>
          <c:val>
            <c:numRef>
              <c:f>Hoja1!$E$2:$E$8</c:f>
              <c:numCache>
                <c:formatCode>0.00</c:formatCode>
                <c:ptCount val="7"/>
                <c:pt idx="1">
                  <c:v>8.9871741551817277E-2</c:v>
                </c:pt>
                <c:pt idx="4" formatCode="0.0">
                  <c:v>0</c:v>
                </c:pt>
                <c:pt idx="5" formatCode="0.0">
                  <c:v>6.0000000000000001E-3</c:v>
                </c:pt>
                <c:pt idx="6" formatCode="0.0">
                  <c:v>2.5999999999999999E-2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60-3544-8D7F-48CB2923C1DC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Fijo inalámbrico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ARGENTINA</c:v>
                </c:pt>
                <c:pt idx="1">
                  <c:v>BRASIL</c:v>
                </c:pt>
                <c:pt idx="2">
                  <c:v>URUGUAY</c:v>
                </c:pt>
                <c:pt idx="3">
                  <c:v>PERÚ</c:v>
                </c:pt>
                <c:pt idx="4">
                  <c:v>CHILE</c:v>
                </c:pt>
                <c:pt idx="5">
                  <c:v>MÉXICO</c:v>
                </c:pt>
                <c:pt idx="6">
                  <c:v>COLOMBIA</c:v>
                </c:pt>
              </c:strCache>
            </c:strRef>
          </c:cat>
          <c:val>
            <c:numRef>
              <c:f>Hoja1!$F$2:$F$8</c:f>
              <c:numCache>
                <c:formatCode>0.00</c:formatCode>
                <c:ptCount val="7"/>
                <c:pt idx="0">
                  <c:v>0.59587735454774282</c:v>
                </c:pt>
                <c:pt idx="1">
                  <c:v>1.5937892890093552</c:v>
                </c:pt>
                <c:pt idx="3">
                  <c:v>4.7929937148878263E-2</c:v>
                </c:pt>
                <c:pt idx="4" formatCode="0.0">
                  <c:v>5.8999999999999997E-2</c:v>
                </c:pt>
                <c:pt idx="5" formatCode="0.0">
                  <c:v>8.3000000000000004E-2</c:v>
                </c:pt>
                <c:pt idx="6" formatCode="0.0">
                  <c:v>0.50600000000000001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60-3544-8D7F-48CB2923C1DC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Otro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ARGENTINA</c:v>
                </c:pt>
                <c:pt idx="1">
                  <c:v>BRASIL</c:v>
                </c:pt>
                <c:pt idx="2">
                  <c:v>URUGUAY</c:v>
                </c:pt>
                <c:pt idx="3">
                  <c:v>PERÚ</c:v>
                </c:pt>
                <c:pt idx="4">
                  <c:v>CHILE</c:v>
                </c:pt>
                <c:pt idx="5">
                  <c:v>MÉXICO</c:v>
                </c:pt>
                <c:pt idx="6">
                  <c:v>COLOMBIA</c:v>
                </c:pt>
              </c:strCache>
            </c:strRef>
          </c:cat>
          <c:val>
            <c:numRef>
              <c:f>Hoja1!$G$2:$G$8</c:f>
              <c:numCache>
                <c:formatCode>0.00</c:formatCode>
                <c:ptCount val="7"/>
                <c:pt idx="0">
                  <c:v>0.40240473715925479</c:v>
                </c:pt>
                <c:pt idx="1">
                  <c:v>0.14245627118319973</c:v>
                </c:pt>
                <c:pt idx="2">
                  <c:v>1.3596965644323671</c:v>
                </c:pt>
                <c:pt idx="3">
                  <c:v>0.81740497256834843</c:v>
                </c:pt>
                <c:pt idx="4" formatCode="0.0">
                  <c:v>0.89400000000000002</c:v>
                </c:pt>
                <c:pt idx="5" formatCode="0.0">
                  <c:v>0.371</c:v>
                </c:pt>
                <c:pt idx="6" formatCode="0.0">
                  <c:v>8.0000000000000002E-3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260-3544-8D7F-48CB2923C1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0685184"/>
        <c:axId val="78371584"/>
      </c:barChart>
      <c:catAx>
        <c:axId val="110685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78371584"/>
        <c:crosses val="autoZero"/>
        <c:auto val="1"/>
        <c:lblAlgn val="ctr"/>
        <c:lblOffset val="100"/>
        <c:noMultiLvlLbl val="0"/>
      </c:catAx>
      <c:valAx>
        <c:axId val="78371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10685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244720086697928"/>
          <c:y val="0.10304848111240235"/>
          <c:w val="0.20910733184043875"/>
          <c:h val="0.349457710764108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</a:defRPr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90D57-4549-3943-8D38-2EA769CF21CE}" type="datetimeFigureOut">
              <a:rPr lang="es-CL" smtClean="0"/>
              <a:t>03-09-19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A6E0F-66E6-F64E-B6B8-B51833A63B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8923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A6E0F-66E6-F64E-B6B8-B51833A63B43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3417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EL liderazgo regional en materia de redes fijas lo</a:t>
            </a:r>
            <a:r>
              <a:rPr lang="es-CL" baseline="0" dirty="0"/>
              <a:t> lleva Uruguay, con una adopción temprana y masiva en redes de fibra óptica.</a:t>
            </a:r>
          </a:p>
          <a:p>
            <a:r>
              <a:rPr lang="es-CL" baseline="0" dirty="0"/>
              <a:t>Todos los países están haciendo una transición desde redes legacy (pares de cobre de la  era de la telefonía)</a:t>
            </a:r>
          </a:p>
          <a:p>
            <a:endParaRPr lang="es-CL" baseline="0" dirty="0"/>
          </a:p>
          <a:p>
            <a:r>
              <a:rPr lang="es-CL" baseline="0" dirty="0"/>
              <a:t>Si bien Argentina es el segundo país con mayor penetración (levemente superior a la chilena) es el segundo país mas rezagado en el despliegue de redes de fibra óptica (después de Perú).</a:t>
            </a:r>
          </a:p>
          <a:p>
            <a:endParaRPr lang="es-CL" baseline="0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A6E0F-66E6-F64E-B6B8-B51833A63B43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0581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Comparándonos</a:t>
            </a:r>
            <a:r>
              <a:rPr lang="es-CL" baseline="0" dirty="0"/>
              <a:t> con los países de la OCDE tenemos una brecha de 13 puntos porcentuales en penetración en banda ancha fija, equivalentes a 2,4 millones de accesos (respecto a una base actual de 3,2 millones).</a:t>
            </a:r>
          </a:p>
          <a:p>
            <a:endParaRPr lang="es-CL" baseline="0" dirty="0"/>
          </a:p>
          <a:p>
            <a:r>
              <a:rPr lang="es-CL" baseline="0" dirty="0"/>
              <a:t>En términos del mix de tecnología, también tenemos un rezago:  Corea 80%, promedio OCDE 26% y Chile 21%</a:t>
            </a:r>
          </a:p>
          <a:p>
            <a:endParaRPr lang="es-CL" baseline="0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A6E0F-66E6-F64E-B6B8-B51833A63B43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9094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A6E0F-66E6-F64E-B6B8-B51833A63B43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5523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dirty="0"/>
              <a:t>Eje de transito de datos sigue</a:t>
            </a:r>
            <a:r>
              <a:rPr lang="es-CL" baseline="0" dirty="0"/>
              <a:t> la logica este oeste (Asia, USA y Europa), más del 98% del trafico mundial de datos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aseline="0" dirty="0"/>
              <a:t>Eje norte-Sur se da principalmente en Sudamérica, Australia y menor medida en Africa.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aseline="0" dirty="0"/>
              <a:t>Lo anterior provoca que la conexión desde Sudamerica a los principales centros generadores  de contenido digital e I+D digital, tiene alta latencia y menor capacidad.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aseline="0" dirty="0"/>
              <a:t>Para consolidar a Chile en un Hub digital se requiere nuevas rutas que rompan la lógica este-oeste, norte sur</a:t>
            </a:r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A6E0F-66E6-F64E-B6B8-B51833A63B43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274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baseline="0" dirty="0"/>
              <a:t>Internet es intrínsecamente de end to end (desde usuarios hasta los centros de contenido)… su potencial de desarrollo está determinado por el eslabón más débil.</a:t>
            </a:r>
          </a:p>
          <a:p>
            <a:r>
              <a:rPr lang="es-CL" baseline="0" dirty="0"/>
              <a:t>Es por ello que tenemos que reforzar la conectividad digital (conectividad internacional, carretera digital nacional y redes de acceso).</a:t>
            </a:r>
          </a:p>
          <a:p>
            <a:endParaRPr lang="es-CL" baseline="0" dirty="0"/>
          </a:p>
          <a:p>
            <a:pPr marL="228600" indent="-228600">
              <a:buAutoNum type="alphaLcParenR"/>
            </a:pPr>
            <a:r>
              <a:rPr lang="es-CL" baseline="0" dirty="0"/>
              <a:t>Actualmente hay dos cables submarinos que conectan Chile con el hemisferio norte (SAM1 y SAC1) construido a inicios del 2000 y en su fase final de vida útil.</a:t>
            </a:r>
          </a:p>
          <a:p>
            <a:pPr marL="0" indent="0">
              <a:buNone/>
            </a:pPr>
            <a:endParaRPr lang="es-CL" baseline="0" dirty="0"/>
          </a:p>
          <a:p>
            <a:pPr marL="0" indent="0">
              <a:buNone/>
            </a:pPr>
            <a:r>
              <a:rPr lang="es-CL" baseline="0" dirty="0"/>
              <a:t>Hoy está en marcha la construcción de nuevos cables (Curie de Google y el de Claro+ Telefónica).  A ellos se suma el proyecto Puerta Digital Asia Pacífico. Como resultado tendremos un crecimiento exponencial en capacidad.</a:t>
            </a:r>
          </a:p>
          <a:p>
            <a:pPr marL="228600" indent="-228600">
              <a:buAutoNum type="alphaLcParenR"/>
            </a:pPr>
            <a:endParaRPr lang="es-CL" baseline="0" dirty="0"/>
          </a:p>
          <a:p>
            <a:pPr marL="0" indent="0">
              <a:buNone/>
            </a:pPr>
            <a:r>
              <a:rPr lang="es-CL" baseline="0" dirty="0"/>
              <a:t> Para ser un Hub digital es indispensable agregar demanda con los países vecinos para estamos reforzando  la conectividad terrestre</a:t>
            </a:r>
          </a:p>
          <a:p>
            <a:pPr marL="228600" indent="-228600">
              <a:buAutoNum type="alphaLcParenR"/>
            </a:pPr>
            <a:endParaRPr lang="es-CL" baseline="0" dirty="0"/>
          </a:p>
          <a:p>
            <a:pPr marL="0" indent="0">
              <a:buNone/>
            </a:pPr>
            <a:r>
              <a:rPr lang="es-CL" baseline="0" dirty="0"/>
              <a:t>b) A nivel nacional tenemos importantes proyectos públicos y privados en marcha que duplicaran los tendidos de fibra óptica nacional y crearan resiliencia y capilaridad de red</a:t>
            </a:r>
          </a:p>
          <a:p>
            <a:pPr marL="0" indent="0">
              <a:buNone/>
            </a:pPr>
            <a:r>
              <a:rPr lang="es-CL" baseline="0" dirty="0"/>
              <a:t>- Prontamente podremos en marcha la Fibra Optica Austral de mas 3.000 Km</a:t>
            </a:r>
          </a:p>
          <a:p>
            <a:pPr marL="171450" indent="-171450">
              <a:buFontTx/>
              <a:buChar char="-"/>
            </a:pPr>
            <a:r>
              <a:rPr lang="es-CL" baseline="0" dirty="0"/>
              <a:t>A ello se agregan un subsidio histórico de USD 132 millones para expandir las redes a casi todas las comunas del país</a:t>
            </a:r>
          </a:p>
          <a:p>
            <a:pPr marL="171450" indent="-171450">
              <a:buFontTx/>
              <a:buChar char="-"/>
            </a:pPr>
            <a:r>
              <a:rPr lang="es-CL" baseline="0" dirty="0"/>
              <a:t>El esfuerzo privado también se refleja en el Proyecto Prat de GTD de USD 100 millones que conectara por mar de Arica hasta Puerto Montt (más siete puntos intermedios).</a:t>
            </a:r>
          </a:p>
          <a:p>
            <a:pPr marL="171450" indent="-171450">
              <a:buFontTx/>
              <a:buChar char="-"/>
            </a:pPr>
            <a:r>
              <a:rPr lang="es-CL" baseline="0" dirty="0"/>
              <a:t>Todo ello con reforzamiento de diversos troncales terrestres </a:t>
            </a:r>
          </a:p>
          <a:p>
            <a:pPr marL="0" indent="0">
              <a:buNone/>
            </a:pPr>
            <a:endParaRPr lang="es-CL" baseline="0" dirty="0"/>
          </a:p>
          <a:p>
            <a:pPr marL="0" indent="0">
              <a:buNone/>
            </a:pPr>
            <a:r>
              <a:rPr lang="es-CL" baseline="0" dirty="0"/>
              <a:t>c) EL despliegue de la Fibra permitira  aumentar el potencial de los servicios de ultima milla fijos y móviles, particularmente la infraestructura de 5G que es el tercer eje estrategico de conectividad nacional.</a:t>
            </a:r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A6E0F-66E6-F64E-B6B8-B51833A63B43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4205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A6E0F-66E6-F64E-B6B8-B51833A63B43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55740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4B45A-B011-4EC7-9E97-13698C3CAA9F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7616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A6E0F-66E6-F64E-B6B8-B51833A63B43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07804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EE6AA0-898B-BA4C-9E5B-EFBDACE57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9D659D-BE2C-6941-98CB-CEFAAE747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6C24A8-6C5A-1C4C-B930-64C9D40F2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15E2-DA01-4245-8655-B81150BCAEB7}" type="datetimeFigureOut">
              <a:rPr lang="es-CL" smtClean="0"/>
              <a:t>03-09-19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5FA3E8-1F3E-1442-AC55-B6306302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80B467-0901-5947-8930-386596D0A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6376-74EE-674B-AE91-587B2A36D1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8091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63AB7A-2110-974D-8A08-6129CB8FD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C61A03-D448-004A-B857-EB54F4B0C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FAA62F-24D0-9045-9584-72720CED7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15E2-DA01-4245-8655-B81150BCAEB7}" type="datetimeFigureOut">
              <a:rPr lang="es-CL" smtClean="0"/>
              <a:t>03-09-19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CCB55A-40A2-8A46-B6AD-D6265AE9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498524-3D87-1D44-9336-DB15F6D5C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6376-74EE-674B-AE91-587B2A36D1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73655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6E57E40-F739-6D47-AFCC-D2C832E134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80275DC-0EB1-5A44-97EE-9692BFE5F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567DB3-F048-E64F-A0DF-010136FE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15E2-DA01-4245-8655-B81150BCAEB7}" type="datetimeFigureOut">
              <a:rPr lang="es-CL" smtClean="0"/>
              <a:t>03-09-19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D3E1C8-0664-9647-825A-379C7D127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041D3A-EA49-C343-81C8-7EA7FC92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6376-74EE-674B-AE91-587B2A36D1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598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3F7766-0A52-A84F-A840-0EAC000B4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B19B60-8211-7F48-B50D-B278314A5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9A7B69-2896-9842-8AB6-E34E17302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15E2-DA01-4245-8655-B81150BCAEB7}" type="datetimeFigureOut">
              <a:rPr lang="es-CL" smtClean="0"/>
              <a:t>03-09-19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8534D5-AED1-3446-B047-1B9D32B2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0B98A2-1D6F-EF49-AAAB-D5CD4C084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6376-74EE-674B-AE91-587B2A36D1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1111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3DB182-AD51-C64B-B4E1-4B71DF24D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556048-8858-7B4A-9DF2-9B4166841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47B2A3-3C95-E446-8BEC-4E6B47A8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15E2-DA01-4245-8655-B81150BCAEB7}" type="datetimeFigureOut">
              <a:rPr lang="es-CL" smtClean="0"/>
              <a:t>03-09-19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439583-C58C-454F-8B6E-0BD8D2E6C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A3A76C-E9D4-7E4A-A3ED-4C4F7F0A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6376-74EE-674B-AE91-587B2A36D1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140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0BCEA0-72AB-CD48-85BB-61121BFD8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42C09D-1B1A-AA4D-A748-4E8243C8B5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36ADC0-D6AB-1840-A8A2-A2A6D84D6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87A8E0-11D8-344C-A533-921D42800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15E2-DA01-4245-8655-B81150BCAEB7}" type="datetimeFigureOut">
              <a:rPr lang="es-CL" smtClean="0"/>
              <a:t>03-09-19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98C30C-4E06-524B-8ACB-635FFC6A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22F127C-EF87-724B-8D9C-B23A692EE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6376-74EE-674B-AE91-587B2A36D1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679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AD9D6F-1364-0B46-8107-88A0FAF7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C0B1F8-E173-6143-9F06-08A9A7ABD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5CB1326-0D4E-AC4D-B3DC-9281648D4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0ACF98F-34B5-9A46-AA68-A6FD291A0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3736F9B-6A90-674C-972C-C521993E4A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CFD3A04-8DFF-E74F-9F36-3DD8A4EAA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15E2-DA01-4245-8655-B81150BCAEB7}" type="datetimeFigureOut">
              <a:rPr lang="es-CL" smtClean="0"/>
              <a:t>03-09-19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ABFB9D4-0B83-3E4D-9826-BDDB642F5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DE076C6-FEAE-8A48-B9B8-929F1ED7E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6376-74EE-674B-AE91-587B2A36D1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72504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E97025-857B-0D4D-A312-A69FD3255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88713BB-6681-3343-8EDA-641D5E5A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15E2-DA01-4245-8655-B81150BCAEB7}" type="datetimeFigureOut">
              <a:rPr lang="es-CL" smtClean="0"/>
              <a:t>03-09-19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4DEB5DB-F286-1F4A-8659-8F9E27CCE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A1D91DA-7F72-BD46-A05A-4EE9D292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6376-74EE-674B-AE91-587B2A36D1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7669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0EED83B-FC5B-314F-926E-F68D2E653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15E2-DA01-4245-8655-B81150BCAEB7}" type="datetimeFigureOut">
              <a:rPr lang="es-CL" smtClean="0"/>
              <a:t>03-09-19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CBFEF7C-5CFF-DB45-A94E-768064742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C84B9E-7C83-5F44-B839-B8EF1F9C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6376-74EE-674B-AE91-587B2A36D1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885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3831CD-F55D-B348-BC36-954701CC1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4C69E0-0C69-F04D-8B53-F97EC4254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4DB759-3A34-7F4F-879C-7E2597C68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B4FCB1-F1EA-6449-9B66-84460F39D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15E2-DA01-4245-8655-B81150BCAEB7}" type="datetimeFigureOut">
              <a:rPr lang="es-CL" smtClean="0"/>
              <a:t>03-09-19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94E4B4-9BE1-4149-A922-883D586CB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12B280-EB5B-394D-9CDB-EB9B298B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6376-74EE-674B-AE91-587B2A36D1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417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9132DD-5172-7B4A-955F-6D7657B68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66EAFE8-BF81-3941-AF5A-32BDFBBD5C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B248D3-BF9D-4146-8A74-D2074F3CF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007516-C4C2-DE42-9B6B-F1CC49838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15E2-DA01-4245-8655-B81150BCAEB7}" type="datetimeFigureOut">
              <a:rPr lang="es-CL" smtClean="0"/>
              <a:t>03-09-19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931F6A-5744-754C-B741-BCECF82D7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EC1E42-F9B9-3547-8D1D-61D8837EC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6376-74EE-674B-AE91-587B2A36D1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589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7245DF1-81CB-2445-90CC-08C15A5B3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380D28-F0CE-214C-B557-E49E891B6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0E32C9-2AC1-A642-8C9E-AA44F2F495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415E2-DA01-4245-8655-B81150BCAEB7}" type="datetimeFigureOut">
              <a:rPr lang="es-CL" smtClean="0"/>
              <a:t>03-09-19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B7A695-5F2C-5747-A23A-D85FEED53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9EE036-5B37-AF44-89CB-F6934C949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D6376-74EE-674B-AE91-587B2A36D1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200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4D6F5D7-B5F6-C548-B64D-48B6BF170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33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C5620EB-ED9A-E447-9945-3C8ED1459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9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916178F-7444-8844-BEFF-FBF96DDE0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61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AA00372-F930-C243-A151-F3B55C17E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62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E026A92-5204-F14A-A8EC-637FAFE1E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video-final-2.mp4">
            <a:hlinkClick r:id="" action="ppaction://media"/>
            <a:extLst>
              <a:ext uri="{FF2B5EF4-FFF2-40B4-BE49-F238E27FC236}">
                <a16:creationId xmlns:a16="http://schemas.microsoft.com/office/drawing/2014/main" id="{BD5F23CD-ED24-B943-9DE6-A851E7A84D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156" y="1212150"/>
            <a:ext cx="9695688" cy="54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5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DE6F9A-44BE-A347-96B9-25B1FC284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52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B8B6BF0-D251-884A-A331-AFDFA942D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11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-intro.mp4">
            <a:hlinkClick r:id="" action="ppaction://media"/>
            <a:extLst>
              <a:ext uri="{FF2B5EF4-FFF2-40B4-BE49-F238E27FC236}">
                <a16:creationId xmlns:a16="http://schemas.microsoft.com/office/drawing/2014/main" id="{BC117BF4-8164-0245-800F-7BEEBB7244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5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AD6C79-EA6F-4549-9924-338559DD9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3"/>
            <a:ext cx="12192000" cy="6857207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EBC3543-7A60-DB46-92C3-99DC181565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3072617"/>
              </p:ext>
            </p:extLst>
          </p:nvPr>
        </p:nvGraphicFramePr>
        <p:xfrm>
          <a:off x="1725881" y="1568662"/>
          <a:ext cx="8740239" cy="3720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85740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FDF757-5943-3F43-9E90-BA50030EB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1C32938A-F617-774D-A7C9-EE551CECF5E3}"/>
              </a:ext>
            </a:extLst>
          </p:cNvPr>
          <p:cNvSpPr/>
          <p:nvPr/>
        </p:nvSpPr>
        <p:spPr>
          <a:xfrm>
            <a:off x="344384" y="1140031"/>
            <a:ext cx="11695770" cy="46313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3" name="5 Conector recto">
            <a:extLst>
              <a:ext uri="{FF2B5EF4-FFF2-40B4-BE49-F238E27FC236}">
                <a16:creationId xmlns:a16="http://schemas.microsoft.com/office/drawing/2014/main" id="{0A4EE664-03F6-5F46-A05E-E9F729E5E0F7}"/>
              </a:ext>
            </a:extLst>
          </p:cNvPr>
          <p:cNvCxnSpPr/>
          <p:nvPr/>
        </p:nvCxnSpPr>
        <p:spPr>
          <a:xfrm>
            <a:off x="6695442" y="3278459"/>
            <a:ext cx="2666962" cy="1343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7 Cerrar llave">
            <a:extLst>
              <a:ext uri="{FF2B5EF4-FFF2-40B4-BE49-F238E27FC236}">
                <a16:creationId xmlns:a16="http://schemas.microsoft.com/office/drawing/2014/main" id="{57BAF4C3-F26E-AA41-87C0-1BDFD413EB62}"/>
              </a:ext>
            </a:extLst>
          </p:cNvPr>
          <p:cNvSpPr/>
          <p:nvPr/>
        </p:nvSpPr>
        <p:spPr>
          <a:xfrm>
            <a:off x="9372877" y="3325108"/>
            <a:ext cx="111748" cy="57644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8" rIns="91436" bIns="45718" rtlCol="0" anchor="ctr"/>
          <a:lstStyle/>
          <a:p>
            <a:pPr algn="ctr"/>
            <a:endParaRPr lang="es-CL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10FBEA3-CDBD-8C4A-8D2D-80A828A23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2" y="1761733"/>
            <a:ext cx="9752654" cy="363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15 Llamada rectangular redondeada">
            <a:extLst>
              <a:ext uri="{FF2B5EF4-FFF2-40B4-BE49-F238E27FC236}">
                <a16:creationId xmlns:a16="http://schemas.microsoft.com/office/drawing/2014/main" id="{1BDCF149-13DB-3F45-8574-EEFE28E77CF6}"/>
              </a:ext>
            </a:extLst>
          </p:cNvPr>
          <p:cNvSpPr/>
          <p:nvPr/>
        </p:nvSpPr>
        <p:spPr>
          <a:xfrm>
            <a:off x="10214488" y="2569933"/>
            <a:ext cx="1709983" cy="2024130"/>
          </a:xfrm>
          <a:prstGeom prst="wedgeRoundRectCallout">
            <a:avLst>
              <a:gd name="adj1" fmla="val -94029"/>
              <a:gd name="adj2" fmla="val -11010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s-CL" sz="1600" b="1" dirty="0">
                <a:solidFill>
                  <a:schemeClr val="tx2"/>
                </a:solidFill>
              </a:rPr>
              <a:t>Brecha de 13 puntos porcentuales de penetración c/100 hab </a:t>
            </a:r>
          </a:p>
        </p:txBody>
      </p:sp>
      <p:sp>
        <p:nvSpPr>
          <p:cNvPr id="22" name="16 CuadroTexto">
            <a:extLst>
              <a:ext uri="{FF2B5EF4-FFF2-40B4-BE49-F238E27FC236}">
                <a16:creationId xmlns:a16="http://schemas.microsoft.com/office/drawing/2014/main" id="{31705FDB-195C-AA4B-ADA8-456781023871}"/>
              </a:ext>
            </a:extLst>
          </p:cNvPr>
          <p:cNvSpPr txBox="1"/>
          <p:nvPr/>
        </p:nvSpPr>
        <p:spPr>
          <a:xfrm>
            <a:off x="605642" y="1377016"/>
            <a:ext cx="2588820" cy="38471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l"/>
            <a:r>
              <a:rPr lang="es-C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Accesos cada 100 hab.</a:t>
            </a:r>
          </a:p>
        </p:txBody>
      </p:sp>
      <p:sp>
        <p:nvSpPr>
          <p:cNvPr id="16" name="17 CuadroTexto">
            <a:extLst>
              <a:ext uri="{FF2B5EF4-FFF2-40B4-BE49-F238E27FC236}">
                <a16:creationId xmlns:a16="http://schemas.microsoft.com/office/drawing/2014/main" id="{79562A3A-FADD-7F4D-A381-BAAB4076899A}"/>
              </a:ext>
            </a:extLst>
          </p:cNvPr>
          <p:cNvSpPr txBox="1"/>
          <p:nvPr/>
        </p:nvSpPr>
        <p:spPr>
          <a:xfrm>
            <a:off x="6239757" y="2493199"/>
            <a:ext cx="809573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es-CL" sz="1200" b="1" dirty="0"/>
              <a:t>Promedio</a:t>
            </a:r>
            <a:br>
              <a:rPr lang="es-CL" sz="1200" b="1" dirty="0"/>
            </a:br>
            <a:r>
              <a:rPr lang="es-CL" sz="1200" b="1" dirty="0"/>
              <a:t>OCDE</a:t>
            </a:r>
          </a:p>
        </p:txBody>
      </p:sp>
      <p:sp>
        <p:nvSpPr>
          <p:cNvPr id="17" name="21 Flecha abajo">
            <a:extLst>
              <a:ext uri="{FF2B5EF4-FFF2-40B4-BE49-F238E27FC236}">
                <a16:creationId xmlns:a16="http://schemas.microsoft.com/office/drawing/2014/main" id="{7CB99D6C-ECCA-D743-93A5-97BBB998E518}"/>
              </a:ext>
            </a:extLst>
          </p:cNvPr>
          <p:cNvSpPr/>
          <p:nvPr/>
        </p:nvSpPr>
        <p:spPr>
          <a:xfrm>
            <a:off x="6543532" y="2929841"/>
            <a:ext cx="186200" cy="253163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s-CL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C5042088-E339-544D-9940-93E73EB70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677" y="2597700"/>
            <a:ext cx="461461" cy="40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6 Flecha abajo">
            <a:extLst>
              <a:ext uri="{FF2B5EF4-FFF2-40B4-BE49-F238E27FC236}">
                <a16:creationId xmlns:a16="http://schemas.microsoft.com/office/drawing/2014/main" id="{459D2BD9-788C-B141-A40D-8DEDFDE82010}"/>
              </a:ext>
            </a:extLst>
          </p:cNvPr>
          <p:cNvSpPr/>
          <p:nvPr/>
        </p:nvSpPr>
        <p:spPr>
          <a:xfrm>
            <a:off x="9234538" y="3068408"/>
            <a:ext cx="138339" cy="774196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s-CL"/>
          </a:p>
        </p:txBody>
      </p:sp>
      <p:sp>
        <p:nvSpPr>
          <p:cNvPr id="12" name="3 CuadroTexto">
            <a:extLst>
              <a:ext uri="{FF2B5EF4-FFF2-40B4-BE49-F238E27FC236}">
                <a16:creationId xmlns:a16="http://schemas.microsoft.com/office/drawing/2014/main" id="{BB325FC8-34E2-4A40-816E-F422F10C5C91}"/>
              </a:ext>
            </a:extLst>
          </p:cNvPr>
          <p:cNvSpPr txBox="1"/>
          <p:nvPr/>
        </p:nvSpPr>
        <p:spPr>
          <a:xfrm>
            <a:off x="1900052" y="1748182"/>
            <a:ext cx="7611916" cy="27699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l"/>
            <a:r>
              <a:rPr lang="es-CL" sz="1200" i="1" dirty="0"/>
              <a:t>DSL                            Cable                             Fibra                            Satélite	                     Fijo Inalámbrico                     Otro</a:t>
            </a:r>
          </a:p>
        </p:txBody>
      </p:sp>
    </p:spTree>
    <p:extLst>
      <p:ext uri="{BB962C8B-B14F-4D97-AF65-F5344CB8AC3E}">
        <p14:creationId xmlns:p14="http://schemas.microsoft.com/office/powerpoint/2010/main" val="4100766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A4C4E85-36BB-8046-BC81-21DEB9EA6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sp>
        <p:nvSpPr>
          <p:cNvPr id="6" name="9 CuadroTexto">
            <a:extLst>
              <a:ext uri="{FF2B5EF4-FFF2-40B4-BE49-F238E27FC236}">
                <a16:creationId xmlns:a16="http://schemas.microsoft.com/office/drawing/2014/main" id="{0839947D-62E5-B84A-AAD8-EBCB1C10EE9D}"/>
              </a:ext>
            </a:extLst>
          </p:cNvPr>
          <p:cNvSpPr txBox="1"/>
          <p:nvPr/>
        </p:nvSpPr>
        <p:spPr>
          <a:xfrm>
            <a:off x="689638" y="5791638"/>
            <a:ext cx="4030952" cy="861774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s-CL" sz="3200" b="1" dirty="0">
                <a:solidFill>
                  <a:prstClr val="white"/>
                </a:solidFill>
              </a:rPr>
              <a:t>Llahuimávida, </a:t>
            </a:r>
          </a:p>
          <a:p>
            <a:pPr algn="l"/>
            <a:r>
              <a:rPr lang="es-CL" i="1" dirty="0">
                <a:solidFill>
                  <a:prstClr val="white"/>
                </a:solidFill>
              </a:rPr>
              <a:t>Región del Ñuble</a:t>
            </a:r>
          </a:p>
        </p:txBody>
      </p:sp>
    </p:spTree>
    <p:extLst>
      <p:ext uri="{BB962C8B-B14F-4D97-AF65-F5344CB8AC3E}">
        <p14:creationId xmlns:p14="http://schemas.microsoft.com/office/powerpoint/2010/main" val="1938796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86248D7-6287-2448-841F-A1E2236D6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DFD46BE-1764-724F-A458-56560FF5F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082" y="1122551"/>
            <a:ext cx="13233586" cy="5789694"/>
          </a:xfrm>
          <a:prstGeom prst="rect">
            <a:avLst/>
          </a:prstGeom>
        </p:spPr>
      </p:pic>
      <p:pic>
        <p:nvPicPr>
          <p:cNvPr id="24" name="Picture 2" descr="http://www.nrao.edu/pr/2011/almaearlysci/19ALMAGarnier.jpg">
            <a:extLst>
              <a:ext uri="{FF2B5EF4-FFF2-40B4-BE49-F238E27FC236}">
                <a16:creationId xmlns:a16="http://schemas.microsoft.com/office/drawing/2014/main" id="{26620659-B37B-5547-B537-A6383E79D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04" y="4358181"/>
            <a:ext cx="598670" cy="569256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004D5E3-D454-AF45-A9E3-4B614CD79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480" y="5559379"/>
            <a:ext cx="572207" cy="53313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F303D2FE-5729-FE40-8B82-FE4688B6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259" y="4974198"/>
            <a:ext cx="514430" cy="51093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8" name="7 CuadroTexto">
            <a:extLst>
              <a:ext uri="{FF2B5EF4-FFF2-40B4-BE49-F238E27FC236}">
                <a16:creationId xmlns:a16="http://schemas.microsoft.com/office/drawing/2014/main" id="{203C593D-87D6-474C-9976-3DBFE179D6D8}"/>
              </a:ext>
            </a:extLst>
          </p:cNvPr>
          <p:cNvSpPr txBox="1"/>
          <p:nvPr/>
        </p:nvSpPr>
        <p:spPr>
          <a:xfrm>
            <a:off x="3513547" y="5587400"/>
            <a:ext cx="19599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400" b="1" dirty="0">
                <a:solidFill>
                  <a:srgbClr val="002060"/>
                </a:solidFill>
              </a:rPr>
              <a:t>Datacenters </a:t>
            </a:r>
            <a:br>
              <a:rPr lang="es-CL" sz="1400" b="1" dirty="0">
                <a:solidFill>
                  <a:srgbClr val="002060"/>
                </a:solidFill>
              </a:rPr>
            </a:br>
            <a:r>
              <a:rPr lang="es-CL" sz="1200" i="1" dirty="0">
                <a:solidFill>
                  <a:srgbClr val="002060"/>
                </a:solidFill>
              </a:rPr>
              <a:t>con energías renovables</a:t>
            </a:r>
          </a:p>
        </p:txBody>
      </p:sp>
      <p:sp>
        <p:nvSpPr>
          <p:cNvPr id="29" name="8 CuadroTexto">
            <a:extLst>
              <a:ext uri="{FF2B5EF4-FFF2-40B4-BE49-F238E27FC236}">
                <a16:creationId xmlns:a16="http://schemas.microsoft.com/office/drawing/2014/main" id="{53D7C148-FB6C-7949-B6F5-D6B23EB1D790}"/>
              </a:ext>
            </a:extLst>
          </p:cNvPr>
          <p:cNvSpPr txBox="1"/>
          <p:nvPr/>
        </p:nvSpPr>
        <p:spPr>
          <a:xfrm>
            <a:off x="4556633" y="4523998"/>
            <a:ext cx="1208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CL" sz="1400" b="1" dirty="0">
                <a:solidFill>
                  <a:srgbClr val="002060"/>
                </a:solidFill>
              </a:rPr>
              <a:t>Astrodata</a:t>
            </a:r>
          </a:p>
        </p:txBody>
      </p:sp>
      <p:sp>
        <p:nvSpPr>
          <p:cNvPr id="30" name="9 CuadroTexto">
            <a:extLst>
              <a:ext uri="{FF2B5EF4-FFF2-40B4-BE49-F238E27FC236}">
                <a16:creationId xmlns:a16="http://schemas.microsoft.com/office/drawing/2014/main" id="{0C1CEABE-94E4-2447-A69E-48A3540ADAD0}"/>
              </a:ext>
            </a:extLst>
          </p:cNvPr>
          <p:cNvSpPr txBox="1"/>
          <p:nvPr/>
        </p:nvSpPr>
        <p:spPr>
          <a:xfrm>
            <a:off x="3517385" y="4992023"/>
            <a:ext cx="1967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400" b="1" dirty="0">
                <a:solidFill>
                  <a:srgbClr val="002060"/>
                </a:solidFill>
              </a:rPr>
              <a:t>Industrias Inteligentes </a:t>
            </a:r>
            <a:r>
              <a:rPr lang="es-CL" sz="1000" i="1" dirty="0">
                <a:solidFill>
                  <a:srgbClr val="002060"/>
                </a:solidFill>
              </a:rPr>
              <a:t>(Minería, Agroindustria, Energía)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C4D00F6D-2512-E74D-A185-E1AB5A563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204" y="6184106"/>
            <a:ext cx="564591" cy="547846"/>
          </a:xfrm>
          <a:prstGeom prst="ellipse">
            <a:avLst/>
          </a:prstGeom>
          <a:solidFill>
            <a:schemeClr val="tx2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11 CuadroTexto">
            <a:extLst>
              <a:ext uri="{FF2B5EF4-FFF2-40B4-BE49-F238E27FC236}">
                <a16:creationId xmlns:a16="http://schemas.microsoft.com/office/drawing/2014/main" id="{8D783BA0-1745-5546-8B8E-B2166A9308EA}"/>
              </a:ext>
            </a:extLst>
          </p:cNvPr>
          <p:cNvSpPr txBox="1"/>
          <p:nvPr/>
        </p:nvSpPr>
        <p:spPr>
          <a:xfrm>
            <a:off x="3844318" y="6188030"/>
            <a:ext cx="163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33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algn="r"/>
            <a:r>
              <a:rPr lang="es-CL" sz="1400" dirty="0">
                <a:solidFill>
                  <a:srgbClr val="002060"/>
                </a:solidFill>
              </a:rPr>
              <a:t>Potencial de acceso a la Antártida</a:t>
            </a:r>
          </a:p>
        </p:txBody>
      </p:sp>
      <p:sp>
        <p:nvSpPr>
          <p:cNvPr id="33" name="13 CuadroTexto">
            <a:extLst>
              <a:ext uri="{FF2B5EF4-FFF2-40B4-BE49-F238E27FC236}">
                <a16:creationId xmlns:a16="http://schemas.microsoft.com/office/drawing/2014/main" id="{FD7B11EB-0CD6-9341-9CB2-5237B52D5A0F}"/>
              </a:ext>
            </a:extLst>
          </p:cNvPr>
          <p:cNvSpPr txBox="1"/>
          <p:nvPr/>
        </p:nvSpPr>
        <p:spPr>
          <a:xfrm>
            <a:off x="36312" y="1276814"/>
            <a:ext cx="2052280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>
                <a:solidFill>
                  <a:prstClr val="white"/>
                </a:solidFill>
              </a:rPr>
              <a:t>Centros digitales </a:t>
            </a:r>
            <a:br>
              <a:rPr lang="es-CL" sz="1400" b="1" dirty="0">
                <a:solidFill>
                  <a:prstClr val="white"/>
                </a:solidFill>
              </a:rPr>
            </a:br>
            <a:r>
              <a:rPr lang="es-CL" sz="1400" b="1" dirty="0">
                <a:solidFill>
                  <a:prstClr val="white"/>
                </a:solidFill>
              </a:rPr>
              <a:t>de Asia Pacífico</a:t>
            </a:r>
            <a:endParaRPr lang="es-CL" sz="1400" dirty="0">
              <a:solidFill>
                <a:prstClr val="white"/>
              </a:solidFill>
            </a:endParaRPr>
          </a:p>
        </p:txBody>
      </p:sp>
      <p:sp>
        <p:nvSpPr>
          <p:cNvPr id="34" name="14 CuadroTexto">
            <a:extLst>
              <a:ext uri="{FF2B5EF4-FFF2-40B4-BE49-F238E27FC236}">
                <a16:creationId xmlns:a16="http://schemas.microsoft.com/office/drawing/2014/main" id="{76F976DD-978A-C140-A84B-18B3720FB148}"/>
              </a:ext>
            </a:extLst>
          </p:cNvPr>
          <p:cNvSpPr txBox="1"/>
          <p:nvPr/>
        </p:nvSpPr>
        <p:spPr>
          <a:xfrm>
            <a:off x="5052500" y="2601958"/>
            <a:ext cx="1313142" cy="30777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 err="1">
                <a:solidFill>
                  <a:prstClr val="white"/>
                </a:solidFill>
              </a:rPr>
              <a:t>Silicon</a:t>
            </a:r>
            <a:r>
              <a:rPr lang="es-CL" sz="1400" b="1" dirty="0">
                <a:solidFill>
                  <a:prstClr val="white"/>
                </a:solidFill>
              </a:rPr>
              <a:t> Valley</a:t>
            </a:r>
            <a:endParaRPr lang="es-CL" sz="1400" dirty="0">
              <a:solidFill>
                <a:prstClr val="white"/>
              </a:solidFill>
            </a:endParaRPr>
          </a:p>
        </p:txBody>
      </p:sp>
      <p:sp>
        <p:nvSpPr>
          <p:cNvPr id="35" name="15 CuadroTexto">
            <a:extLst>
              <a:ext uri="{FF2B5EF4-FFF2-40B4-BE49-F238E27FC236}">
                <a16:creationId xmlns:a16="http://schemas.microsoft.com/office/drawing/2014/main" id="{C2DAD375-E8A2-2C48-A2A2-9D4CFCBE103E}"/>
              </a:ext>
            </a:extLst>
          </p:cNvPr>
          <p:cNvSpPr txBox="1"/>
          <p:nvPr/>
        </p:nvSpPr>
        <p:spPr>
          <a:xfrm>
            <a:off x="10042456" y="1276814"/>
            <a:ext cx="1916189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>
                <a:solidFill>
                  <a:prstClr val="white"/>
                </a:solidFill>
              </a:rPr>
              <a:t>Centros </a:t>
            </a:r>
            <a:r>
              <a:rPr lang="es-CL" b="1" dirty="0">
                <a:solidFill>
                  <a:prstClr val="white"/>
                </a:solidFill>
              </a:rPr>
              <a:t>I+D </a:t>
            </a:r>
            <a:r>
              <a:rPr lang="es-CL" sz="1400" b="1" dirty="0">
                <a:solidFill>
                  <a:prstClr val="white"/>
                </a:solidFill>
              </a:rPr>
              <a:t>de Europa</a:t>
            </a:r>
            <a:endParaRPr lang="es-CL" sz="1400" dirty="0">
              <a:solidFill>
                <a:prstClr val="white"/>
              </a:solidFill>
            </a:endParaRPr>
          </a:p>
        </p:txBody>
      </p:sp>
      <p:sp>
        <p:nvSpPr>
          <p:cNvPr id="36" name="16 CuadroTexto">
            <a:extLst>
              <a:ext uri="{FF2B5EF4-FFF2-40B4-BE49-F238E27FC236}">
                <a16:creationId xmlns:a16="http://schemas.microsoft.com/office/drawing/2014/main" id="{305CF495-0C28-1C43-8550-D9C500416594}"/>
              </a:ext>
            </a:extLst>
          </p:cNvPr>
          <p:cNvSpPr txBox="1"/>
          <p:nvPr/>
        </p:nvSpPr>
        <p:spPr>
          <a:xfrm>
            <a:off x="6684347" y="4531774"/>
            <a:ext cx="1444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solidFill>
                  <a:schemeClr val="accent6">
                    <a:lumMod val="50000"/>
                  </a:schemeClr>
                </a:solidFill>
              </a:rPr>
              <a:t>Tránsito a la región y Europa </a:t>
            </a:r>
          </a:p>
        </p:txBody>
      </p:sp>
      <p:sp>
        <p:nvSpPr>
          <p:cNvPr id="38" name="1 Flecha izquierda y derecha">
            <a:extLst>
              <a:ext uri="{FF2B5EF4-FFF2-40B4-BE49-F238E27FC236}">
                <a16:creationId xmlns:a16="http://schemas.microsoft.com/office/drawing/2014/main" id="{2619ECAC-DD59-FB4D-94EA-32AF6AEA58EC}"/>
              </a:ext>
            </a:extLst>
          </p:cNvPr>
          <p:cNvSpPr/>
          <p:nvPr/>
        </p:nvSpPr>
        <p:spPr>
          <a:xfrm rot="2278330">
            <a:off x="1840176" y="3314545"/>
            <a:ext cx="1117073" cy="409575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900"/>
          </a:p>
        </p:txBody>
      </p:sp>
      <p:sp>
        <p:nvSpPr>
          <p:cNvPr id="39" name="21 Flecha izquierda y derecha">
            <a:extLst>
              <a:ext uri="{FF2B5EF4-FFF2-40B4-BE49-F238E27FC236}">
                <a16:creationId xmlns:a16="http://schemas.microsoft.com/office/drawing/2014/main" id="{B0AAAF03-5E8A-B146-865F-86297ABFC9F6}"/>
              </a:ext>
            </a:extLst>
          </p:cNvPr>
          <p:cNvSpPr/>
          <p:nvPr/>
        </p:nvSpPr>
        <p:spPr>
          <a:xfrm rot="3118934">
            <a:off x="4519540" y="3576531"/>
            <a:ext cx="1117073" cy="409575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900"/>
          </a:p>
        </p:txBody>
      </p:sp>
      <p:sp>
        <p:nvSpPr>
          <p:cNvPr id="40" name="24 Flecha izquierda y derecha">
            <a:extLst>
              <a:ext uri="{FF2B5EF4-FFF2-40B4-BE49-F238E27FC236}">
                <a16:creationId xmlns:a16="http://schemas.microsoft.com/office/drawing/2014/main" id="{A95E2E07-6E61-134E-BEB9-BC136D5313A8}"/>
              </a:ext>
            </a:extLst>
          </p:cNvPr>
          <p:cNvSpPr/>
          <p:nvPr/>
        </p:nvSpPr>
        <p:spPr>
          <a:xfrm rot="7368955">
            <a:off x="7753081" y="3883561"/>
            <a:ext cx="1117073" cy="409575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900"/>
          </a:p>
        </p:txBody>
      </p:sp>
    </p:spTree>
    <p:extLst>
      <p:ext uri="{BB962C8B-B14F-4D97-AF65-F5344CB8AC3E}">
        <p14:creationId xmlns:p14="http://schemas.microsoft.com/office/powerpoint/2010/main" val="284728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F7D4766-A116-8043-91E9-3FAE25169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526481D-5EBC-D64A-A14B-7F69972C0820}"/>
              </a:ext>
            </a:extLst>
          </p:cNvPr>
          <p:cNvSpPr/>
          <p:nvPr/>
        </p:nvSpPr>
        <p:spPr>
          <a:xfrm>
            <a:off x="253178" y="1092531"/>
            <a:ext cx="11824242" cy="3672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A27C825-6263-3747-910B-48413B75A29F}"/>
              </a:ext>
            </a:extLst>
          </p:cNvPr>
          <p:cNvGrpSpPr/>
          <p:nvPr/>
        </p:nvGrpSpPr>
        <p:grpSpPr>
          <a:xfrm>
            <a:off x="253177" y="1330122"/>
            <a:ext cx="11824242" cy="5444603"/>
            <a:chOff x="506353" y="2660244"/>
            <a:chExt cx="23648484" cy="10889205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1EAE15F-0537-8041-8707-2A22C19B60ED}"/>
                </a:ext>
              </a:extLst>
            </p:cNvPr>
            <p:cNvSpPr/>
            <p:nvPr/>
          </p:nvSpPr>
          <p:spPr>
            <a:xfrm>
              <a:off x="506353" y="9531076"/>
              <a:ext cx="8148936" cy="347717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900"/>
            </a:p>
          </p:txBody>
        </p:sp>
        <p:sp>
          <p:nvSpPr>
            <p:cNvPr id="75" name="Rectángulo 74">
              <a:extLst>
                <a:ext uri="{FF2B5EF4-FFF2-40B4-BE49-F238E27FC236}">
                  <a16:creationId xmlns:a16="http://schemas.microsoft.com/office/drawing/2014/main" id="{425C0E28-49C0-1746-B1FB-1A368E16030A}"/>
                </a:ext>
              </a:extLst>
            </p:cNvPr>
            <p:cNvSpPr/>
            <p:nvPr/>
          </p:nvSpPr>
          <p:spPr>
            <a:xfrm>
              <a:off x="9024667" y="9531076"/>
              <a:ext cx="7380396" cy="347717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900"/>
            </a:p>
          </p:txBody>
        </p:sp>
        <p:sp>
          <p:nvSpPr>
            <p:cNvPr id="76" name="Rectángulo 75">
              <a:extLst>
                <a:ext uri="{FF2B5EF4-FFF2-40B4-BE49-F238E27FC236}">
                  <a16:creationId xmlns:a16="http://schemas.microsoft.com/office/drawing/2014/main" id="{6594DD7C-B4C9-A241-9B9E-1D0F403367E3}"/>
                </a:ext>
              </a:extLst>
            </p:cNvPr>
            <p:cNvSpPr/>
            <p:nvPr/>
          </p:nvSpPr>
          <p:spPr>
            <a:xfrm>
              <a:off x="16774441" y="9531076"/>
              <a:ext cx="7380396" cy="347717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900"/>
            </a:p>
          </p:txBody>
        </p:sp>
        <p:pic>
          <p:nvPicPr>
            <p:cNvPr id="54" name="Picture 4" descr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421" y="3522344"/>
              <a:ext cx="7295753" cy="419763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5" name="17 CuadroTexto"/>
            <p:cNvSpPr txBox="1"/>
            <p:nvPr/>
          </p:nvSpPr>
          <p:spPr>
            <a:xfrm>
              <a:off x="3331415" y="4341926"/>
              <a:ext cx="3301058" cy="4719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 algn="l">
                <a:defRPr sz="2400">
                  <a:solidFill>
                    <a:srgbClr val="013260"/>
                  </a:solidFill>
                </a:defRPr>
              </a:lvl1pPr>
            </a:lstStyle>
            <a:p>
              <a:r>
                <a:rPr sz="1200" b="1" dirty="0"/>
                <a:t>Curie </a:t>
              </a:r>
              <a:r>
                <a:rPr sz="900" dirty="0"/>
                <a:t>(Google)</a:t>
              </a:r>
            </a:p>
          </p:txBody>
        </p:sp>
        <p:sp>
          <p:nvSpPr>
            <p:cNvPr id="56" name="18 CuadroTexto"/>
            <p:cNvSpPr txBox="1"/>
            <p:nvPr/>
          </p:nvSpPr>
          <p:spPr>
            <a:xfrm>
              <a:off x="3109453" y="4681096"/>
              <a:ext cx="2394888" cy="7181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spAutoFit/>
            </a:bodyPr>
            <a:lstStyle/>
            <a:p>
              <a:pPr>
                <a:defRPr sz="2400" i="1">
                  <a:solidFill>
                    <a:srgbClr val="013260"/>
                  </a:solidFill>
                </a:defRPr>
              </a:pPr>
              <a:r>
                <a:rPr sz="1000" dirty="0"/>
                <a:t>USD 300 Mill</a:t>
              </a:r>
              <a:r>
                <a:rPr lang="es-CL" sz="1000" dirty="0" err="1"/>
                <a:t>ones</a:t>
              </a:r>
              <a:r>
                <a:rPr sz="1000" dirty="0"/>
                <a:t>* (P)</a:t>
              </a:r>
            </a:p>
            <a:p>
              <a:pPr>
                <a:defRPr sz="2400" i="1">
                  <a:solidFill>
                    <a:srgbClr val="013260"/>
                  </a:solidFill>
                </a:defRPr>
              </a:pPr>
              <a:r>
                <a:rPr sz="1000" dirty="0"/>
                <a:t>(2019)</a:t>
              </a:r>
            </a:p>
          </p:txBody>
        </p:sp>
        <p:sp>
          <p:nvSpPr>
            <p:cNvPr id="57" name="17 CuadroTexto"/>
            <p:cNvSpPr txBox="1"/>
            <p:nvPr/>
          </p:nvSpPr>
          <p:spPr>
            <a:xfrm>
              <a:off x="2572319" y="5610598"/>
              <a:ext cx="3600150" cy="10874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 algn="l">
                <a:defRPr sz="2400">
                  <a:solidFill>
                    <a:srgbClr val="013260"/>
                  </a:solidFill>
                </a:defRPr>
              </a:lvl1pPr>
            </a:lstStyle>
            <a:p>
              <a:pPr algn="ctr"/>
              <a:r>
                <a:rPr lang="es-CL" sz="1200" b="1" dirty="0"/>
                <a:t>SPSC</a:t>
              </a:r>
              <a:r>
                <a:rPr sz="900" dirty="0"/>
                <a:t>(</a:t>
              </a:r>
              <a:r>
                <a:rPr lang="es-CL" sz="900" dirty="0"/>
                <a:t>Claro, Telefónica)</a:t>
              </a:r>
              <a:br>
                <a:rPr lang="es-CL" sz="900" dirty="0"/>
              </a:br>
              <a:r>
                <a:rPr lang="es-CL" sz="1000" i="1" dirty="0"/>
                <a:t>USD 100 Millones (P)</a:t>
              </a:r>
            </a:p>
            <a:p>
              <a:pPr algn="ctr"/>
              <a:r>
                <a:rPr lang="es-CL" sz="1000" dirty="0"/>
                <a:t>(2020)</a:t>
              </a:r>
              <a:endParaRPr sz="1000" dirty="0"/>
            </a:p>
          </p:txBody>
        </p:sp>
        <p:sp>
          <p:nvSpPr>
            <p:cNvPr id="362" name="7 CuadroTexto"/>
            <p:cNvSpPr txBox="1"/>
            <p:nvPr/>
          </p:nvSpPr>
          <p:spPr>
            <a:xfrm>
              <a:off x="10203783" y="2660244"/>
              <a:ext cx="5050994" cy="5950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 algn="l">
                <a:defRPr sz="2400" b="1">
                  <a:solidFill>
                    <a:srgbClr val="01326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B)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Carretera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Digital Nacional</a:t>
              </a:r>
            </a:p>
          </p:txBody>
        </p:sp>
        <p:sp>
          <p:nvSpPr>
            <p:cNvPr id="364" name="11 CuadroTexto"/>
            <p:cNvSpPr txBox="1"/>
            <p:nvPr/>
          </p:nvSpPr>
          <p:spPr>
            <a:xfrm>
              <a:off x="8624503" y="7958962"/>
              <a:ext cx="3996086" cy="4719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 algn="l">
                <a:defRPr sz="2400">
                  <a:solidFill>
                    <a:srgbClr val="013260"/>
                  </a:solidFill>
                </a:defRPr>
              </a:lvl1pPr>
            </a:lstStyle>
            <a:p>
              <a:r>
                <a:rPr sz="1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Fib</a:t>
              </a:r>
              <a:r>
                <a:rPr lang="es-CL" sz="1200" b="1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ra</a:t>
              </a:r>
              <a:r>
                <a:rPr lang="es-CL" sz="1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Austral</a:t>
              </a:r>
              <a:r>
                <a:rPr sz="1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(</a:t>
              </a:r>
              <a:r>
                <a:rPr lang="es-CL" sz="1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Submarina))</a:t>
              </a:r>
              <a:endParaRPr sz="12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65" name="13 CuadroTexto"/>
            <p:cNvSpPr txBox="1"/>
            <p:nvPr/>
          </p:nvSpPr>
          <p:spPr>
            <a:xfrm>
              <a:off x="2285043" y="7706622"/>
              <a:ext cx="5104872" cy="4719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 algn="l">
                <a:defRPr sz="2400">
                  <a:solidFill>
                    <a:srgbClr val="013260"/>
                  </a:solidFill>
                </a:defRPr>
              </a:lvl1pPr>
            </a:lstStyle>
            <a:p>
              <a:r>
                <a:rPr lang="en-US" sz="1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Proyecto </a:t>
              </a:r>
              <a:r>
                <a:rPr lang="en-US" sz="1200" b="1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Puerta</a:t>
              </a:r>
              <a:r>
                <a:rPr lang="en-US" sz="1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Digital Asia </a:t>
              </a:r>
              <a:r>
                <a:rPr lang="en-US" sz="1200" b="1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Sudamérica</a:t>
              </a:r>
              <a:endParaRPr sz="12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367" name="Imagen 3" descr="Imagen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10151" y="3551620"/>
              <a:ext cx="4302993" cy="405994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1" name="19 CuadroTexto"/>
            <p:cNvSpPr txBox="1"/>
            <p:nvPr/>
          </p:nvSpPr>
          <p:spPr>
            <a:xfrm>
              <a:off x="923869" y="13169857"/>
              <a:ext cx="11336436" cy="3795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algn="l">
                <a:spcBef>
                  <a:spcPts val="600"/>
                </a:spcBef>
                <a:defRPr sz="1800" i="1"/>
              </a:lvl1pPr>
            </a:lstStyle>
            <a:p>
              <a:r>
                <a:rPr lang="es-CL" sz="9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APP</a:t>
              </a:r>
              <a:r>
                <a:rPr sz="9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</a:t>
              </a:r>
              <a:r>
                <a:rPr lang="es-CL" sz="9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Alianza Público Privada</a:t>
              </a:r>
              <a:r>
                <a:rPr sz="9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        P: </a:t>
              </a:r>
              <a:r>
                <a:rPr lang="es-CL" sz="9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Inversión Privada</a:t>
              </a:r>
              <a:r>
                <a:rPr sz="9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        (*) </a:t>
              </a:r>
              <a:r>
                <a:rPr sz="9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Estima</a:t>
              </a:r>
              <a:r>
                <a:rPr lang="es-CL" sz="9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ción</a:t>
              </a:r>
              <a:r>
                <a:rPr lang="es-CL" sz="9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           </a:t>
              </a:r>
              <a:r>
                <a:rPr sz="9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(**) </a:t>
              </a:r>
              <a:r>
                <a:rPr lang="es-CL" sz="9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Dispositivos y aplicaciones no incluidas</a:t>
              </a:r>
              <a:endParaRPr lang="en-US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72" name="20 Rectángulo"/>
            <p:cNvSpPr txBox="1"/>
            <p:nvPr/>
          </p:nvSpPr>
          <p:spPr>
            <a:xfrm>
              <a:off x="2995025" y="8141641"/>
              <a:ext cx="3510578" cy="8412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/>
            <a:p>
              <a:pPr>
                <a:defRPr sz="2400" i="1">
                  <a:solidFill>
                    <a:srgbClr val="013260"/>
                  </a:solidFill>
                </a:defRPr>
              </a:pP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USD 500-600 Mill</a:t>
              </a:r>
              <a:r>
                <a:rPr lang="es-CL" sz="12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ones</a:t>
              </a: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</a:t>
              </a:r>
              <a:r>
                <a:rPr lang="es-C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APP</a:t>
              </a: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  <a:b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(2021)</a:t>
              </a:r>
            </a:p>
          </p:txBody>
        </p:sp>
        <p:grpSp>
          <p:nvGrpSpPr>
            <p:cNvPr id="384" name="43 Grupo"/>
            <p:cNvGrpSpPr/>
            <p:nvPr/>
          </p:nvGrpSpPr>
          <p:grpSpPr>
            <a:xfrm>
              <a:off x="12139210" y="3835572"/>
              <a:ext cx="1180138" cy="5553984"/>
              <a:chOff x="748" y="0"/>
              <a:chExt cx="1180136" cy="5553982"/>
            </a:xfrm>
          </p:grpSpPr>
          <p:grpSp>
            <p:nvGrpSpPr>
              <p:cNvPr id="376" name="Picture 2"/>
              <p:cNvGrpSpPr/>
              <p:nvPr/>
            </p:nvGrpSpPr>
            <p:grpSpPr>
              <a:xfrm>
                <a:off x="142253" y="-1"/>
                <a:ext cx="1038632" cy="5443460"/>
                <a:chOff x="0" y="0"/>
                <a:chExt cx="1038631" cy="5443458"/>
              </a:xfrm>
            </p:grpSpPr>
            <p:sp>
              <p:nvSpPr>
                <p:cNvPr id="374" name="Rectángulo"/>
                <p:cNvSpPr/>
                <p:nvPr/>
              </p:nvSpPr>
              <p:spPr>
                <a:xfrm>
                  <a:off x="0" y="0"/>
                  <a:ext cx="1038632" cy="5443459"/>
                </a:xfrm>
                <a:prstGeom prst="rect">
                  <a:avLst/>
                </a:prstGeom>
                <a:solidFill>
                  <a:srgbClr val="01326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pic>
              <p:nvPicPr>
                <p:cNvPr id="375" name="image21.png" descr="image21.png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038632" cy="544345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377" name="Picture 4" descr="Picture 4"/>
              <p:cNvPicPr>
                <a:picLocks noChangeAspect="1"/>
              </p:cNvPicPr>
              <p:nvPr/>
            </p:nvPicPr>
            <p:blipFill>
              <a:blip r:embed="rId7"/>
              <a:srcRect l="3642"/>
              <a:stretch>
                <a:fillRect/>
              </a:stretch>
            </p:blipFill>
            <p:spPr>
              <a:xfrm rot="5400000">
                <a:off x="-531411" y="3905491"/>
                <a:ext cx="2180651" cy="11163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78" name="22 Arco"/>
              <p:cNvSpPr/>
              <p:nvPr/>
            </p:nvSpPr>
            <p:spPr>
              <a:xfrm rot="17637896" flipH="1">
                <a:off x="126113" y="379633"/>
                <a:ext cx="554822" cy="255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223" extrusionOk="0">
                    <a:moveTo>
                      <a:pt x="0" y="4345"/>
                    </a:moveTo>
                    <a:lnTo>
                      <a:pt x="0" y="4345"/>
                    </a:lnTo>
                    <a:cubicBezTo>
                      <a:pt x="5653" y="-2377"/>
                      <a:pt x="13986" y="-1165"/>
                      <a:pt x="18611" y="7052"/>
                    </a:cubicBezTo>
                    <a:cubicBezTo>
                      <a:pt x="20544" y="10486"/>
                      <a:pt x="21600" y="14786"/>
                      <a:pt x="21600" y="19223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dash"/>
                <a:miter lim="400000"/>
              </a:ln>
              <a:effectLst/>
            </p:spPr>
            <p:txBody>
              <a:bodyPr wrap="square" lIns="25400" tIns="25400" rIns="25400" bIns="25400" numCol="1" anchor="t">
                <a:noAutofit/>
              </a:bodyPr>
              <a:lstStyle/>
              <a:p>
                <a:pPr defTabSz="457200">
                  <a:defRPr sz="1800"/>
                </a:pPr>
                <a:endParaRPr sz="900"/>
              </a:p>
            </p:txBody>
          </p:sp>
          <p:sp>
            <p:nvSpPr>
              <p:cNvPr id="379" name="23 Arco"/>
              <p:cNvSpPr/>
              <p:nvPr/>
            </p:nvSpPr>
            <p:spPr>
              <a:xfrm rot="17637896" flipH="1">
                <a:off x="173661" y="999258"/>
                <a:ext cx="420054" cy="14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912" extrusionOk="0">
                    <a:moveTo>
                      <a:pt x="0" y="2443"/>
                    </a:moveTo>
                    <a:lnTo>
                      <a:pt x="0" y="2443"/>
                    </a:lnTo>
                    <a:cubicBezTo>
                      <a:pt x="6967" y="-2688"/>
                      <a:pt x="15801" y="526"/>
                      <a:pt x="19731" y="9621"/>
                    </a:cubicBezTo>
                    <a:cubicBezTo>
                      <a:pt x="20956" y="12457"/>
                      <a:pt x="21600" y="15657"/>
                      <a:pt x="21600" y="18912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dash"/>
                <a:miter lim="400000"/>
              </a:ln>
              <a:effectLst/>
            </p:spPr>
            <p:txBody>
              <a:bodyPr wrap="square" lIns="25400" tIns="25400" rIns="25400" bIns="25400" numCol="1" anchor="t">
                <a:noAutofit/>
              </a:bodyPr>
              <a:lstStyle/>
              <a:p>
                <a:pPr defTabSz="457200">
                  <a:defRPr sz="1800"/>
                </a:pPr>
                <a:endParaRPr sz="900"/>
              </a:p>
            </p:txBody>
          </p:sp>
          <p:sp>
            <p:nvSpPr>
              <p:cNvPr id="380" name="24 Arco"/>
              <p:cNvSpPr/>
              <p:nvPr/>
            </p:nvSpPr>
            <p:spPr>
              <a:xfrm rot="17637896" flipH="1">
                <a:off x="-7365" y="2035315"/>
                <a:ext cx="523099" cy="2327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151" extrusionOk="0">
                    <a:moveTo>
                      <a:pt x="0" y="4069"/>
                    </a:moveTo>
                    <a:cubicBezTo>
                      <a:pt x="5813" y="-2449"/>
                      <a:pt x="14213" y="-980"/>
                      <a:pt x="18761" y="7350"/>
                    </a:cubicBezTo>
                    <a:cubicBezTo>
                      <a:pt x="20601" y="10719"/>
                      <a:pt x="21600" y="14873"/>
                      <a:pt x="21600" y="19151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dash"/>
                <a:miter lim="400000"/>
              </a:ln>
              <a:effectLst/>
            </p:spPr>
            <p:txBody>
              <a:bodyPr wrap="square" lIns="25400" tIns="25400" rIns="25400" bIns="25400" numCol="1" anchor="t">
                <a:noAutofit/>
              </a:bodyPr>
              <a:lstStyle/>
              <a:p>
                <a:pPr defTabSz="457200">
                  <a:defRPr sz="1800"/>
                </a:pPr>
                <a:endParaRPr sz="900"/>
              </a:p>
            </p:txBody>
          </p:sp>
          <p:sp>
            <p:nvSpPr>
              <p:cNvPr id="381" name="25 Arco"/>
              <p:cNvSpPr/>
              <p:nvPr/>
            </p:nvSpPr>
            <p:spPr>
              <a:xfrm rot="17637896" flipH="1">
                <a:off x="115814" y="1484813"/>
                <a:ext cx="420054" cy="14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912" extrusionOk="0">
                    <a:moveTo>
                      <a:pt x="0" y="2443"/>
                    </a:moveTo>
                    <a:lnTo>
                      <a:pt x="0" y="2443"/>
                    </a:lnTo>
                    <a:cubicBezTo>
                      <a:pt x="6967" y="-2688"/>
                      <a:pt x="15801" y="526"/>
                      <a:pt x="19731" y="9621"/>
                    </a:cubicBezTo>
                    <a:cubicBezTo>
                      <a:pt x="20956" y="12457"/>
                      <a:pt x="21600" y="15657"/>
                      <a:pt x="21600" y="18912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dash"/>
                <a:miter lim="400000"/>
              </a:ln>
              <a:effectLst/>
            </p:spPr>
            <p:txBody>
              <a:bodyPr wrap="square" lIns="25400" tIns="25400" rIns="25400" bIns="25400" numCol="1" anchor="t">
                <a:noAutofit/>
              </a:bodyPr>
              <a:lstStyle/>
              <a:p>
                <a:pPr defTabSz="457200">
                  <a:defRPr sz="1800"/>
                </a:pPr>
                <a:endParaRPr sz="900"/>
              </a:p>
            </p:txBody>
          </p:sp>
          <p:sp>
            <p:nvSpPr>
              <p:cNvPr id="382" name="26 Arco"/>
              <p:cNvSpPr/>
              <p:nvPr/>
            </p:nvSpPr>
            <p:spPr>
              <a:xfrm rot="17637896" flipH="1">
                <a:off x="-8141" y="2688996"/>
                <a:ext cx="420054" cy="14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912" extrusionOk="0">
                    <a:moveTo>
                      <a:pt x="0" y="2443"/>
                    </a:moveTo>
                    <a:lnTo>
                      <a:pt x="0" y="2443"/>
                    </a:lnTo>
                    <a:cubicBezTo>
                      <a:pt x="6967" y="-2688"/>
                      <a:pt x="15801" y="526"/>
                      <a:pt x="19731" y="9621"/>
                    </a:cubicBezTo>
                    <a:cubicBezTo>
                      <a:pt x="20956" y="12457"/>
                      <a:pt x="21600" y="15657"/>
                      <a:pt x="21600" y="18912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dash"/>
                <a:miter lim="400000"/>
              </a:ln>
              <a:effectLst/>
            </p:spPr>
            <p:txBody>
              <a:bodyPr wrap="square" lIns="25400" tIns="25400" rIns="25400" bIns="25400" numCol="1" anchor="t">
                <a:noAutofit/>
              </a:bodyPr>
              <a:lstStyle/>
              <a:p>
                <a:pPr defTabSz="457200">
                  <a:defRPr sz="1800"/>
                </a:pPr>
                <a:endParaRPr sz="900"/>
              </a:p>
            </p:txBody>
          </p:sp>
          <p:sp>
            <p:nvSpPr>
              <p:cNvPr id="383" name="27 Arco"/>
              <p:cNvSpPr/>
              <p:nvPr/>
            </p:nvSpPr>
            <p:spPr>
              <a:xfrm rot="17637896" flipH="1">
                <a:off x="1180" y="3086460"/>
                <a:ext cx="387186" cy="231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8" h="19844" extrusionOk="0">
                    <a:moveTo>
                      <a:pt x="0" y="1922"/>
                    </a:moveTo>
                    <a:lnTo>
                      <a:pt x="0" y="1922"/>
                    </a:lnTo>
                    <a:cubicBezTo>
                      <a:pt x="6327" y="-1756"/>
                      <a:pt x="14682" y="4"/>
                      <a:pt x="18661" y="5852"/>
                    </a:cubicBezTo>
                    <a:cubicBezTo>
                      <a:pt x="21600" y="10172"/>
                      <a:pt x="21405" y="15710"/>
                      <a:pt x="18167" y="19844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dash"/>
                <a:miter lim="400000"/>
              </a:ln>
              <a:effectLst/>
            </p:spPr>
            <p:txBody>
              <a:bodyPr wrap="square" lIns="25400" tIns="25400" rIns="25400" bIns="25400" numCol="1" anchor="t">
                <a:noAutofit/>
              </a:bodyPr>
              <a:lstStyle/>
              <a:p>
                <a:pPr defTabSz="457200">
                  <a:defRPr sz="1800"/>
                </a:pPr>
                <a:endParaRPr sz="900"/>
              </a:p>
            </p:txBody>
          </p:sp>
        </p:grpSp>
        <p:sp>
          <p:nvSpPr>
            <p:cNvPr id="385" name="6 CuadroTexto"/>
            <p:cNvSpPr txBox="1"/>
            <p:nvPr/>
          </p:nvSpPr>
          <p:spPr>
            <a:xfrm>
              <a:off x="8803423" y="8410099"/>
              <a:ext cx="3087384" cy="8412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/>
            <a:p>
              <a:pPr algn="l">
                <a:defRPr sz="2400" i="1">
                  <a:solidFill>
                    <a:srgbClr val="013260"/>
                  </a:solidFill>
                </a:defRPr>
              </a:pP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USD 100  Mill</a:t>
              </a:r>
              <a:r>
                <a:rPr lang="es-CL" sz="12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ones</a:t>
              </a:r>
              <a:r>
                <a:rPr lang="es-C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</a:t>
              </a:r>
              <a:r>
                <a:rPr lang="es-C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APP</a:t>
              </a: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</a:p>
            <a:p>
              <a:pPr>
                <a:defRPr sz="2400" i="1">
                  <a:solidFill>
                    <a:srgbClr val="013260"/>
                  </a:solidFill>
                </a:defRPr>
              </a:pP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(2019-2020)</a:t>
              </a:r>
            </a:p>
          </p:txBody>
        </p:sp>
        <p:sp>
          <p:nvSpPr>
            <p:cNvPr id="373" name="21 CuadroTexto"/>
            <p:cNvSpPr txBox="1"/>
            <p:nvPr/>
          </p:nvSpPr>
          <p:spPr>
            <a:xfrm>
              <a:off x="9495039" y="5005430"/>
              <a:ext cx="2844734" cy="4719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 algn="l">
                <a:defRPr sz="2400">
                  <a:solidFill>
                    <a:srgbClr val="013260"/>
                  </a:solidFill>
                </a:defRPr>
              </a:lvl1pPr>
            </a:lstStyle>
            <a:p>
              <a:r>
                <a:rPr lang="en-US" sz="1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Proyecto Prat (GTD)</a:t>
              </a:r>
            </a:p>
          </p:txBody>
        </p:sp>
        <p:sp>
          <p:nvSpPr>
            <p:cNvPr id="386" name="28 CuadroTexto"/>
            <p:cNvSpPr txBox="1"/>
            <p:nvPr/>
          </p:nvSpPr>
          <p:spPr>
            <a:xfrm>
              <a:off x="9420495" y="5477352"/>
              <a:ext cx="2686632" cy="8412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/>
            <a:p>
              <a:pPr algn="l">
                <a:defRPr sz="2400" i="1">
                  <a:solidFill>
                    <a:srgbClr val="013260"/>
                  </a:solidFill>
                </a:defRPr>
              </a:pP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USD 100 Mill</a:t>
              </a:r>
              <a:r>
                <a:rPr lang="es-CL" sz="12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ones</a:t>
              </a:r>
              <a:r>
                <a:rPr lang="es-C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(P)</a:t>
              </a:r>
            </a:p>
            <a:p>
              <a:pPr>
                <a:defRPr sz="2400" i="1">
                  <a:solidFill>
                    <a:srgbClr val="013260"/>
                  </a:solidFill>
                </a:defRPr>
              </a:pP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(2020)</a:t>
              </a:r>
            </a:p>
          </p:txBody>
        </p:sp>
        <p:sp>
          <p:nvSpPr>
            <p:cNvPr id="387" name="30 Conector recto de flecha"/>
            <p:cNvSpPr/>
            <p:nvPr/>
          </p:nvSpPr>
          <p:spPr>
            <a:xfrm>
              <a:off x="19897737" y="5667694"/>
              <a:ext cx="1" cy="2098501"/>
            </a:xfrm>
            <a:prstGeom prst="line">
              <a:avLst/>
            </a:prstGeom>
            <a:ln w="25400">
              <a:solidFill>
                <a:srgbClr val="000000"/>
              </a:solidFill>
              <a:prstDash val="dash"/>
              <a:miter lim="400000"/>
              <a:tailEnd type="triangle"/>
            </a:ln>
          </p:spPr>
          <p:txBody>
            <a:bodyPr lIns="22859" tIns="22859" rIns="22859" bIns="22859"/>
            <a:lstStyle/>
            <a:p>
              <a:endParaRPr sz="900"/>
            </a:p>
          </p:txBody>
        </p:sp>
        <p:sp>
          <p:nvSpPr>
            <p:cNvPr id="388" name="31 CuadroTexto"/>
            <p:cNvSpPr txBox="1"/>
            <p:nvPr/>
          </p:nvSpPr>
          <p:spPr>
            <a:xfrm>
              <a:off x="18377131" y="8211925"/>
              <a:ext cx="3988272" cy="8412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/>
            <a:p>
              <a:pPr algn="l">
                <a:defRPr sz="2400" i="1">
                  <a:solidFill>
                    <a:srgbClr val="013260"/>
                  </a:solidFill>
                </a:defRPr>
              </a:pP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USD 1.270-1.650 </a:t>
              </a:r>
              <a:r>
                <a:rPr sz="1200" baseline="30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**</a:t>
              </a: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Mill</a:t>
              </a:r>
              <a:r>
                <a:rPr lang="es-CL" sz="12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ones</a:t>
              </a: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(P)</a:t>
              </a:r>
            </a:p>
            <a:p>
              <a:pPr>
                <a:defRPr sz="2400" i="1">
                  <a:solidFill>
                    <a:srgbClr val="013260"/>
                  </a:solidFill>
                </a:defRPr>
              </a:pP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</a:t>
              </a:r>
              <a:r>
                <a:rPr lang="es-C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partiendo el </a:t>
              </a: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2021)</a:t>
              </a:r>
            </a:p>
          </p:txBody>
        </p:sp>
        <p:sp>
          <p:nvSpPr>
            <p:cNvPr id="389" name="32 CuadroTexto"/>
            <p:cNvSpPr txBox="1"/>
            <p:nvPr/>
          </p:nvSpPr>
          <p:spPr>
            <a:xfrm>
              <a:off x="17935309" y="7798356"/>
              <a:ext cx="4852678" cy="4719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 algn="l">
                <a:defRPr sz="2400">
                  <a:solidFill>
                    <a:srgbClr val="013260"/>
                  </a:solidFill>
                </a:defRPr>
              </a:lvl1pPr>
            </a:lstStyle>
            <a:p>
              <a:r>
                <a:rPr lang="es-CL" sz="1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Despliegue de </a:t>
              </a:r>
              <a:r>
                <a:rPr sz="1200" b="1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Infrastructur</a:t>
              </a:r>
              <a:r>
                <a:rPr lang="es-CL" sz="1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</a:t>
              </a:r>
              <a:r>
                <a:rPr sz="1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s-CL" sz="1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5G</a:t>
              </a:r>
              <a:endParaRPr sz="12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90" name="12 CuadroTexto"/>
            <p:cNvSpPr txBox="1"/>
            <p:nvPr/>
          </p:nvSpPr>
          <p:spPr>
            <a:xfrm>
              <a:off x="2110283" y="9644225"/>
              <a:ext cx="5402036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/>
              </a:lvl1pPr>
            </a:lstStyle>
            <a:p>
              <a:endParaRPr lang="en-US" sz="1200" dirty="0">
                <a:solidFill>
                  <a:srgbClr val="00487E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92" name="29 Flecha abajo"/>
            <p:cNvSpPr/>
            <p:nvPr/>
          </p:nvSpPr>
          <p:spPr>
            <a:xfrm>
              <a:off x="2164283" y="9347661"/>
              <a:ext cx="4833076" cy="430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5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105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  <a:miter lim="400000"/>
            </a:ln>
            <a:effectLst/>
          </p:spPr>
          <p:txBody>
            <a:bodyPr lIns="25400" tIns="25400" rIns="25400" bIns="25400" anchor="ctr"/>
            <a:lstStyle/>
            <a:p>
              <a:pPr defTabSz="412750"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393" name="37 Flecha abajo"/>
            <p:cNvSpPr/>
            <p:nvPr/>
          </p:nvSpPr>
          <p:spPr>
            <a:xfrm>
              <a:off x="18048101" y="9347661"/>
              <a:ext cx="4833076" cy="430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5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105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  <a:miter lim="400000"/>
            </a:ln>
            <a:effectLst/>
          </p:spPr>
          <p:txBody>
            <a:bodyPr lIns="25400" tIns="25400" rIns="25400" bIns="25400" anchor="ctr"/>
            <a:lstStyle/>
            <a:p>
              <a:pPr defTabSz="412750"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394" name="38 CuadroTexto"/>
            <p:cNvSpPr txBox="1"/>
            <p:nvPr/>
          </p:nvSpPr>
          <p:spPr>
            <a:xfrm>
              <a:off x="17121949" y="10407015"/>
              <a:ext cx="6662276" cy="8617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/>
              </a:lvl1pPr>
            </a:lstStyle>
            <a:p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Mayor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cobertura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mejora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capacidad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y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calidad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del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servicio</a:t>
              </a:r>
              <a:endPara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95" name="39 Flecha abajo"/>
            <p:cNvSpPr/>
            <p:nvPr/>
          </p:nvSpPr>
          <p:spPr>
            <a:xfrm>
              <a:off x="10298327" y="9347661"/>
              <a:ext cx="4833076" cy="430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5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105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  <a:miter lim="400000"/>
            </a:ln>
            <a:effectLst/>
          </p:spPr>
          <p:txBody>
            <a:bodyPr lIns="25400" tIns="25400" rIns="25400" bIns="25400" anchor="ctr"/>
            <a:lstStyle/>
            <a:p>
              <a:pPr defTabSz="412750"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396" name="40 Rectángulo"/>
            <p:cNvSpPr txBox="1"/>
            <p:nvPr/>
          </p:nvSpPr>
          <p:spPr>
            <a:xfrm>
              <a:off x="4564667" y="9533493"/>
              <a:ext cx="92462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860" rIns="22860">
              <a:spAutoFit/>
            </a:bodyPr>
            <a:lstStyle>
              <a:lvl1pPr>
                <a:defRPr sz="2400" i="1"/>
              </a:lvl1pPr>
            </a:lstStyle>
            <a:p>
              <a:endParaRPr lang="en-US" sz="1200" dirty="0">
                <a:solidFill>
                  <a:srgbClr val="00487E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97" name="41 Rectángulo"/>
            <p:cNvSpPr txBox="1"/>
            <p:nvPr/>
          </p:nvSpPr>
          <p:spPr>
            <a:xfrm>
              <a:off x="17121949" y="11550759"/>
              <a:ext cx="6303296" cy="11233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2860" rIns="22860">
              <a:spAutoFit/>
            </a:bodyPr>
            <a:lstStyle/>
            <a:p>
              <a:pPr>
                <a:spcBef>
                  <a:spcPts val="300"/>
                </a:spcBef>
                <a:defRPr sz="2400" i="1"/>
              </a:pP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Dispositivos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de 17 MM a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más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de 100 MM*</a:t>
              </a:r>
            </a:p>
            <a:p>
              <a:pPr>
                <a:spcBef>
                  <a:spcPts val="300"/>
                </a:spcBef>
                <a:defRPr sz="2400" i="1"/>
              </a:pP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Velocidad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(peak) : 0,1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Gbps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 ta 10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Gbps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</a:p>
          </p:txBody>
        </p:sp>
        <p:sp>
          <p:nvSpPr>
            <p:cNvPr id="398" name="42 Rectángulo"/>
            <p:cNvSpPr txBox="1"/>
            <p:nvPr/>
          </p:nvSpPr>
          <p:spPr>
            <a:xfrm>
              <a:off x="10452709" y="11648733"/>
              <a:ext cx="4553142" cy="615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2860" rIns="22860">
              <a:spAutoFit/>
            </a:bodyPr>
            <a:lstStyle>
              <a:lvl1pPr algn="l">
                <a:defRPr sz="2400" i="1"/>
              </a:lvl1pPr>
            </a:lstStyle>
            <a:p>
              <a:pPr algn="ctr"/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Fibra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18.000 a 36.000 (Km)</a:t>
              </a:r>
            </a:p>
          </p:txBody>
        </p:sp>
        <p:sp>
          <p:nvSpPr>
            <p:cNvPr id="399" name="44 CuadroTexto"/>
            <p:cNvSpPr txBox="1"/>
            <p:nvPr/>
          </p:nvSpPr>
          <p:spPr>
            <a:xfrm>
              <a:off x="1366311" y="2660246"/>
              <a:ext cx="6751976" cy="5950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 algn="l">
                <a:defRPr sz="2400" b="1">
                  <a:solidFill>
                    <a:srgbClr val="01326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A)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Mejorar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la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conectividad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internacional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00" name="46 Conector recto"/>
            <p:cNvSpPr/>
            <p:nvPr/>
          </p:nvSpPr>
          <p:spPr>
            <a:xfrm>
              <a:off x="1350824" y="3245442"/>
              <a:ext cx="6782947" cy="0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22859" tIns="22859" rIns="22859" bIns="22859"/>
            <a:lstStyle/>
            <a:p>
              <a:endParaRPr sz="900"/>
            </a:p>
          </p:txBody>
        </p:sp>
        <p:sp>
          <p:nvSpPr>
            <p:cNvPr id="401" name="47 CuadroTexto"/>
            <p:cNvSpPr txBox="1"/>
            <p:nvPr/>
          </p:nvSpPr>
          <p:spPr>
            <a:xfrm>
              <a:off x="17401003" y="2688746"/>
              <a:ext cx="5921292" cy="5950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 sz="2400" b="1">
                  <a:solidFill>
                    <a:srgbClr val="01326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C)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Despliegue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de 5G (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última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milla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</a:p>
          </p:txBody>
        </p:sp>
        <p:sp>
          <p:nvSpPr>
            <p:cNvPr id="402" name="48 Conector recto"/>
            <p:cNvSpPr/>
            <p:nvPr/>
          </p:nvSpPr>
          <p:spPr>
            <a:xfrm>
              <a:off x="17525218" y="3273941"/>
              <a:ext cx="5672858" cy="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22859" tIns="22859" rIns="22859" bIns="22859"/>
            <a:lstStyle/>
            <a:p>
              <a:endParaRPr sz="900"/>
            </a:p>
          </p:txBody>
        </p:sp>
        <p:sp>
          <p:nvSpPr>
            <p:cNvPr id="403" name="49 Conector recto"/>
            <p:cNvSpPr/>
            <p:nvPr/>
          </p:nvSpPr>
          <p:spPr>
            <a:xfrm>
              <a:off x="9892850" y="3245441"/>
              <a:ext cx="5672858" cy="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22859" tIns="22859" rIns="22859" bIns="22859"/>
            <a:lstStyle/>
            <a:p>
              <a:endParaRPr sz="900"/>
            </a:p>
          </p:txBody>
        </p:sp>
        <p:sp>
          <p:nvSpPr>
            <p:cNvPr id="404" name="50 CuadroTexto"/>
            <p:cNvSpPr txBox="1"/>
            <p:nvPr/>
          </p:nvSpPr>
          <p:spPr>
            <a:xfrm>
              <a:off x="12918075" y="6762760"/>
              <a:ext cx="3222938" cy="12105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>
              <a:spAutoFit/>
            </a:bodyPr>
            <a:lstStyle/>
            <a:p>
              <a:pPr>
                <a:defRPr sz="2400">
                  <a:solidFill>
                    <a:srgbClr val="013260"/>
                  </a:solidFill>
                </a:defRPr>
              </a:pPr>
              <a:r>
                <a:rPr lang="es-CL" sz="1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Fibra Privada </a:t>
              </a:r>
              <a:br>
                <a:rPr sz="1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sz="12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USD 120 Mill (P)</a:t>
              </a:r>
              <a:r>
                <a:rPr lang="es-CL" sz="12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*</a:t>
              </a:r>
              <a:endParaRPr sz="1200" i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defRPr sz="2400" i="1">
                  <a:solidFill>
                    <a:srgbClr val="013260"/>
                  </a:solidFill>
                </a:defRPr>
              </a:pP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(2019-2020)</a:t>
              </a:r>
            </a:p>
          </p:txBody>
        </p:sp>
        <p:sp>
          <p:nvSpPr>
            <p:cNvPr id="405" name="1 CuadroTexto"/>
            <p:cNvSpPr txBox="1"/>
            <p:nvPr/>
          </p:nvSpPr>
          <p:spPr>
            <a:xfrm>
              <a:off x="11248907" y="3409448"/>
              <a:ext cx="2942856" cy="4719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algn="l">
                <a:defRPr sz="2400" i="1">
                  <a:solidFill>
                    <a:srgbClr val="013260"/>
                  </a:solidFill>
                </a:defRPr>
              </a:lvl1pPr>
            </a:lstStyle>
            <a:p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Total USD 450 Mill</a:t>
              </a:r>
              <a:r>
                <a:rPr lang="es-CL" sz="12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ones</a:t>
              </a:r>
              <a:endParaRPr sz="1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8" name="12 CuadroTexto"/>
            <p:cNvSpPr txBox="1"/>
            <p:nvPr/>
          </p:nvSpPr>
          <p:spPr>
            <a:xfrm>
              <a:off x="750767" y="9880929"/>
              <a:ext cx="7660112" cy="30162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/>
              </a:lvl1pPr>
            </a:lstStyle>
            <a:p>
              <a:pPr marL="228600" indent="-228600">
                <a:buFont typeface="+mj-lt"/>
                <a:buAutoNum type="alphaLcParenR"/>
              </a:pPr>
              <a:r>
                <a:rPr lang="en-US" sz="14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 </a:t>
              </a:r>
              <a:r>
                <a:rPr lang="en-US" sz="1400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nuevos</a:t>
              </a:r>
              <a:r>
                <a:rPr lang="en-US" sz="14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 </a:t>
              </a:r>
              <a:r>
                <a:rPr lang="en-US" sz="1400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proyectos</a:t>
              </a:r>
              <a:r>
                <a:rPr lang="en-US" sz="14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de cables  </a:t>
              </a:r>
              <a:r>
                <a:rPr lang="en-US" sz="1400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submarinos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Incremento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de 40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veces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la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capacidad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en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servicio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de Chile ( 6 a 260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Tbps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).</a:t>
              </a:r>
            </a:p>
            <a:p>
              <a:pPr marL="228600" indent="-228600">
                <a:buFont typeface="+mj-lt"/>
                <a:buAutoNum type="alphaLcParenR"/>
              </a:pPr>
              <a:endPara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228600" indent="-228600">
                <a:buFont typeface="+mj-lt"/>
                <a:buAutoNum type="alphaLcParenR"/>
              </a:pP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Terrestre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Durante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nuestro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Gobierno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alcanzaremos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18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pasos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fronterizos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conectados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con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Fibra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Óptica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de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alta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velocidad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</a:p>
          </p:txBody>
        </p:sp>
        <p:sp>
          <p:nvSpPr>
            <p:cNvPr id="59" name="16 Arco"/>
            <p:cNvSpPr/>
            <p:nvPr/>
          </p:nvSpPr>
          <p:spPr>
            <a:xfrm rot="4724117" flipV="1">
              <a:off x="5432362" y="5635841"/>
              <a:ext cx="1879207" cy="69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</a:pathLst>
            </a:custGeom>
            <a:ln w="25400">
              <a:solidFill>
                <a:srgbClr val="000000"/>
              </a:solidFill>
              <a:prstDash val="dash"/>
              <a:miter lim="400000"/>
            </a:ln>
          </p:spPr>
          <p:txBody>
            <a:bodyPr lIns="25400" tIns="25400" rIns="25400" bIns="25400"/>
            <a:lstStyle/>
            <a:p>
              <a:pPr defTabSz="457200">
                <a:defRPr sz="1800"/>
              </a:pPr>
              <a:endParaRPr sz="900"/>
            </a:p>
          </p:txBody>
        </p:sp>
        <p:grpSp>
          <p:nvGrpSpPr>
            <p:cNvPr id="60" name="59 Grupo"/>
            <p:cNvGrpSpPr/>
            <p:nvPr/>
          </p:nvGrpSpPr>
          <p:grpSpPr>
            <a:xfrm>
              <a:off x="6216373" y="5343694"/>
              <a:ext cx="679727" cy="1516200"/>
              <a:chOff x="6216373" y="4977934"/>
              <a:chExt cx="679727" cy="1516200"/>
            </a:xfrm>
          </p:grpSpPr>
          <p:cxnSp>
            <p:nvCxnSpPr>
              <p:cNvPr id="61" name="60 Conector recto"/>
              <p:cNvCxnSpPr/>
              <p:nvPr/>
            </p:nvCxnSpPr>
            <p:spPr>
              <a:xfrm flipH="1" flipV="1">
                <a:off x="6633056" y="6248400"/>
                <a:ext cx="243993" cy="245734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ysDot"/>
                <a:round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2" name="61 Conector recto"/>
              <p:cNvCxnSpPr/>
              <p:nvPr/>
            </p:nvCxnSpPr>
            <p:spPr>
              <a:xfrm flipV="1">
                <a:off x="6642582" y="5974764"/>
                <a:ext cx="0" cy="289523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ysDot"/>
                <a:round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3" name="62 Conector recto"/>
              <p:cNvCxnSpPr/>
              <p:nvPr/>
            </p:nvCxnSpPr>
            <p:spPr>
              <a:xfrm flipH="1" flipV="1">
                <a:off x="6448987" y="5603340"/>
                <a:ext cx="184071" cy="378006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ysDot"/>
                <a:round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4" name="63 Conector recto"/>
              <p:cNvCxnSpPr/>
              <p:nvPr/>
            </p:nvCxnSpPr>
            <p:spPr>
              <a:xfrm flipH="1" flipV="1">
                <a:off x="6424853" y="5346867"/>
                <a:ext cx="24134" cy="256473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ysDot"/>
                <a:round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5" name="64 Conector recto"/>
              <p:cNvCxnSpPr/>
              <p:nvPr/>
            </p:nvCxnSpPr>
            <p:spPr>
              <a:xfrm flipH="1" flipV="1">
                <a:off x="6228716" y="5166729"/>
                <a:ext cx="196137" cy="187749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ysDot"/>
                <a:round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6" name="65 Conector recto"/>
              <p:cNvCxnSpPr/>
              <p:nvPr/>
            </p:nvCxnSpPr>
            <p:spPr>
              <a:xfrm flipH="1" flipV="1">
                <a:off x="6652106" y="6038834"/>
                <a:ext cx="243994" cy="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ysDot"/>
                <a:round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7" name="66 Conector recto"/>
              <p:cNvCxnSpPr/>
              <p:nvPr/>
            </p:nvCxnSpPr>
            <p:spPr>
              <a:xfrm flipH="1">
                <a:off x="6577638" y="5792343"/>
                <a:ext cx="121998" cy="115455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ysDot"/>
                <a:round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8" name="67 Conector recto"/>
              <p:cNvCxnSpPr/>
              <p:nvPr/>
            </p:nvCxnSpPr>
            <p:spPr>
              <a:xfrm flipH="1">
                <a:off x="6462017" y="5528602"/>
                <a:ext cx="176620" cy="12308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ysDot"/>
                <a:round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9" name="68 Conector recto"/>
              <p:cNvCxnSpPr/>
              <p:nvPr/>
            </p:nvCxnSpPr>
            <p:spPr>
              <a:xfrm flipH="1" flipV="1">
                <a:off x="6216373" y="4977934"/>
                <a:ext cx="21868" cy="205347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ysDot"/>
                <a:round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363" name="10 CuadroTexto"/>
            <p:cNvSpPr txBox="1"/>
            <p:nvPr/>
          </p:nvSpPr>
          <p:spPr>
            <a:xfrm>
              <a:off x="13175719" y="4542260"/>
              <a:ext cx="3598724" cy="8412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 algn="l">
                <a:defRPr sz="2400">
                  <a:solidFill>
                    <a:srgbClr val="013260"/>
                  </a:solidFill>
                </a:defRPr>
              </a:lvl1pPr>
            </a:lstStyle>
            <a:p>
              <a:r>
                <a:rPr lang="es-CL" sz="1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Fibra Óptica Terrestre </a:t>
              </a:r>
              <a:r>
                <a:rPr lang="es-C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(Subsidios)</a:t>
              </a:r>
              <a:endParaRPr sz="1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66" name="14 CuadroTexto"/>
            <p:cNvSpPr txBox="1"/>
            <p:nvPr/>
          </p:nvSpPr>
          <p:spPr>
            <a:xfrm>
              <a:off x="13225593" y="5486042"/>
              <a:ext cx="3016852" cy="8412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/>
            <a:p>
              <a:pPr algn="l">
                <a:defRPr sz="2400" i="1">
                  <a:solidFill>
                    <a:srgbClr val="013260"/>
                  </a:solidFill>
                </a:defRPr>
              </a:pP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USD 132 Mill</a:t>
              </a:r>
              <a:r>
                <a:rPr lang="es-CL" sz="12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ones</a:t>
              </a:r>
              <a:r>
                <a:rPr lang="es-C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</a:t>
              </a:r>
              <a:r>
                <a:rPr lang="es-C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APP</a:t>
              </a: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</a:p>
            <a:p>
              <a:pPr>
                <a:defRPr sz="2400" i="1">
                  <a:solidFill>
                    <a:srgbClr val="013260"/>
                  </a:solidFill>
                </a:defRPr>
              </a:pPr>
              <a:r>
                <a:rPr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(2021)</a:t>
              </a:r>
            </a:p>
          </p:txBody>
        </p:sp>
        <p:sp>
          <p:nvSpPr>
            <p:cNvPr id="391" name="36 CuadroTexto"/>
            <p:cNvSpPr txBox="1"/>
            <p:nvPr/>
          </p:nvSpPr>
          <p:spPr>
            <a:xfrm>
              <a:off x="10674027" y="10416269"/>
              <a:ext cx="4000350" cy="1107996"/>
            </a:xfrm>
            <a:prstGeom prst="rect">
              <a:avLst/>
            </a:prstGeom>
            <a:solidFill>
              <a:srgbClr val="E72887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/>
              </a:lvl1pPr>
            </a:lstStyle>
            <a:p>
              <a:pPr algn="ctr"/>
              <a:r>
                <a:rPr lang="en-US" sz="1800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Doblar</a:t>
              </a:r>
              <a:r>
                <a:rPr lang="en-US" sz="18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Kms</a:t>
              </a:r>
              <a:r>
                <a:rPr lang="en-US" sz="18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 de </a:t>
              </a:r>
              <a:r>
                <a:rPr lang="en-US" sz="1800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fibra</a:t>
              </a:r>
              <a:r>
                <a:rPr lang="en-US" sz="18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a </a:t>
              </a:r>
              <a:r>
                <a:rPr lang="en-US" sz="1800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nivel</a:t>
              </a:r>
              <a:r>
                <a:rPr lang="en-US" sz="18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nacional</a:t>
              </a:r>
              <a:endParaRPr lang="en-US" sz="1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726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3285D04-FBD2-B744-A292-0CA63914F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23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A96DB19-70E9-904F-8B59-3859AA80D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947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997</Words>
  <Application>Microsoft Office PowerPoint</Application>
  <PresentationFormat>Panorámica</PresentationFormat>
  <Paragraphs>102</Paragraphs>
  <Slides>15</Slides>
  <Notes>9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Rodrigo Cornejo Zanni</cp:lastModifiedBy>
  <cp:revision>47</cp:revision>
  <cp:lastPrinted>2019-09-02T15:38:21Z</cp:lastPrinted>
  <dcterms:created xsi:type="dcterms:W3CDTF">2019-08-30T14:00:18Z</dcterms:created>
  <dcterms:modified xsi:type="dcterms:W3CDTF">2019-09-03T19:53:17Z</dcterms:modified>
</cp:coreProperties>
</file>