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304" r:id="rId4"/>
    <p:sldId id="266" r:id="rId5"/>
    <p:sldId id="267" r:id="rId6"/>
    <p:sldId id="294" r:id="rId7"/>
    <p:sldId id="269" r:id="rId8"/>
    <p:sldId id="270" r:id="rId9"/>
    <p:sldId id="300" r:id="rId10"/>
    <p:sldId id="272" r:id="rId11"/>
    <p:sldId id="274" r:id="rId12"/>
    <p:sldId id="296" r:id="rId13"/>
    <p:sldId id="271" r:id="rId14"/>
    <p:sldId id="293" r:id="rId15"/>
    <p:sldId id="275" r:id="rId16"/>
    <p:sldId id="303" r:id="rId17"/>
    <p:sldId id="285" r:id="rId18"/>
    <p:sldId id="278" r:id="rId19"/>
    <p:sldId id="297" r:id="rId20"/>
    <p:sldId id="299" r:id="rId21"/>
    <p:sldId id="281" r:id="rId22"/>
    <p:sldId id="301" r:id="rId23"/>
    <p:sldId id="282" r:id="rId24"/>
    <p:sldId id="298" r:id="rId25"/>
    <p:sldId id="290" r:id="rId26"/>
    <p:sldId id="289" r:id="rId27"/>
    <p:sldId id="306" r:id="rId28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8288" autoAdjust="0"/>
  </p:normalViewPr>
  <p:slideViewPr>
    <p:cSldViewPr>
      <p:cViewPr>
        <p:scale>
          <a:sx n="70" d="100"/>
          <a:sy n="70" d="100"/>
        </p:scale>
        <p:origin x="-1560" y="-3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C2B203-2404-415E-B6BE-B2C6D33CB98E}" type="datetimeFigureOut">
              <a:rPr lang="es-CL" smtClean="0"/>
              <a:pPr/>
              <a:t>10-08-2016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343680-EDF4-4A6B-89A2-B66FB964FA16}" type="slidenum">
              <a:rPr lang="es-CL" smtClean="0"/>
              <a:pPr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43680-EDF4-4A6B-89A2-B66FB964FA16}" type="slidenum">
              <a:rPr lang="es-CL" smtClean="0"/>
              <a:pPr/>
              <a:t>11</a:t>
            </a:fld>
            <a:endParaRPr lang="es-C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2EEFB-E982-4A82-80FC-06FBD968FC58}" type="slidenum">
              <a:rPr lang="es-CL" smtClean="0"/>
              <a:pPr/>
              <a:t>17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99358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baseline="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43680-EDF4-4A6B-89A2-B66FB964FA16}" type="slidenum">
              <a:rPr lang="es-CL" smtClean="0"/>
              <a:pPr/>
              <a:t>18</a:t>
            </a:fld>
            <a:endParaRPr lang="es-C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43680-EDF4-4A6B-89A2-B66FB964FA16}" type="slidenum">
              <a:rPr lang="es-CL" smtClean="0"/>
              <a:pPr/>
              <a:t>21</a:t>
            </a:fld>
            <a:endParaRPr lang="es-C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43680-EDF4-4A6B-89A2-B66FB964FA16}" type="slidenum">
              <a:rPr lang="es-CL" smtClean="0"/>
              <a:pPr/>
              <a:t>22</a:t>
            </a:fld>
            <a:endParaRPr lang="es-C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343680-EDF4-4A6B-89A2-B66FB964FA16}" type="slidenum">
              <a:rPr lang="es-CL" smtClean="0"/>
              <a:pPr/>
              <a:t>25</a:t>
            </a:fld>
            <a:endParaRPr lang="es-C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12EEFB-E982-4A82-80FC-06FBD968FC58}" type="slidenum">
              <a:rPr lang="es-CL" smtClean="0"/>
              <a:pPr/>
              <a:t>26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xmlns="" val="35740271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 hasCustomPrompt="1"/>
          </p:nvPr>
        </p:nvSpPr>
        <p:spPr>
          <a:xfrm>
            <a:off x="4067944" y="3573016"/>
            <a:ext cx="4822304" cy="1470025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Agregar el título de la presentación</a:t>
            </a:r>
            <a:endParaRPr lang="es-ES" dirty="0"/>
          </a:p>
        </p:txBody>
      </p:sp>
      <p:pic>
        <p:nvPicPr>
          <p:cNvPr id="7" name="6 Imagen" descr="REUNA_transparente.png"/>
          <p:cNvPicPr>
            <a:picLocks noChangeAspect="1"/>
          </p:cNvPicPr>
          <p:nvPr userDrawn="1"/>
        </p:nvPicPr>
        <p:blipFill>
          <a:blip r:embed="rId2" cstate="print"/>
          <a:srcRect l="2751" t="31100" r="3801" b="33200"/>
          <a:stretch>
            <a:fillRect/>
          </a:stretch>
        </p:blipFill>
        <p:spPr>
          <a:xfrm>
            <a:off x="5652120" y="404664"/>
            <a:ext cx="3096344" cy="1182873"/>
          </a:xfrm>
          <a:prstGeom prst="rect">
            <a:avLst/>
          </a:prstGeom>
        </p:spPr>
      </p:pic>
      <p:pic>
        <p:nvPicPr>
          <p:cNvPr id="8" name="7 Imagen" descr="Globo_Terraqueo_transparente-01.png"/>
          <p:cNvPicPr>
            <a:picLocks noChangeAspect="1"/>
          </p:cNvPicPr>
          <p:nvPr userDrawn="1"/>
        </p:nvPicPr>
        <p:blipFill>
          <a:blip r:embed="rId3" cstate="print"/>
          <a:srcRect b="5901"/>
          <a:stretch>
            <a:fillRect/>
          </a:stretch>
        </p:blipFill>
        <p:spPr>
          <a:xfrm rot="20734290">
            <a:off x="484757" y="-667697"/>
            <a:ext cx="5231781" cy="715817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1080120"/>
          </a:xfrm>
          <a:prstGeom prst="rect">
            <a:avLst/>
          </a:prstGeom>
        </p:spPr>
        <p:txBody>
          <a:bodyPr/>
          <a:lstStyle>
            <a:lvl1pPr algn="l">
              <a:defRPr sz="32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971550" indent="-514350">
              <a:buClr>
                <a:schemeClr val="accent6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6"/>
              </a:buClr>
              <a:buSzPct val="50000"/>
              <a:buFont typeface="Courier New" pitchFamily="49" charset="0"/>
              <a:buChar char="o"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7" name="6 Imagen" descr="REUNA_transparente.png"/>
          <p:cNvPicPr>
            <a:picLocks noChangeAspect="1"/>
          </p:cNvPicPr>
          <p:nvPr userDrawn="1"/>
        </p:nvPicPr>
        <p:blipFill>
          <a:blip r:embed="rId2" cstate="print"/>
          <a:srcRect l="2751" t="31100" r="3801" b="33200"/>
          <a:stretch>
            <a:fillRect/>
          </a:stretch>
        </p:blipFill>
        <p:spPr>
          <a:xfrm>
            <a:off x="7956376" y="6400746"/>
            <a:ext cx="1080120" cy="412630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179512" y="6525344"/>
            <a:ext cx="770485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080120"/>
          </a:xfrm>
          <a:prstGeom prst="rect">
            <a:avLst/>
          </a:prstGeom>
        </p:spPr>
        <p:txBody>
          <a:bodyPr/>
          <a:lstStyle>
            <a:lvl1pPr algn="l">
              <a:defRPr sz="3200" b="1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6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buClr>
                <a:schemeClr val="accent6"/>
              </a:buClr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chemeClr val="accent6"/>
              </a:buClr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chemeClr val="accent6"/>
              </a:buClr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chemeClr val="accent6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chemeClr val="accent6"/>
              </a:buClr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s-ES" dirty="0"/>
          </a:p>
        </p:txBody>
      </p:sp>
      <p:pic>
        <p:nvPicPr>
          <p:cNvPr id="5" name="4 Imagen" descr="REUNA_transparente.png"/>
          <p:cNvPicPr>
            <a:picLocks noChangeAspect="1"/>
          </p:cNvPicPr>
          <p:nvPr userDrawn="1"/>
        </p:nvPicPr>
        <p:blipFill>
          <a:blip r:embed="rId2" cstate="print"/>
          <a:srcRect l="2751" t="31100" r="3801" b="33200"/>
          <a:stretch>
            <a:fillRect/>
          </a:stretch>
        </p:blipFill>
        <p:spPr>
          <a:xfrm>
            <a:off x="7956376" y="6400746"/>
            <a:ext cx="1080120" cy="412630"/>
          </a:xfrm>
          <a:prstGeom prst="rect">
            <a:avLst/>
          </a:prstGeom>
        </p:spPr>
      </p:pic>
      <p:cxnSp>
        <p:nvCxnSpPr>
          <p:cNvPr id="6" name="5 Conector recto"/>
          <p:cNvCxnSpPr/>
          <p:nvPr userDrawn="1"/>
        </p:nvCxnSpPr>
        <p:spPr>
          <a:xfrm>
            <a:off x="179512" y="6525344"/>
            <a:ext cx="7704856" cy="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13110B4-D043-4840-8B2E-2E35AA8C742B}" type="datetimeFigureOut">
              <a:rPr lang="es-CL" smtClean="0"/>
              <a:pPr/>
              <a:t>10-08-2016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CE2300-68FD-4924-9BAB-F3429EE80908}" type="slidenum">
              <a:rPr lang="es-CL" smtClean="0"/>
              <a:pPr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08876" y="4286256"/>
            <a:ext cx="7035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Fibra óptica: catalizador de la investigación e innovación. </a:t>
            </a:r>
            <a:endParaRPr lang="es-CL" sz="3600" b="1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/>
            <a:r>
              <a:rPr lang="es-C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Caso </a:t>
            </a:r>
            <a:r>
              <a:rPr lang="es-CL" sz="3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 Astronomía</a:t>
            </a:r>
            <a:endParaRPr lang="es-CL" sz="3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3500430" y="6215082"/>
            <a:ext cx="485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Sandra Jaque, Gerente de Tecnología - REUNA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1 Título"/>
          <p:cNvSpPr>
            <a:spLocks noGrp="1"/>
          </p:cNvSpPr>
          <p:nvPr>
            <p:ph type="title"/>
          </p:nvPr>
        </p:nvSpPr>
        <p:spPr bwMode="auto">
          <a:xfrm>
            <a:off x="457200" y="205188"/>
            <a:ext cx="8229600" cy="53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en-US" sz="3600" dirty="0" err="1" smtClean="0">
                <a:latin typeface="Arial" charset="0"/>
                <a:cs typeface="Arial" charset="0"/>
              </a:rPr>
              <a:t>Astronomía</a:t>
            </a:r>
            <a:endParaRPr lang="en-US" sz="3600" dirty="0" smtClean="0">
              <a:latin typeface="Arial" charset="0"/>
              <a:cs typeface="Arial" charset="0"/>
            </a:endParaRPr>
          </a:p>
        </p:txBody>
      </p:sp>
      <p:sp>
        <p:nvSpPr>
          <p:cNvPr id="6" name="5 Forma libre"/>
          <p:cNvSpPr>
            <a:spLocks/>
          </p:cNvSpPr>
          <p:nvPr/>
        </p:nvSpPr>
        <p:spPr bwMode="auto">
          <a:xfrm>
            <a:off x="1139825" y="3756014"/>
            <a:ext cx="1978025" cy="1350962"/>
          </a:xfrm>
          <a:custGeom>
            <a:avLst/>
            <a:gdLst>
              <a:gd name="T0" fmla="*/ 0 w 1978925"/>
              <a:gd name="T1" fmla="*/ 0 h 1351128"/>
              <a:gd name="T2" fmla="*/ 1608972 w 1978925"/>
              <a:gd name="T3" fmla="*/ 682220 h 1351128"/>
              <a:gd name="T4" fmla="*/ 1977125 w 1978925"/>
              <a:gd name="T5" fmla="*/ 1350796 h 1351128"/>
              <a:gd name="T6" fmla="*/ 1977125 w 1978925"/>
              <a:gd name="T7" fmla="*/ 1350796 h 1351128"/>
              <a:gd name="T8" fmla="*/ 0 60000 65536"/>
              <a:gd name="T9" fmla="*/ 0 60000 65536"/>
              <a:gd name="T10" fmla="*/ 0 60000 65536"/>
              <a:gd name="T11" fmla="*/ 0 60000 65536"/>
              <a:gd name="T12" fmla="*/ 0 w 1978925"/>
              <a:gd name="T13" fmla="*/ 0 h 1351128"/>
              <a:gd name="T14" fmla="*/ 1978925 w 1978925"/>
              <a:gd name="T15" fmla="*/ 1351128 h 1351128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978925" h="1351128">
                <a:moveTo>
                  <a:pt x="0" y="0"/>
                </a:moveTo>
                <a:cubicBezTo>
                  <a:pt x="640307" y="228600"/>
                  <a:pt x="1280615" y="457200"/>
                  <a:pt x="1610436" y="682388"/>
                </a:cubicBezTo>
                <a:cubicBezTo>
                  <a:pt x="1940257" y="907576"/>
                  <a:pt x="1978925" y="1351128"/>
                  <a:pt x="1978925" y="1351128"/>
                </a:cubicBezTo>
              </a:path>
            </a:pathLst>
          </a:cu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7" name="2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385794" y="949324"/>
            <a:ext cx="8686800" cy="693725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r>
              <a:rPr lang="es-CL" sz="2000" b="1" kern="0" dirty="0" smtClean="0"/>
              <a:t>En los próximos años, el 70% de </a:t>
            </a:r>
            <a:r>
              <a:rPr lang="es-CL" sz="2000" b="1" kern="0" dirty="0" smtClean="0"/>
              <a:t>los centros astronómicos se </a:t>
            </a:r>
            <a:r>
              <a:rPr lang="es-CL" sz="2000" b="1" kern="0" dirty="0" smtClean="0"/>
              <a:t>instalarán en Chile</a:t>
            </a:r>
            <a:endParaRPr lang="es-CL" sz="2000" b="1" kern="0" dirty="0"/>
          </a:p>
        </p:txBody>
      </p:sp>
      <p:pic>
        <p:nvPicPr>
          <p:cNvPr id="1030" name="Picture 6" descr="http://www.aura-astronomy.org/images/Main/AURAlog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510" y="1785926"/>
            <a:ext cx="1685925" cy="619126"/>
          </a:xfrm>
          <a:prstGeom prst="rect">
            <a:avLst/>
          </a:prstGeom>
          <a:noFill/>
        </p:spPr>
      </p:pic>
      <p:pic>
        <p:nvPicPr>
          <p:cNvPr id="1032" name="Picture 8" descr="Large Synoptic Survey Telescop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2814" y="3573487"/>
            <a:ext cx="1409700" cy="1057276"/>
          </a:xfrm>
          <a:prstGeom prst="rect">
            <a:avLst/>
          </a:prstGeom>
          <a:noFill/>
        </p:spPr>
      </p:pic>
      <p:pic>
        <p:nvPicPr>
          <p:cNvPr id="16" name="Picture 5" descr="http://www.lsst.org/lsst/sites/default/files/WEBlsstWH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0233" y="4642179"/>
            <a:ext cx="1633581" cy="613501"/>
          </a:xfrm>
          <a:prstGeom prst="rect">
            <a:avLst/>
          </a:prstGeom>
          <a:noFill/>
        </p:spPr>
      </p:pic>
      <p:pic>
        <p:nvPicPr>
          <p:cNvPr id="1034" name="Picture 10" descr="AURA Observatory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5556" y="2489655"/>
            <a:ext cx="1409700" cy="866776"/>
          </a:xfrm>
          <a:prstGeom prst="rect">
            <a:avLst/>
          </a:prstGeom>
          <a:noFill/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90496" y="1785926"/>
            <a:ext cx="2851325" cy="126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90496" y="3046664"/>
            <a:ext cx="1978178" cy="13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8989" y="3042959"/>
            <a:ext cx="1022832" cy="133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1" name="Picture 17" descr="https://www.stfc.ac.uk/Technology/resources/image/jpg/alma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15595" y="4788808"/>
            <a:ext cx="2209667" cy="1558967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025262" y="4788809"/>
            <a:ext cx="943412" cy="13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117850" y="1965781"/>
            <a:ext cx="2299392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2" name="Picture 1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093392" y="2190738"/>
            <a:ext cx="6477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16 CuadroTexto"/>
          <p:cNvSpPr txBox="1"/>
          <p:nvPr/>
        </p:nvSpPr>
        <p:spPr>
          <a:xfrm>
            <a:off x="6728178" y="4378653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2025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333750" y="5255680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2022</a:t>
            </a:r>
            <a:endParaRPr lang="es-CL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392262" y="3386682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3300"/>
                </a:solidFill>
              </a:rPr>
              <a:t>2021</a:t>
            </a:r>
            <a:endParaRPr lang="es-CL" dirty="0">
              <a:solidFill>
                <a:srgbClr val="FF330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44500" y="4731233"/>
            <a:ext cx="1714286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21 CuadroTexto"/>
          <p:cNvSpPr txBox="1"/>
          <p:nvPr/>
        </p:nvSpPr>
        <p:spPr>
          <a:xfrm>
            <a:off x="925556" y="6124833"/>
            <a:ext cx="846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2017</a:t>
            </a:r>
            <a:endParaRPr lang="es-CL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 bwMode="auto">
          <a:xfrm>
            <a:off x="457199" y="274638"/>
            <a:ext cx="8443913" cy="53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n-US" sz="3600" dirty="0" smtClean="0">
                <a:latin typeface="Arial" charset="0"/>
                <a:cs typeface="Arial" charset="0"/>
              </a:rPr>
              <a:t>Large Synoptic Survey Telescope</a:t>
            </a:r>
          </a:p>
        </p:txBody>
      </p:sp>
      <p:sp>
        <p:nvSpPr>
          <p:cNvPr id="7174" name="Rectangle 3"/>
          <p:cNvSpPr txBox="1">
            <a:spLocks noChangeArrowheads="1"/>
          </p:cNvSpPr>
          <p:nvPr/>
        </p:nvSpPr>
        <p:spPr bwMode="auto">
          <a:xfrm>
            <a:off x="4572000" y="1571612"/>
            <a:ext cx="4429156" cy="4429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Exploración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total del cielo en 3 noches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Cámara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3.2 </a:t>
            </a:r>
            <a:r>
              <a:rPr lang="es-CL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Gigapixels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  <a:p>
            <a:pPr marL="342900" indent="-342900">
              <a:spcBef>
                <a:spcPts val="0"/>
              </a:spcBef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	( 1.6 m x 3 m)</a:t>
            </a:r>
          </a:p>
          <a:p>
            <a:pPr marL="342900" indent="-342900">
              <a:spcBef>
                <a:spcPts val="0"/>
              </a:spcBef>
            </a:pPr>
            <a:endParaRPr lang="es-CL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342900" indent="-342900">
              <a:spcBef>
                <a:spcPts val="0"/>
              </a:spcBef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Ubicado a 80Kms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Serena</a:t>
            </a:r>
          </a:p>
          <a:p>
            <a:pPr marL="342900" indent="-342900">
              <a:lnSpc>
                <a:spcPct val="200000"/>
              </a:lnSpc>
              <a:spcBef>
                <a:spcPts val="1200"/>
              </a:spcBef>
              <a:buFontTx/>
              <a:buChar char="•"/>
            </a:pPr>
            <a:r>
              <a:rPr lang="es-CL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15 TB</a:t>
            </a:r>
            <a:r>
              <a:rPr lang="es-CL" sz="32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por noche</a:t>
            </a:r>
          </a:p>
          <a:p>
            <a:pPr marL="342900" indent="-342900">
              <a:spcBef>
                <a:spcPts val="1200"/>
              </a:spcBef>
              <a:buFontTx/>
              <a:buChar char="•"/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plena operación 2010</a:t>
            </a:r>
          </a:p>
          <a:p>
            <a:pPr marL="342900" indent="-342900">
              <a:spcBef>
                <a:spcPts val="1200"/>
              </a:spcBef>
            </a:pPr>
            <a:endParaRPr lang="es-CL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3568" y="1806201"/>
            <a:ext cx="1964478" cy="733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 descr="Render #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108" y="2539535"/>
            <a:ext cx="4180115" cy="2807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sz="3600" smtClean="0"/>
              <a:t>Observatorio</a:t>
            </a:r>
            <a:r>
              <a:rPr lang="es-CL" sz="3600" smtClean="0"/>
              <a:t> </a:t>
            </a:r>
            <a:r>
              <a:rPr lang="es-CL" sz="3600" smtClean="0"/>
              <a:t>ALMA</a:t>
            </a:r>
            <a:endParaRPr lang="es-CL" sz="3600"/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2857496"/>
            <a:ext cx="2889957" cy="2167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2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3143272" y="1643050"/>
            <a:ext cx="6000728" cy="4929222"/>
          </a:xfrm>
          <a:prstGeom prst="rect">
            <a:avLst/>
          </a:prstGeo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Más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20 países involucrados</a:t>
            </a:r>
          </a:p>
          <a:p>
            <a:pPr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66 </a:t>
            </a: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antenas</a:t>
            </a:r>
            <a:endParaRPr lang="es-CL" sz="22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s-CL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pleno desierto de Atacama</a:t>
            </a:r>
          </a:p>
          <a:p>
            <a:endParaRPr lang="es-CL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s-C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Demanda </a:t>
            </a:r>
            <a:r>
              <a:rPr lang="es-C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 datos :</a:t>
            </a:r>
          </a:p>
          <a:p>
            <a:pPr marL="742950" lvl="2" indent="-342900"/>
            <a:r>
              <a:rPr lang="es-C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Cyclo3 (actual): ~300 </a:t>
            </a:r>
            <a:r>
              <a:rPr lang="es-C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GB/día</a:t>
            </a:r>
            <a:endParaRPr lang="es-CL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2" indent="-342900"/>
            <a:r>
              <a:rPr lang="es-C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Cyclo4: 850GB/día</a:t>
            </a:r>
            <a:endParaRPr lang="es-CL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2" indent="-342900"/>
            <a:r>
              <a:rPr lang="es-C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Cycle5 ˜</a:t>
            </a:r>
            <a:r>
              <a:rPr lang="es-CL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1TB/día</a:t>
            </a:r>
            <a:endParaRPr lang="es-CL" sz="28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714488"/>
            <a:ext cx="3043142" cy="71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2 Marcador de texto"/>
          <p:cNvSpPr txBox="1">
            <a:spLocks/>
          </p:cNvSpPr>
          <p:nvPr/>
        </p:nvSpPr>
        <p:spPr>
          <a:xfrm>
            <a:off x="457200" y="949325"/>
            <a:ext cx="8229600" cy="508000"/>
          </a:xfrm>
          <a:prstGeom prst="rect">
            <a:avLst/>
          </a:prstGeom>
        </p:spPr>
        <p:txBody>
          <a:bodyPr vert="horz"/>
          <a:lstStyle/>
          <a:p>
            <a:pPr lvl="0" algn="r" eaLnBrk="0" hangingPunct="0">
              <a:spcBef>
                <a:spcPct val="20000"/>
              </a:spcBef>
            </a:pPr>
            <a:r>
              <a:rPr lang="es-CL" sz="2000" b="1" dirty="0" smtClean="0">
                <a:solidFill>
                  <a:srgbClr val="1F497D"/>
                </a:solidFill>
                <a:latin typeface="Arial"/>
                <a:cs typeface="Arial"/>
              </a:rPr>
              <a:t>El proyecto astronómico más grande del mundo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5 Marcador de contenido" descr="mapa tecnologi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2" y="71414"/>
            <a:ext cx="4747312" cy="6715148"/>
          </a:xfrm>
        </p:spPr>
      </p:pic>
      <p:sp>
        <p:nvSpPr>
          <p:cNvPr id="18" name="17 Rectángulo"/>
          <p:cNvSpPr/>
          <p:nvPr/>
        </p:nvSpPr>
        <p:spPr>
          <a:xfrm>
            <a:off x="1785918" y="5429264"/>
            <a:ext cx="2000264" cy="1428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3400430"/>
            <a:ext cx="2095500" cy="1612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29190" y="3114678"/>
            <a:ext cx="1173162" cy="1181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3 CuadroTexto"/>
          <p:cNvSpPr txBox="1"/>
          <p:nvPr/>
        </p:nvSpPr>
        <p:spPr>
          <a:xfrm>
            <a:off x="7248540" y="5012983"/>
            <a:ext cx="927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INACH</a:t>
            </a:r>
            <a:endParaRPr lang="es-CL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4043372"/>
            <a:ext cx="2103371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15 CuadroTexto"/>
          <p:cNvSpPr txBox="1"/>
          <p:nvPr/>
        </p:nvSpPr>
        <p:spPr>
          <a:xfrm>
            <a:off x="3020998" y="5483372"/>
            <a:ext cx="1206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CEQUA</a:t>
            </a:r>
            <a:endParaRPr lang="es-CL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6380" y="5400694"/>
            <a:ext cx="2281494" cy="117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http://aybd.cl/images/lab-scian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572000" y="1185852"/>
            <a:ext cx="1933575" cy="1495426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86644" y="1685918"/>
            <a:ext cx="1545691" cy="1304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74" y="1757356"/>
            <a:ext cx="1269559" cy="179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La red queda disponible para toda la comunidad académica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ownCloud\INTRANET\Fotos_Fotolia\trabajo_equip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3 Rectángulo"/>
          <p:cNvSpPr/>
          <p:nvPr/>
        </p:nvSpPr>
        <p:spPr>
          <a:xfrm>
            <a:off x="0" y="1928802"/>
            <a:ext cx="9144000" cy="280831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Caso Astronomía</a:t>
            </a:r>
          </a:p>
          <a:p>
            <a:pPr algn="ctr"/>
            <a:r>
              <a:rPr lang="es-CL" sz="4000" b="1" dirty="0" smtClean="0"/>
              <a:t>Como motor para el desarrollo de la red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457200" y="949325"/>
            <a:ext cx="8229600" cy="508000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r>
              <a:rPr lang="es-CL" sz="2000" b="1" dirty="0" smtClean="0"/>
              <a:t>Extendiendo la infraestructura física </a:t>
            </a:r>
            <a:endParaRPr lang="es-CL" sz="2000" b="1" dirty="0"/>
          </a:p>
        </p:txBody>
      </p:sp>
      <p:sp>
        <p:nvSpPr>
          <p:cNvPr id="9" name="1 Título"/>
          <p:cNvSpPr>
            <a:spLocks noGrp="1"/>
          </p:cNvSpPr>
          <p:nvPr>
            <p:ph type="title"/>
          </p:nvPr>
        </p:nvSpPr>
        <p:spPr bwMode="auto">
          <a:xfrm>
            <a:off x="457199" y="274638"/>
            <a:ext cx="8443913" cy="53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es-CL" sz="3600" dirty="0" smtClean="0">
                <a:latin typeface="Arial" charset="0"/>
                <a:cs typeface="Arial" charset="0"/>
              </a:rPr>
              <a:t>Desarrollo de la red hacia el norte 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643174" y="1571612"/>
            <a:ext cx="6286544" cy="4900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Larga distancia La Serena – Santiago</a:t>
            </a:r>
          </a:p>
          <a:p>
            <a:pPr marL="800100" lvl="1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par de fibra de ~700Kms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Serena – Observatorio (LSST)</a:t>
            </a:r>
          </a:p>
          <a:p>
            <a:pPr marL="800100" lvl="1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Construcción de fibra en terreno del observatorio (30Kms)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fibra se alumbrará con equipos ópticos DWDM de canales OTU-4 (100Gbps)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Ruta respaldo:</a:t>
            </a:r>
          </a:p>
          <a:p>
            <a:pPr marL="800100" lvl="2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Vía una longitud de onda de un operador</a:t>
            </a:r>
          </a:p>
          <a:p>
            <a:pPr marL="800100" lvl="2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futuro vía anillo por Argentina</a:t>
            </a:r>
            <a:endParaRPr lang="es-CL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 l="14708" t="17167" r="63766" b="14164"/>
          <a:stretch>
            <a:fillRect/>
          </a:stretch>
        </p:blipFill>
        <p:spPr bwMode="auto">
          <a:xfrm>
            <a:off x="428596" y="1071546"/>
            <a:ext cx="2065875" cy="5272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 smtClean="0"/>
              <a:t>Periodo de construcción de estos mega proyectos, </a:t>
            </a:r>
            <a:r>
              <a:rPr lang="es-CL" dirty="0" err="1" smtClean="0"/>
              <a:t>disponibilizan</a:t>
            </a:r>
            <a:r>
              <a:rPr lang="es-CL" dirty="0" smtClean="0"/>
              <a:t> recursos para inversión</a:t>
            </a:r>
          </a:p>
          <a:p>
            <a:r>
              <a:rPr lang="es-CL" dirty="0" smtClean="0"/>
              <a:t>Construcción de fibra donde no hay infraestructura existente (territorio AURA)</a:t>
            </a:r>
          </a:p>
          <a:p>
            <a:r>
              <a:rPr lang="es-CL" dirty="0" smtClean="0"/>
              <a:t>Acuerdo a largo plazo por el derecho de uso de la infraestructura (fibra) (La Serena – Santiago)</a:t>
            </a:r>
          </a:p>
          <a:p>
            <a:r>
              <a:rPr lang="es-CL" dirty="0" smtClean="0"/>
              <a:t>El gasto operacional se reduce al mínimo</a:t>
            </a:r>
          </a:p>
          <a:p>
            <a:endParaRPr lang="es-CL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080120"/>
          </a:xfrm>
        </p:spPr>
        <p:txBody>
          <a:bodyPr/>
          <a:lstStyle/>
          <a:p>
            <a:r>
              <a:rPr lang="es-CL" dirty="0" smtClean="0"/>
              <a:t>Modelo de sinergia</a:t>
            </a:r>
            <a:endParaRPr lang="es-CL" dirty="0"/>
          </a:p>
        </p:txBody>
      </p:sp>
      <p:pic>
        <p:nvPicPr>
          <p:cNvPr id="6" name="Picture 4" descr="https://orbitingfrog.files.wordpress.com/2014/06/render3-hal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0892" y="214290"/>
            <a:ext cx="1763688" cy="13264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2 Marcador de texto"/>
          <p:cNvSpPr txBox="1">
            <a:spLocks/>
          </p:cNvSpPr>
          <p:nvPr/>
        </p:nvSpPr>
        <p:spPr>
          <a:xfrm>
            <a:off x="357158" y="2203724"/>
            <a:ext cx="6000792" cy="4297110"/>
          </a:xfrm>
          <a:prstGeom prst="rect">
            <a:avLst/>
          </a:prstGeom>
        </p:spPr>
        <p:txBody>
          <a:bodyPr vert="horz"/>
          <a:lstStyle/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Co-financiado por la Comunidad Europea vía el 7mo programa marco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red está operativa desde el 2011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Paranal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-Antofagasta: Fibra propia (~120Km)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Antofagasta-Santiago: </a:t>
            </a:r>
          </a:p>
          <a:p>
            <a:pPr marL="800100" lvl="1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el 2010, negociación por el derecho de uso de un OTU-2 (10G) a 10 años</a:t>
            </a:r>
          </a:p>
          <a:p>
            <a:pPr marL="800100" lvl="1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Nodos habilitados: Antofagasta, Copiapó, La Serena, Santiago</a:t>
            </a: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endParaRPr lang="es-CL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/>
            </a:pPr>
            <a:endParaRPr lang="es-CL" sz="28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2" name="Picture 2" descr="http://www.reuna.cl/images/imagen_institucional/Logo_REUNA_sin_arco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60413" y="6309321"/>
            <a:ext cx="1583587" cy="548680"/>
          </a:xfrm>
          <a:prstGeom prst="rect">
            <a:avLst/>
          </a:prstGeom>
          <a:noFill/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1765672" cy="1224137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64626" y="928670"/>
            <a:ext cx="2779374" cy="3148814"/>
          </a:xfrm>
          <a:prstGeom prst="rect">
            <a:avLst/>
          </a:prstGeom>
          <a:noFill/>
          <a:ln w="9525">
            <a:solidFill>
              <a:srgbClr val="01538B"/>
            </a:solidFill>
            <a:miter lim="800000"/>
            <a:headEnd/>
            <a:tailEnd/>
          </a:ln>
          <a:effectLst/>
        </p:spPr>
      </p:pic>
      <p:sp>
        <p:nvSpPr>
          <p:cNvPr id="7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08912" cy="1080120"/>
          </a:xfrm>
        </p:spPr>
        <p:txBody>
          <a:bodyPr/>
          <a:lstStyle/>
          <a:p>
            <a:pPr algn="ctr"/>
            <a:r>
              <a:rPr lang="es-CL" dirty="0" smtClean="0"/>
              <a:t>Precedente: EVALSO</a:t>
            </a:r>
            <a:endParaRPr lang="es-CL" dirty="0"/>
          </a:p>
        </p:txBody>
      </p:sp>
      <p:sp>
        <p:nvSpPr>
          <p:cNvPr id="8" name="7 Rectángulo"/>
          <p:cNvSpPr/>
          <p:nvPr/>
        </p:nvSpPr>
        <p:spPr>
          <a:xfrm>
            <a:off x="1000100" y="1500174"/>
            <a:ext cx="4929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accent6"/>
              </a:buCl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	EVALSO (2008-2011):  Enabling Virtual Access to Latin-American Southern Observatories.</a:t>
            </a:r>
          </a:p>
        </p:txBody>
      </p:sp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286256"/>
            <a:ext cx="2395278" cy="1802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24046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23" y="733448"/>
            <a:ext cx="2324100" cy="598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14348" y="174700"/>
            <a:ext cx="8415867" cy="539656"/>
          </a:xfrm>
        </p:spPr>
        <p:txBody>
          <a:bodyPr>
            <a:normAutofit fontScale="90000"/>
          </a:bodyPr>
          <a:lstStyle/>
          <a:p>
            <a:pPr algn="r"/>
            <a:r>
              <a:rPr lang="es-CL" dirty="0" smtClean="0"/>
              <a:t>Extendiendo la capa física un paso más al norte</a:t>
            </a:r>
            <a:endParaRPr lang="en-US" sz="3200" dirty="0"/>
          </a:p>
        </p:txBody>
      </p:sp>
      <p:sp>
        <p:nvSpPr>
          <p:cNvPr id="3" name="2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2670850" y="4065293"/>
            <a:ext cx="6258868" cy="2649855"/>
          </a:xfrm>
          <a:prstGeom prst="rect">
            <a:avLst/>
          </a:prstGeom>
        </p:spPr>
        <p:txBody>
          <a:bodyPr/>
          <a:lstStyle/>
          <a:p>
            <a:pPr>
              <a:buClr>
                <a:schemeClr val="accent6"/>
              </a:buClr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Observatorio-Calama: construcción de 150Kms de fibra propia, finalizada en Dic.2014</a:t>
            </a:r>
          </a:p>
          <a:p>
            <a:pPr>
              <a:buClr>
                <a:schemeClr val="accent6"/>
              </a:buClr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Calama-Antofagasta: lambda OTU-2 (10G)</a:t>
            </a:r>
          </a:p>
          <a:p>
            <a:pPr>
              <a:buClr>
                <a:schemeClr val="accent6"/>
              </a:buClr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En Antofagasta se integra a la red existente</a:t>
            </a:r>
          </a:p>
          <a:p>
            <a:pPr>
              <a:buClr>
                <a:schemeClr val="accent6"/>
              </a:buClr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futuro se activará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un respaldo por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Argentina</a:t>
            </a:r>
            <a:endParaRPr lang="es-CL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6" name="2 Marcador de texto"/>
          <p:cNvSpPr txBox="1">
            <a:spLocks/>
          </p:cNvSpPr>
          <p:nvPr/>
        </p:nvSpPr>
        <p:spPr>
          <a:xfrm>
            <a:off x="457200" y="949325"/>
            <a:ext cx="8229600" cy="508000"/>
          </a:xfrm>
          <a:prstGeom prst="rect">
            <a:avLst/>
          </a:prstGeom>
        </p:spPr>
        <p:txBody>
          <a:bodyPr vert="horz"/>
          <a:lstStyle/>
          <a:p>
            <a:pPr lvl="0" algn="r" defTabSz="4572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s-CL" b="1" dirty="0" smtClean="0">
                <a:solidFill>
                  <a:srgbClr val="1F497D"/>
                </a:solidFill>
                <a:latin typeface="Arial"/>
                <a:cs typeface="Arial"/>
              </a:rPr>
              <a:t>Colaboración con Observatorio ALMA</a:t>
            </a:r>
            <a:endParaRPr kumimoji="0" lang="es-CL" sz="1800" b="1" i="0" u="none" strike="noStrike" kern="1200" cap="none" spc="0" normalizeH="0" baseline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" name="6 Imagen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36181" y="1730285"/>
            <a:ext cx="2993919" cy="1680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1987" y="1632640"/>
            <a:ext cx="2983091" cy="231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" name="19 Conector recto"/>
          <p:cNvCxnSpPr/>
          <p:nvPr/>
        </p:nvCxnSpPr>
        <p:spPr>
          <a:xfrm>
            <a:off x="2396323" y="2672161"/>
            <a:ext cx="274527" cy="1270505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2396323" y="1395581"/>
            <a:ext cx="274527" cy="237059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ownCloud\INTRANET\Fotos_Fotolia\Colaborar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5"/>
            <a:ext cx="9144000" cy="6858025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0" y="1928802"/>
            <a:ext cx="9144000" cy="280831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Extendiendo la fibra a nivel nacional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Cuál es la brecha en materia de Ciencia...</a:t>
            </a:r>
            <a:endParaRPr lang="es-CL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918" y="1142984"/>
            <a:ext cx="2230426" cy="585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62" y="1785926"/>
            <a:ext cx="3395663" cy="25669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143248"/>
            <a:ext cx="3810000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6 CuadroTexto"/>
          <p:cNvSpPr txBox="1"/>
          <p:nvPr/>
        </p:nvSpPr>
        <p:spPr>
          <a:xfrm>
            <a:off x="4857752" y="1785926"/>
            <a:ext cx="40005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000" dirty="0" smtClean="0"/>
              <a:t>Cuando los países tenían un PIB per cápita similar al de Chile en 2014 (US$ 17.000), estos países tenían: </a:t>
            </a:r>
            <a:endParaRPr lang="es-CL" sz="2000" dirty="0"/>
          </a:p>
        </p:txBody>
      </p:sp>
      <p:sp>
        <p:nvSpPr>
          <p:cNvPr id="8" name="7 CuadroTexto"/>
          <p:cNvSpPr txBox="1"/>
          <p:nvPr/>
        </p:nvSpPr>
        <p:spPr>
          <a:xfrm>
            <a:off x="785786" y="4572008"/>
            <a:ext cx="40005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 smtClean="0"/>
              <a:t>Fuente: Estudio del Consejo Nacional de Innovación para el desarrollo “Análisis dinámico de la fase de desarrollo económico de Chile en comparación con fases experimentadas por países desarrollados”</a:t>
            </a:r>
            <a:endParaRPr lang="es-CL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2 Marcador de contenido"/>
          <p:cNvSpPr txBox="1">
            <a:spLocks/>
          </p:cNvSpPr>
          <p:nvPr/>
        </p:nvSpPr>
        <p:spPr>
          <a:xfrm>
            <a:off x="2143108" y="1714488"/>
            <a:ext cx="6357982" cy="4025897"/>
          </a:xfrm>
          <a:prstGeom prst="rect">
            <a:avLst/>
          </a:prstGeom>
        </p:spPr>
        <p:txBody>
          <a:bodyPr/>
          <a:lstStyle/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s-CL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Red </a:t>
            </a:r>
            <a:r>
              <a:rPr lang="es-CL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en fibra desde Arica a Puerto </a:t>
            </a:r>
            <a:r>
              <a:rPr lang="es-CL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Montt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/>
            </a:pPr>
            <a:endParaRPr lang="es-CL" sz="36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es-CL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Todas las instituciones de educación e investigación integradas</a:t>
            </a:r>
          </a:p>
          <a:p>
            <a:pPr marL="342900" marR="0" lvl="0" indent="-34290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Arial" pitchFamily="34" charset="0"/>
              <a:buChar char="•"/>
              <a:tabLst/>
              <a:defRPr/>
            </a:pPr>
            <a:endParaRPr lang="es-CL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8596" y="274638"/>
            <a:ext cx="8686800" cy="1143000"/>
          </a:xfrm>
        </p:spPr>
        <p:txBody>
          <a:bodyPr/>
          <a:lstStyle/>
          <a:p>
            <a:pPr algn="r"/>
            <a:r>
              <a:rPr lang="es-CL" sz="4000" dirty="0" smtClean="0"/>
              <a:t>La red académica nacional al 2020 </a:t>
            </a:r>
            <a:endParaRPr lang="es-CL" sz="4000" dirty="0"/>
          </a:p>
        </p:txBody>
      </p:sp>
      <p:pic>
        <p:nvPicPr>
          <p:cNvPr id="1026" name="Picture 2" descr="C:\ownCloud\Imagenes corporativas\Red REUNA (simulacion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2" y="-24"/>
            <a:ext cx="1919133" cy="6715148"/>
          </a:xfrm>
          <a:prstGeom prst="rect">
            <a:avLst/>
          </a:prstGeom>
          <a:noFill/>
        </p:spPr>
      </p:pic>
      <p:sp>
        <p:nvSpPr>
          <p:cNvPr id="5" name="2 Marcador de texto"/>
          <p:cNvSpPr txBox="1">
            <a:spLocks/>
          </p:cNvSpPr>
          <p:nvPr/>
        </p:nvSpPr>
        <p:spPr>
          <a:xfrm>
            <a:off x="914400" y="1000108"/>
            <a:ext cx="8229600" cy="508000"/>
          </a:xfrm>
          <a:prstGeom prst="rect">
            <a:avLst/>
          </a:prstGeom>
        </p:spPr>
        <p:txBody>
          <a:bodyPr/>
          <a:lstStyle/>
          <a:p>
            <a:pPr marL="342900" marR="0" lvl="0" indent="-34290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s-CL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Red</a:t>
            </a:r>
            <a:r>
              <a:rPr kumimoji="0" lang="es-CL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de fibra nacional</a:t>
            </a:r>
            <a:endParaRPr kumimoji="0" lang="es-CL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texto"/>
          <p:cNvSpPr txBox="1">
            <a:spLocks/>
          </p:cNvSpPr>
          <p:nvPr/>
        </p:nvSpPr>
        <p:spPr>
          <a:xfrm>
            <a:off x="457200" y="949325"/>
            <a:ext cx="8229600" cy="5080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9656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/>
              <a:t>BELLA: B</a:t>
            </a:r>
            <a:r>
              <a:rPr lang="en-US" sz="3200" b="0" dirty="0" smtClean="0"/>
              <a:t>uilding</a:t>
            </a:r>
            <a:r>
              <a:rPr lang="en-US" sz="3200" dirty="0" smtClean="0"/>
              <a:t>  E</a:t>
            </a:r>
            <a:r>
              <a:rPr lang="en-US" sz="3200" b="0" dirty="0" smtClean="0"/>
              <a:t>urope</a:t>
            </a:r>
            <a:r>
              <a:rPr lang="en-US" sz="3200" dirty="0" smtClean="0"/>
              <a:t> L</a:t>
            </a:r>
            <a:r>
              <a:rPr lang="en-US" sz="3200" b="0" dirty="0" smtClean="0"/>
              <a:t>ink to</a:t>
            </a:r>
            <a:r>
              <a:rPr lang="en-US" sz="3200" dirty="0" smtClean="0"/>
              <a:t> L</a:t>
            </a:r>
            <a:r>
              <a:rPr lang="en-US" sz="3200" b="0" dirty="0" smtClean="0"/>
              <a:t>atin</a:t>
            </a:r>
            <a:r>
              <a:rPr lang="en-US" sz="3200" dirty="0" smtClean="0"/>
              <a:t> A</a:t>
            </a:r>
            <a:r>
              <a:rPr lang="en-US" sz="3200" b="0" dirty="0" smtClean="0"/>
              <a:t>merica</a:t>
            </a:r>
            <a:endParaRPr lang="en-US" sz="3200" b="0" dirty="0"/>
          </a:p>
        </p:txBody>
      </p:sp>
      <p:sp>
        <p:nvSpPr>
          <p:cNvPr id="5" name="2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609600" y="1033485"/>
            <a:ext cx="8229600" cy="508000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r>
              <a:rPr lang="es-CL" sz="2000" b="1" smtClean="0"/>
              <a:t>Sinergia con las redes académicas latinoamericanas</a:t>
            </a:r>
            <a:endParaRPr lang="es-CL" sz="2000" b="1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3755" y="274638"/>
            <a:ext cx="671689" cy="64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ownCloud\INTRANET\Imágenes Corporativas\Bell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36" y="1928802"/>
            <a:ext cx="2571736" cy="244567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571472" y="2357430"/>
            <a:ext cx="507209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000" dirty="0" smtClean="0">
                <a:solidFill>
                  <a:schemeClr val="tx2"/>
                </a:solidFill>
              </a:rPr>
              <a:t>Ambicioso proyecto de despliegue de red que unirá, mediante enlaces terrestres, </a:t>
            </a:r>
            <a:r>
              <a:rPr lang="es-CL" sz="2000" b="1" dirty="0" smtClean="0">
                <a:solidFill>
                  <a:schemeClr val="tx2"/>
                </a:solidFill>
              </a:rPr>
              <a:t>Colombia, Ecuador, Perú, Chile, Argentina y Brasil</a:t>
            </a:r>
            <a:r>
              <a:rPr lang="es-CL" sz="2000" dirty="0" smtClean="0">
                <a:solidFill>
                  <a:schemeClr val="tx2"/>
                </a:solidFill>
              </a:rPr>
              <a:t> para, después, desplegar un cable submarino para unir esta red con el continente europeo, concretamente con </a:t>
            </a:r>
            <a:r>
              <a:rPr lang="es-CL" sz="2000" b="1" dirty="0" smtClean="0">
                <a:solidFill>
                  <a:schemeClr val="tx2"/>
                </a:solidFill>
              </a:rPr>
              <a:t>Portugal</a:t>
            </a:r>
            <a:r>
              <a:rPr lang="es-CL" sz="2000" dirty="0" smtClean="0">
                <a:solidFill>
                  <a:schemeClr val="tx2"/>
                </a:solidFill>
              </a:rPr>
              <a:t>.</a:t>
            </a:r>
            <a:endParaRPr lang="es-CL" sz="2000" dirty="0">
              <a:solidFill>
                <a:schemeClr val="tx2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714884"/>
            <a:ext cx="55816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11 Rectángulo"/>
          <p:cNvSpPr/>
          <p:nvPr/>
        </p:nvSpPr>
        <p:spPr>
          <a:xfrm>
            <a:off x="571472" y="5643578"/>
            <a:ext cx="141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L" dirty="0" smtClean="0"/>
              <a:t>ec.europa.eu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ownCloud\INTRANET\Imágenes Corporativas\Bell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90783" y="1357298"/>
            <a:ext cx="5153217" cy="4900608"/>
          </a:xfrm>
          <a:prstGeom prst="rect">
            <a:avLst/>
          </a:prstGeom>
          <a:noFill/>
        </p:spPr>
      </p:pic>
      <p:sp>
        <p:nvSpPr>
          <p:cNvPr id="4" name="2 Marcador de texto"/>
          <p:cNvSpPr txBox="1">
            <a:spLocks/>
          </p:cNvSpPr>
          <p:nvPr/>
        </p:nvSpPr>
        <p:spPr>
          <a:xfrm>
            <a:off x="457200" y="949325"/>
            <a:ext cx="8229600" cy="5080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en-US" sz="1800" b="0" i="0" u="none" strike="noStrike" kern="1200" cap="none" spc="0" normalizeH="0" baseline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39656"/>
          </a:xfrm>
        </p:spPr>
        <p:txBody>
          <a:bodyPr>
            <a:normAutofit fontScale="90000"/>
          </a:bodyPr>
          <a:lstStyle/>
          <a:p>
            <a:pPr algn="r"/>
            <a:r>
              <a:rPr lang="en-US" sz="3200" dirty="0" smtClean="0"/>
              <a:t>BELLA</a:t>
            </a:r>
            <a:r>
              <a:rPr lang="en-US" sz="3200" dirty="0" smtClean="0"/>
              <a:t>: B</a:t>
            </a:r>
            <a:r>
              <a:rPr lang="en-US" sz="3200" b="0" dirty="0" smtClean="0"/>
              <a:t>uilding</a:t>
            </a:r>
            <a:r>
              <a:rPr lang="en-US" sz="3200" dirty="0" smtClean="0"/>
              <a:t>  E</a:t>
            </a:r>
            <a:r>
              <a:rPr lang="en-US" sz="3200" b="0" dirty="0" smtClean="0"/>
              <a:t>urope</a:t>
            </a:r>
            <a:r>
              <a:rPr lang="en-US" sz="3200" dirty="0" smtClean="0"/>
              <a:t> L</a:t>
            </a:r>
            <a:r>
              <a:rPr lang="en-US" sz="3200" b="0" dirty="0" smtClean="0"/>
              <a:t>ink to</a:t>
            </a:r>
            <a:r>
              <a:rPr lang="en-US" sz="3200" dirty="0" smtClean="0"/>
              <a:t> L</a:t>
            </a:r>
            <a:r>
              <a:rPr lang="en-US" sz="3200" b="0" dirty="0" smtClean="0"/>
              <a:t>atin</a:t>
            </a:r>
            <a:r>
              <a:rPr lang="en-US" sz="3200" dirty="0" smtClean="0"/>
              <a:t> A</a:t>
            </a:r>
            <a:r>
              <a:rPr lang="en-US" sz="3200" b="0" dirty="0" smtClean="0"/>
              <a:t>merica</a:t>
            </a:r>
            <a:endParaRPr lang="en-US" sz="3200" b="0" dirty="0"/>
          </a:p>
        </p:txBody>
      </p:sp>
      <p:sp>
        <p:nvSpPr>
          <p:cNvPr id="5" name="2 Marcador de texto"/>
          <p:cNvSpPr>
            <a:spLocks noGrp="1"/>
          </p:cNvSpPr>
          <p:nvPr>
            <p:ph type="body" sz="quarter" idx="4294967295"/>
          </p:nvPr>
        </p:nvSpPr>
        <p:spPr>
          <a:xfrm>
            <a:off x="609600" y="1033485"/>
            <a:ext cx="8229600" cy="508000"/>
          </a:xfrm>
          <a:prstGeom prst="rect">
            <a:avLst/>
          </a:prstGeom>
        </p:spPr>
        <p:txBody>
          <a:bodyPr/>
          <a:lstStyle/>
          <a:p>
            <a:pPr algn="r">
              <a:buNone/>
            </a:pPr>
            <a:r>
              <a:rPr lang="es-CL" sz="2000" b="1" smtClean="0"/>
              <a:t>Sinergia con las redes académicas latinoamericanas</a:t>
            </a:r>
            <a:endParaRPr lang="es-CL" sz="2000" b="1"/>
          </a:p>
        </p:txBody>
      </p: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3755" y="274638"/>
            <a:ext cx="671689" cy="649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98207" y="1449646"/>
            <a:ext cx="1492798" cy="4724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innerShdw blurRad="114300">
              <a:prstClr val="black"/>
            </a:innerShdw>
            <a:reflection blurRad="12700" stA="38000" endPos="28000" dist="5000" dir="5400000" sy="-100000" algn="bl" rotWithShape="0"/>
          </a:effectLst>
        </p:spPr>
      </p:pic>
      <p:sp>
        <p:nvSpPr>
          <p:cNvPr id="27" name="26 Cerrar llave"/>
          <p:cNvSpPr/>
          <p:nvPr/>
        </p:nvSpPr>
        <p:spPr>
          <a:xfrm flipH="1" flipV="1">
            <a:off x="1736178" y="5000635"/>
            <a:ext cx="406930" cy="1173409"/>
          </a:xfrm>
          <a:prstGeom prst="rightBrace">
            <a:avLst>
              <a:gd name="adj1" fmla="val 0"/>
              <a:gd name="adj2" fmla="val 512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8" name="27 CuadroTexto"/>
          <p:cNvSpPr txBox="1"/>
          <p:nvPr/>
        </p:nvSpPr>
        <p:spPr>
          <a:xfrm>
            <a:off x="285720" y="5214950"/>
            <a:ext cx="15220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 Serena – Santiago </a:t>
            </a:r>
            <a:r>
              <a:rPr lang="en-US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hecho</a:t>
            </a:r>
            <a:endParaRPr lang="en-US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28 Cerrar llave"/>
          <p:cNvSpPr/>
          <p:nvPr/>
        </p:nvSpPr>
        <p:spPr>
          <a:xfrm flipH="1" flipV="1">
            <a:off x="1741820" y="1809814"/>
            <a:ext cx="414867" cy="1495794"/>
          </a:xfrm>
          <a:prstGeom prst="rightBrace">
            <a:avLst>
              <a:gd name="adj1" fmla="val 8333"/>
              <a:gd name="adj2" fmla="val 512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15 Cerrar llave"/>
          <p:cNvSpPr/>
          <p:nvPr/>
        </p:nvSpPr>
        <p:spPr>
          <a:xfrm flipH="1" flipV="1">
            <a:off x="1736178" y="3327160"/>
            <a:ext cx="406930" cy="1673475"/>
          </a:xfrm>
          <a:prstGeom prst="rightBrace">
            <a:avLst>
              <a:gd name="adj1" fmla="val 0"/>
              <a:gd name="adj2" fmla="val 5129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7" name="16 Elipse"/>
          <p:cNvSpPr/>
          <p:nvPr/>
        </p:nvSpPr>
        <p:spPr>
          <a:xfrm>
            <a:off x="4786314" y="4143380"/>
            <a:ext cx="857256" cy="928694"/>
          </a:xfrm>
          <a:prstGeom prst="ellipse">
            <a:avLst/>
          </a:prstGeom>
          <a:solidFill>
            <a:schemeClr val="accent1">
              <a:lumMod val="20000"/>
              <a:lumOff val="80000"/>
              <a:alpha val="42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18 CuadroTexto"/>
          <p:cNvSpPr txBox="1"/>
          <p:nvPr/>
        </p:nvSpPr>
        <p:spPr>
          <a:xfrm>
            <a:off x="71406" y="2857496"/>
            <a:ext cx="16175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 el marco del plan estratégico 2015-2018 de REUNA</a:t>
            </a:r>
          </a:p>
        </p:txBody>
      </p:sp>
      <p:cxnSp>
        <p:nvCxnSpPr>
          <p:cNvPr id="21" name="20 Conector recto de flecha"/>
          <p:cNvCxnSpPr>
            <a:stCxn id="17" idx="0"/>
          </p:cNvCxnSpPr>
          <p:nvPr/>
        </p:nvCxnSpPr>
        <p:spPr>
          <a:xfrm rot="16200000" flipV="1">
            <a:off x="2750331" y="1678769"/>
            <a:ext cx="2571768" cy="235745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21 Conector recto de flecha"/>
          <p:cNvCxnSpPr>
            <a:stCxn id="17" idx="4"/>
          </p:cNvCxnSpPr>
          <p:nvPr/>
        </p:nvCxnSpPr>
        <p:spPr>
          <a:xfrm rot="5400000">
            <a:off x="3603358" y="4397642"/>
            <a:ext cx="937153" cy="2286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142984"/>
            <a:ext cx="2904787" cy="4959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1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3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algn="r" eaLnBrk="1" hangingPunct="1"/>
            <a:r>
              <a:rPr lang="es-CL" sz="3600" smtClean="0">
                <a:latin typeface="Arial" charset="0"/>
                <a:cs typeface="Arial" charset="0"/>
              </a:rPr>
              <a:t>Fibra Optica Austral</a:t>
            </a:r>
          </a:p>
        </p:txBody>
      </p:sp>
      <p:sp>
        <p:nvSpPr>
          <p:cNvPr id="4" name="2 Marcador de texto"/>
          <p:cNvSpPr txBox="1">
            <a:spLocks/>
          </p:cNvSpPr>
          <p:nvPr/>
        </p:nvSpPr>
        <p:spPr>
          <a:xfrm>
            <a:off x="457200" y="949325"/>
            <a:ext cx="8229600" cy="508000"/>
          </a:xfrm>
          <a:prstGeom prst="rect">
            <a:avLst/>
          </a:prstGeom>
        </p:spPr>
        <p:txBody>
          <a:bodyPr vert="horz"/>
          <a:lstStyle/>
          <a:p>
            <a:pPr marL="0" marR="0" lvl="0" indent="0" algn="r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s-CL" sz="2000" b="1" dirty="0" smtClean="0">
                <a:solidFill>
                  <a:srgbClr val="1F497D"/>
                </a:solidFill>
                <a:latin typeface="Arial"/>
                <a:cs typeface="Arial"/>
              </a:rPr>
              <a:t>Proyecto de gobierno para conectar la zona austral</a:t>
            </a:r>
            <a:endParaRPr kumimoji="0" lang="es-CL" sz="2000" b="1" i="0" u="none" strike="noStrike" kern="1200" cap="none" spc="0" normalizeH="0" baseline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7105" y="3715845"/>
            <a:ext cx="12477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3428992" y="2000240"/>
            <a:ext cx="5357850" cy="3291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80975" indent="-180975">
              <a:spcBef>
                <a:spcPct val="50000"/>
              </a:spcBef>
              <a:defRPr/>
            </a:pPr>
            <a:r>
              <a:rPr lang="es-CL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	</a:t>
            </a:r>
            <a:r>
              <a:rPr lang="es-CL" sz="40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Permitirá que las instituciones de la zona austral se integren a la red con igualdad de condiciones </a:t>
            </a:r>
          </a:p>
          <a:p>
            <a:pPr marL="180975" indent="-180975">
              <a:spcBef>
                <a:spcPct val="50000"/>
              </a:spcBef>
              <a:buFontTx/>
              <a:buChar char="•"/>
              <a:defRPr/>
            </a:pPr>
            <a:endParaRPr lang="es-CL" sz="4000" dirty="0" smtClean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ownCloud\INTRANET\Fotos_Fotolia\Fotolia_57383438_Subscription_Monthly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14356"/>
            <a:ext cx="9144000" cy="5143758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0" y="1928802"/>
            <a:ext cx="9144000" cy="280831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Lo que hemos aprendido…</a:t>
            </a:r>
            <a:endParaRPr lang="es-CL" sz="4000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329642" cy="4900634"/>
          </a:xfrm>
        </p:spPr>
        <p:txBody>
          <a:bodyPr/>
          <a:lstStyle/>
          <a:p>
            <a:r>
              <a:rPr lang="es-CL" dirty="0" smtClean="0"/>
              <a:t>Este tipo de redes, aceleran el desarrollo:</a:t>
            </a:r>
          </a:p>
          <a:p>
            <a:pPr lvl="1"/>
            <a:r>
              <a:rPr lang="es-CL" dirty="0" smtClean="0"/>
              <a:t> Oportunidades de negocio con privados (ejemplo consorcio </a:t>
            </a:r>
            <a:r>
              <a:rPr lang="es-CL" dirty="0" err="1" smtClean="0"/>
              <a:t>EulaLink</a:t>
            </a:r>
            <a:r>
              <a:rPr lang="es-CL" dirty="0" smtClean="0"/>
              <a:t>)</a:t>
            </a:r>
          </a:p>
          <a:p>
            <a:pPr lvl="1"/>
            <a:r>
              <a:rPr lang="es-CL" dirty="0" smtClean="0"/>
              <a:t>Creación de infraestructura en sitios que no hay servicios (San Pedro de Atacama)</a:t>
            </a:r>
          </a:p>
          <a:p>
            <a:r>
              <a:rPr lang="es-CL" dirty="0" smtClean="0"/>
              <a:t>Contar con infraestructura red avanzada para la educación y la ciencia permite:</a:t>
            </a:r>
          </a:p>
          <a:p>
            <a:pPr lvl="1"/>
            <a:r>
              <a:rPr lang="es-CL" dirty="0" smtClean="0"/>
              <a:t>Atraer mega proyectos como es el caso de Astronomía</a:t>
            </a:r>
          </a:p>
          <a:p>
            <a:pPr lvl="1"/>
            <a:r>
              <a:rPr lang="es-CL" dirty="0" smtClean="0"/>
              <a:t>Los </a:t>
            </a:r>
            <a:r>
              <a:rPr lang="es-CL" dirty="0" smtClean="0"/>
              <a:t>Europeos están interesados porque los datos no se quedan solo en </a:t>
            </a:r>
            <a:r>
              <a:rPr lang="es-CL" dirty="0" smtClean="0"/>
              <a:t>Chile</a:t>
            </a:r>
          </a:p>
          <a:p>
            <a:pPr lvl="1"/>
            <a:r>
              <a:rPr lang="es-CL" dirty="0" smtClean="0"/>
              <a:t>Potenciar zonas de investigación de clase mundial </a:t>
            </a:r>
            <a:endParaRPr lang="es-CL" dirty="0" smtClean="0"/>
          </a:p>
          <a:p>
            <a:pPr lvl="1"/>
            <a:endParaRPr lang="es-CL" sz="1395" i="1" dirty="0" smtClean="0"/>
          </a:p>
          <a:p>
            <a:endParaRPr lang="es-CL" dirty="0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 bwMode="auto">
          <a:xfrm>
            <a:off x="457199" y="274638"/>
            <a:ext cx="8443913" cy="53975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es-CL" sz="3600" dirty="0" smtClean="0">
                <a:latin typeface="Arial" charset="0"/>
                <a:cs typeface="Arial" charset="0"/>
              </a:rPr>
              <a:t>Oportunidades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11560" y="1484784"/>
            <a:ext cx="7560840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La red académica chilena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debe </a:t>
            </a:r>
            <a:r>
              <a:rPr lang="es-CL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(es)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ser abierta a todas las instituciones que hacen educación y ciencia a nivel nacional</a:t>
            </a:r>
            <a:endParaRPr lang="es-CL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REUNA tiene como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objetivo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el desarrollar la red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académica de cobertura nacional (a nivel de las redes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más avanzadas del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mundo)</a:t>
            </a:r>
            <a:endParaRPr lang="es-CL" sz="2400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Astronomía es una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oportunidad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para el desarrollo de la red, así como lo han sido otras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disciplinas, </a:t>
            </a: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por ejemplo la física de partículas en Europa.</a:t>
            </a:r>
          </a:p>
          <a:p>
            <a:pPr marL="342900" indent="-342900">
              <a:spcBef>
                <a:spcPct val="20000"/>
              </a:spcBef>
              <a:spcAft>
                <a:spcPts val="600"/>
              </a:spcAft>
              <a:buClr>
                <a:schemeClr val="accent6"/>
              </a:buClr>
              <a:buFont typeface="Arial" pitchFamily="34" charset="0"/>
              <a:buChar char="•"/>
              <a:defRPr/>
            </a:pPr>
            <a:r>
              <a:rPr lang="es-CL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REUNA tiene la capacidad de coordinar  diferentes proyectos con una estrategia común.</a:t>
            </a: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Clr>
                <a:srgbClr val="E64D08"/>
              </a:buClr>
              <a:defRPr/>
            </a:pPr>
            <a:endParaRPr lang="es-CL" sz="2400" dirty="0" smtClean="0">
              <a:cs typeface="Arial"/>
            </a:endParaRP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Clr>
                <a:srgbClr val="E64D08"/>
              </a:buClr>
              <a:buFontTx/>
              <a:buChar char="•"/>
              <a:defRPr/>
            </a:pPr>
            <a:endParaRPr lang="es-CL" sz="2400" dirty="0" smtClean="0">
              <a:cs typeface="Arial"/>
            </a:endParaRP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Clr>
                <a:srgbClr val="E64D08"/>
              </a:buClr>
              <a:buFontTx/>
              <a:buChar char="•"/>
              <a:defRPr/>
            </a:pPr>
            <a:endParaRPr lang="es-CL" sz="2400" dirty="0" smtClean="0">
              <a:cs typeface="Arial"/>
            </a:endParaRPr>
          </a:p>
          <a:p>
            <a:pPr marL="342900" indent="-342900">
              <a:spcBef>
                <a:spcPts val="1800"/>
              </a:spcBef>
              <a:spcAft>
                <a:spcPts val="600"/>
              </a:spcAft>
              <a:buClr>
                <a:srgbClr val="E64D08"/>
              </a:buClr>
              <a:buFontTx/>
              <a:buChar char="•"/>
              <a:defRPr/>
            </a:pPr>
            <a:endParaRPr lang="es-CL" sz="2400" dirty="0" smtClean="0">
              <a:cs typeface="Arial"/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27584" y="188640"/>
            <a:ext cx="7344816" cy="584775"/>
          </a:xfrm>
          <a:noFill/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s-CL" b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Astronomía y la red académica Chilena</a:t>
            </a:r>
            <a:endParaRPr lang="es-CL" sz="3600" b="1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561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2108876" y="4929198"/>
            <a:ext cx="70351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Gracias</a:t>
            </a:r>
            <a:endParaRPr lang="es-CL" sz="4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¿Cuál es la comparación en materia de Redes?</a:t>
            </a:r>
            <a:br>
              <a:rPr lang="es-CL" dirty="0" smtClean="0"/>
            </a:br>
            <a:endParaRPr lang="es-CL" dirty="0"/>
          </a:p>
        </p:txBody>
      </p:sp>
      <p:pic>
        <p:nvPicPr>
          <p:cNvPr id="2050" name="Picture 2" descr="D:\Oficina\sandra\proyectos\REUNA\EvolucionRedesAcademica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285860"/>
            <a:ext cx="5667375" cy="5095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CANARIE: Red académica Canadiense</a:t>
            </a:r>
            <a:endParaRPr lang="es-CL" dirty="0"/>
          </a:p>
        </p:txBody>
      </p:sp>
      <p:pic>
        <p:nvPicPr>
          <p:cNvPr id="5" name="4 Imagen" descr="AllianceMap_jan2015W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24" y="1000108"/>
            <a:ext cx="6601185" cy="5408571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286512" y="2500306"/>
            <a:ext cx="2532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dirty="0" err="1" smtClean="0">
                <a:solidFill>
                  <a:srgbClr val="FF0000"/>
                </a:solidFill>
              </a:rPr>
              <a:t>Canarie</a:t>
            </a:r>
            <a:r>
              <a:rPr lang="es-CL" dirty="0" smtClean="0">
                <a:solidFill>
                  <a:srgbClr val="FF0000"/>
                </a:solidFill>
              </a:rPr>
              <a:t>: 23.000Kms fibra</a:t>
            </a:r>
            <a:endParaRPr lang="es-CL" dirty="0">
              <a:solidFill>
                <a:srgbClr val="FF0000"/>
              </a:solidFill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5429264"/>
            <a:ext cx="3549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AARNET: Red académica australiana</a:t>
            </a:r>
            <a:endParaRPr lang="es-C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0" y="1571612"/>
            <a:ext cx="4997450" cy="433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CuadroTexto"/>
          <p:cNvSpPr txBox="1"/>
          <p:nvPr/>
        </p:nvSpPr>
        <p:spPr>
          <a:xfrm>
            <a:off x="428596" y="5500702"/>
            <a:ext cx="30003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000" dirty="0" smtClean="0"/>
              <a:t>https://www.aarnet.edu.au/images/uploads/resources/AARNet_AR_2013.pdf</a:t>
            </a:r>
            <a:endParaRPr lang="es-CL" sz="1000" dirty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0" y="4857760"/>
            <a:ext cx="2730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7 CuadroTexto"/>
          <p:cNvSpPr txBox="1"/>
          <p:nvPr/>
        </p:nvSpPr>
        <p:spPr>
          <a:xfrm>
            <a:off x="285720" y="1428736"/>
            <a:ext cx="35719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 smtClean="0"/>
              <a:t> </a:t>
            </a:r>
            <a:r>
              <a:rPr lang="es-CL" dirty="0" err="1" smtClean="0"/>
              <a:t>AARNet</a:t>
            </a:r>
            <a:r>
              <a:rPr lang="es-CL" dirty="0" smtClean="0"/>
              <a:t> ha </a:t>
            </a:r>
            <a:r>
              <a:rPr lang="es-CL" b="1" dirty="0" smtClean="0"/>
              <a:t>colaborado</a:t>
            </a:r>
            <a:r>
              <a:rPr lang="es-CL" dirty="0" smtClean="0"/>
              <a:t> </a:t>
            </a:r>
            <a:r>
              <a:rPr lang="es-CL" dirty="0" smtClean="0"/>
              <a:t>con estamentos gubernamentales, compañías aéreas y</a:t>
            </a:r>
            <a:r>
              <a:rPr lang="es-CL" dirty="0" smtClean="0"/>
              <a:t> empresas de servicios públicos para la </a:t>
            </a:r>
            <a:r>
              <a:rPr lang="es-CL" b="1" dirty="0" smtClean="0"/>
              <a:t>construcción</a:t>
            </a:r>
            <a:r>
              <a:rPr lang="es-CL" dirty="0" smtClean="0"/>
              <a:t> de la </a:t>
            </a:r>
            <a:r>
              <a:rPr lang="es-CL" b="1" dirty="0" smtClean="0"/>
              <a:t>fibra</a:t>
            </a:r>
            <a:r>
              <a:rPr lang="es-CL" dirty="0" smtClean="0"/>
              <a:t> o de </a:t>
            </a:r>
            <a:r>
              <a:rPr lang="es-CL" b="1" dirty="0" smtClean="0"/>
              <a:t>intercambio</a:t>
            </a:r>
            <a:r>
              <a:rPr lang="es-CL" dirty="0" smtClean="0"/>
              <a:t> con el fin de conectar a los clientes de la manera más rentable y extender nuestro alcance a nuevas áreas. </a:t>
            </a:r>
            <a:r>
              <a:rPr lang="es-CL" b="1" dirty="0" smtClean="0"/>
              <a:t> </a:t>
            </a:r>
            <a:r>
              <a:rPr lang="es-CL" b="1" dirty="0" err="1" smtClean="0"/>
              <a:t>AARNet</a:t>
            </a:r>
            <a:r>
              <a:rPr lang="es-CL" b="1" dirty="0" smtClean="0"/>
              <a:t> ha construido más de </a:t>
            </a:r>
            <a:r>
              <a:rPr lang="es-CL" b="1" dirty="0" smtClean="0"/>
              <a:t>50.000</a:t>
            </a:r>
            <a:r>
              <a:rPr lang="es-CL" b="1" dirty="0" smtClean="0"/>
              <a:t> </a:t>
            </a:r>
            <a:r>
              <a:rPr lang="es-CL" b="1" dirty="0" err="1" smtClean="0"/>
              <a:t>kms</a:t>
            </a:r>
            <a:r>
              <a:rPr lang="es-CL" b="1" dirty="0" smtClean="0"/>
              <a:t> </a:t>
            </a:r>
            <a:r>
              <a:rPr lang="es-CL" b="1" dirty="0" smtClean="0"/>
              <a:t>de fibra oscura</a:t>
            </a:r>
            <a:r>
              <a:rPr lang="es-CL" dirty="0" smtClean="0"/>
              <a:t> que generan un gran activo de unos 15 millones de pares de kilómetros de fibra </a:t>
            </a:r>
            <a:r>
              <a:rPr lang="es-CL" dirty="0" smtClean="0"/>
              <a:t>óptica a todo lo ancho de Australia.</a:t>
            </a:r>
            <a:endParaRPr lang="es-C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ownCloud\INTRANET\Fotos_Fotolia\Redes_mundial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6" name="5 Rectángulo"/>
          <p:cNvSpPr/>
          <p:nvPr/>
        </p:nvSpPr>
        <p:spPr>
          <a:xfrm>
            <a:off x="0" y="1928802"/>
            <a:ext cx="9144000" cy="280831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¿Cuál es el estado de la red académica Chilena?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Marcador de contenido" descr="mapa tecnologias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02" y="71414"/>
            <a:ext cx="4747312" cy="6715148"/>
          </a:xfrm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s-CL" dirty="0" smtClean="0"/>
              <a:t>Llevamos parte del camino recorrido</a:t>
            </a:r>
            <a:endParaRPr lang="es-CL" dirty="0"/>
          </a:p>
        </p:txBody>
      </p:sp>
      <p:sp>
        <p:nvSpPr>
          <p:cNvPr id="7" name="6 CuadroTexto"/>
          <p:cNvSpPr txBox="1"/>
          <p:nvPr/>
        </p:nvSpPr>
        <p:spPr>
          <a:xfrm>
            <a:off x="5357818" y="1571612"/>
            <a:ext cx="3571868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CL" sz="2800" dirty="0" smtClean="0"/>
              <a:t>20% de la red en fibra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~1000Kms en fibra</a:t>
            </a:r>
          </a:p>
          <a:p>
            <a:pPr>
              <a:lnSpc>
                <a:spcPct val="150000"/>
              </a:lnSpc>
            </a:pPr>
            <a:r>
              <a:rPr lang="es-CL" sz="2800" dirty="0" smtClean="0"/>
              <a:t>~ 1300Kms en lambda</a:t>
            </a:r>
            <a:endParaRPr lang="es-CL" sz="28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4572008"/>
            <a:ext cx="249892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8 Rectángulo"/>
          <p:cNvSpPr/>
          <p:nvPr/>
        </p:nvSpPr>
        <p:spPr>
          <a:xfrm>
            <a:off x="1785918" y="5429264"/>
            <a:ext cx="2000264" cy="14287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1214422"/>
            <a:ext cx="3324235" cy="5239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Fijemos la escala</a:t>
            </a:r>
            <a:endParaRPr lang="es-CL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/>
          <a:srcRect b="5501"/>
          <a:stretch>
            <a:fillRect/>
          </a:stretch>
        </p:blipFill>
        <p:spPr bwMode="auto">
          <a:xfrm>
            <a:off x="214282" y="1428736"/>
            <a:ext cx="8629299" cy="509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http://narceaeduplastica.weebly.com/uploads/8/9/2/8/8928253/3876715.jpg?53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684" t="23868" r="1949" b="42155"/>
          <a:stretch>
            <a:fillRect/>
          </a:stretch>
        </p:blipFill>
        <p:spPr bwMode="auto">
          <a:xfrm rot="5400000">
            <a:off x="4435186" y="5637516"/>
            <a:ext cx="1452534" cy="178774"/>
          </a:xfrm>
          <a:prstGeom prst="rect">
            <a:avLst/>
          </a:prstGeom>
          <a:noFill/>
        </p:spPr>
      </p:pic>
      <p:pic>
        <p:nvPicPr>
          <p:cNvPr id="6" name="Picture 9" descr="http://narceaeduplastica.weebly.com/uploads/8/9/2/8/8928253/3876715.jpg?53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684" t="23868" r="1949" b="42155"/>
          <a:stretch>
            <a:fillRect/>
          </a:stretch>
        </p:blipFill>
        <p:spPr bwMode="auto">
          <a:xfrm rot="5400000">
            <a:off x="7292706" y="2494244"/>
            <a:ext cx="1452534" cy="178774"/>
          </a:xfrm>
          <a:prstGeom prst="rect">
            <a:avLst/>
          </a:prstGeom>
          <a:noFill/>
        </p:spPr>
      </p:pic>
      <p:pic>
        <p:nvPicPr>
          <p:cNvPr id="7" name="Picture 9" descr="http://narceaeduplastica.weebly.com/uploads/8/9/2/8/8928253/3876715.jpg?53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684" t="23868" r="1949" b="42155"/>
          <a:stretch>
            <a:fillRect/>
          </a:stretch>
        </p:blipFill>
        <p:spPr bwMode="auto">
          <a:xfrm>
            <a:off x="3642171" y="2539111"/>
            <a:ext cx="1452537" cy="178774"/>
          </a:xfrm>
          <a:prstGeom prst="rect">
            <a:avLst/>
          </a:prstGeom>
          <a:noFill/>
        </p:spPr>
      </p:pic>
      <p:pic>
        <p:nvPicPr>
          <p:cNvPr id="8" name="Picture 9" descr="http://narceaeduplastica.weebly.com/uploads/8/9/2/8/8928253/3876715.jpg?532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684" t="23868" r="1949" b="42155"/>
          <a:stretch>
            <a:fillRect/>
          </a:stretch>
        </p:blipFill>
        <p:spPr bwMode="auto">
          <a:xfrm>
            <a:off x="285720" y="5786454"/>
            <a:ext cx="1452537" cy="1787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ownCloud\INTRANET\Fotos_Fotolia\Más_Fibra.jpg"/>
          <p:cNvPicPr>
            <a:picLocks noChangeAspect="1" noChangeArrowheads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0" y="0"/>
            <a:ext cx="9144000" cy="685801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0" y="1928802"/>
            <a:ext cx="9144000" cy="2808312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4000" b="1" dirty="0" smtClean="0"/>
              <a:t>Astronomía un catalizador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ici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ci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</TotalTime>
  <Words>793</Words>
  <Application>Microsoft Office PowerPoint</Application>
  <PresentationFormat>Presentación en pantalla (4:3)</PresentationFormat>
  <Paragraphs>118</Paragraphs>
  <Slides>27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Diapositiva 1</vt:lpstr>
      <vt:lpstr>Cuál es la brecha en materia de Ciencia...</vt:lpstr>
      <vt:lpstr>¿Cuál es la comparación en materia de Redes? </vt:lpstr>
      <vt:lpstr>CANARIE: Red académica Canadiense</vt:lpstr>
      <vt:lpstr>AARNET: Red académica australiana</vt:lpstr>
      <vt:lpstr>Diapositiva 6</vt:lpstr>
      <vt:lpstr>Llevamos parte del camino recorrido</vt:lpstr>
      <vt:lpstr>Fijemos la escala</vt:lpstr>
      <vt:lpstr>Diapositiva 9</vt:lpstr>
      <vt:lpstr>Astronomía</vt:lpstr>
      <vt:lpstr>Large Synoptic Survey Telescope</vt:lpstr>
      <vt:lpstr>Observatorio ALMA</vt:lpstr>
      <vt:lpstr>La red queda disponible para toda la comunidad académica</vt:lpstr>
      <vt:lpstr>Diapositiva 14</vt:lpstr>
      <vt:lpstr>Desarrollo de la red hacia el norte </vt:lpstr>
      <vt:lpstr>Modelo de sinergia</vt:lpstr>
      <vt:lpstr>Precedente: EVALSO</vt:lpstr>
      <vt:lpstr>Extendiendo la capa física un paso más al norte</vt:lpstr>
      <vt:lpstr>Diapositiva 19</vt:lpstr>
      <vt:lpstr>La red académica nacional al 2020 </vt:lpstr>
      <vt:lpstr>BELLA: Building  Europe Link to Latin America</vt:lpstr>
      <vt:lpstr>BELLA: Building  Europe Link to Latin America</vt:lpstr>
      <vt:lpstr>Fibra Optica Austral</vt:lpstr>
      <vt:lpstr>Diapositiva 24</vt:lpstr>
      <vt:lpstr>Oportunidades</vt:lpstr>
      <vt:lpstr>Astronomía y la red académica Chilena</vt:lpstr>
      <vt:lpstr>Diapositiva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 DE ACCIÓN 2016  Servicios y Comunicación Corporativa</dc:title>
  <dc:creator>Gaillon</dc:creator>
  <cp:lastModifiedBy>Sandra Jaque</cp:lastModifiedBy>
  <cp:revision>80</cp:revision>
  <dcterms:created xsi:type="dcterms:W3CDTF">2015-10-07T12:35:28Z</dcterms:created>
  <dcterms:modified xsi:type="dcterms:W3CDTF">2016-08-10T22:35:26Z</dcterms:modified>
</cp:coreProperties>
</file>