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3"/>
  </p:notesMasterIdLst>
  <p:sldIdLst>
    <p:sldId id="263" r:id="rId3"/>
    <p:sldId id="272" r:id="rId4"/>
    <p:sldId id="269" r:id="rId5"/>
    <p:sldId id="270" r:id="rId6"/>
    <p:sldId id="264" r:id="rId7"/>
    <p:sldId id="265" r:id="rId8"/>
    <p:sldId id="266" r:id="rId9"/>
    <p:sldId id="267" r:id="rId10"/>
    <p:sldId id="268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82969" autoAdjust="0"/>
  </p:normalViewPr>
  <p:slideViewPr>
    <p:cSldViewPr snapToGrid="0">
      <p:cViewPr varScale="1">
        <p:scale>
          <a:sx n="116" d="100"/>
          <a:sy n="116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EF3E-E536-4A5A-8D04-D795004B990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306C6-9018-4294-AA40-CBA84A38E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306C6-9018-4294-AA40-CBA84A38E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51E133-F57E-4623-A2F7-0D624E3D238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Brasil viene</a:t>
            </a:r>
            <a:r>
              <a:rPr lang="es-AR" baseline="0" dirty="0" smtClean="0"/>
              <a:t> incrementando la cantidad de eventos y su porcentaje en relación a los demás países de Latam ha ido aumentado, Argentina y Ecuador han ido disminuyendo, y los demás países permanecen contantes en proporción. 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7164-D7A8-4680-B9D6-C54B40FE407C}" type="slidenum">
              <a:rPr lang="es-AR" smtClean="0">
                <a:solidFill>
                  <a:prstClr val="black"/>
                </a:solidFill>
              </a:rPr>
              <a:pPr/>
              <a:t>3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4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Brasil viene</a:t>
            </a:r>
            <a:r>
              <a:rPr lang="es-AR" baseline="0" dirty="0" smtClean="0"/>
              <a:t> incrementando la cantidad de eventos y su porcentaje en relación a los demás países de Latam ha ido aumentado, Argentina y Ecuador han ido disminuyendo, y los demás países permanecen contantes en proporción. 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7164-D7A8-4680-B9D6-C54B40FE407C}" type="slidenum">
              <a:rPr lang="es-AR" smtClean="0">
                <a:solidFill>
                  <a:prstClr val="black"/>
                </a:solidFill>
              </a:rPr>
              <a:pPr/>
              <a:t>4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7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Brasil viene</a:t>
            </a:r>
            <a:r>
              <a:rPr lang="es-AR" baseline="0" dirty="0" smtClean="0"/>
              <a:t> incrementando la cantidad de eventos y su porcentaje en relación a los demás países de Latam ha ido aumentado, Argentina y Ecuador han ido disminuyendo, y los demás países permanecen contantes en proporción. 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7164-D7A8-4680-B9D6-C54B40FE407C}" type="slidenum">
              <a:rPr lang="es-AR" smtClean="0">
                <a:solidFill>
                  <a:prstClr val="black"/>
                </a:solidFill>
              </a:rPr>
              <a:pPr/>
              <a:t>5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56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Brasil viene</a:t>
            </a:r>
            <a:r>
              <a:rPr lang="es-AR" baseline="0" dirty="0" smtClean="0"/>
              <a:t> incrementando la cantidad de eventos y su porcentaje en relación a los demás países de Latam ha ido aumentado, Argentina y Ecuador han ido disminuyendo, y los demás países permanecen contantes en proporción. 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7164-D7A8-4680-B9D6-C54B40FE407C}" type="slidenum">
              <a:rPr lang="es-AR" smtClean="0">
                <a:solidFill>
                  <a:prstClr val="black"/>
                </a:solidFill>
              </a:rPr>
              <a:pPr/>
              <a:t>6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6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Brasil viene</a:t>
            </a:r>
            <a:r>
              <a:rPr lang="es-AR" baseline="0" dirty="0" smtClean="0"/>
              <a:t> incrementando la cantidad de eventos y su porcentaje en relación a los demás países de Latam ha ido aumentado, Argentina y Ecuador han ido disminuyendo, y los demás países permanecen contantes en proporción. 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7164-D7A8-4680-B9D6-C54B40FE407C}" type="slidenum">
              <a:rPr lang="es-AR" smtClean="0">
                <a:solidFill>
                  <a:prstClr val="black"/>
                </a:solidFill>
              </a:rPr>
              <a:pPr/>
              <a:t>7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0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Brasil viene</a:t>
            </a:r>
            <a:r>
              <a:rPr lang="es-AR" baseline="0" dirty="0" smtClean="0"/>
              <a:t> incrementando la cantidad de eventos y su porcentaje en relación a los demás países de Latam ha ido aumentado, Argentina y Ecuador han ido disminuyendo, y los demás países permanecen contantes en proporción. 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7164-D7A8-4680-B9D6-C54B40FE407C}" type="slidenum">
              <a:rPr lang="es-AR" smtClean="0">
                <a:solidFill>
                  <a:prstClr val="black"/>
                </a:solidFill>
              </a:rPr>
              <a:pPr/>
              <a:t>8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98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Brasil viene</a:t>
            </a:r>
            <a:r>
              <a:rPr lang="es-AR" baseline="0" dirty="0" smtClean="0"/>
              <a:t> incrementando la cantidad de eventos y su porcentaje en relación a los demás países de Latam ha ido aumentado, Argentina y Ecuador han ido disminuyendo, y los demás países permanecen contantes en proporción. 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7164-D7A8-4680-B9D6-C54B40FE407C}" type="slidenum">
              <a:rPr lang="es-AR" smtClean="0">
                <a:solidFill>
                  <a:prstClr val="black"/>
                </a:solidFill>
              </a:rPr>
              <a:pPr/>
              <a:t>9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3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31803" cy="688038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5697" y="5026970"/>
            <a:ext cx="8534400" cy="515977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497D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1220161" y="4173705"/>
            <a:ext cx="10289937" cy="707300"/>
          </a:xfrm>
        </p:spPr>
        <p:txBody>
          <a:bodyPr>
            <a:normAutofit/>
          </a:bodyPr>
          <a:lstStyle>
            <a:lvl1pPr algn="r">
              <a:defRPr>
                <a:solidFill>
                  <a:srgbClr val="1F497D"/>
                </a:solidFill>
              </a:defRPr>
            </a:lvl1pPr>
          </a:lstStyle>
          <a:p>
            <a:r>
              <a:rPr lang="en-US" sz="2000" b="1" dirty="0" smtClean="0">
                <a:solidFill>
                  <a:srgbClr val="0B4FA9"/>
                </a:solidFill>
                <a:latin typeface="Helvetica"/>
                <a:cs typeface="Helvetica"/>
              </a:rPr>
              <a:t>Title of the </a:t>
            </a:r>
            <a:br>
              <a:rPr lang="en-US" sz="2000" b="1" dirty="0" smtClean="0">
                <a:solidFill>
                  <a:srgbClr val="0B4FA9"/>
                </a:solidFill>
                <a:latin typeface="Helvetica"/>
                <a:cs typeface="Helvetica"/>
              </a:rPr>
            </a:br>
            <a:r>
              <a:rPr lang="en-US" sz="2000" b="1" dirty="0" smtClean="0">
                <a:solidFill>
                  <a:srgbClr val="0B4FA9"/>
                </a:solidFill>
                <a:latin typeface="Helvetica"/>
                <a:cs typeface="Helvetica"/>
              </a:rPr>
              <a:t>presentation</a:t>
            </a:r>
            <a:endParaRPr lang="en-US" sz="2000" b="1" dirty="0">
              <a:solidFill>
                <a:srgbClr val="0B4FA9"/>
              </a:solidFill>
              <a:latin typeface="Helvetica"/>
              <a:cs typeface="Helvetica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39" y="437433"/>
            <a:ext cx="1500668" cy="5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1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buClr>
                <a:srgbClr val="0070C0"/>
              </a:buCl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8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buClr>
                <a:srgbClr val="0070C0"/>
              </a:buCl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2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buClr>
                <a:srgbClr val="0070C0"/>
              </a:buCl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7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buClr>
                <a:srgbClr val="0070C0"/>
              </a:buCl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2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buClr>
                <a:srgbClr val="0070C0"/>
              </a:buCl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9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0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>
                <a:solidFill>
                  <a:prstClr val="black"/>
                </a:solidFill>
              </a:rPr>
              <a:pPr/>
              <a:t>Tuesday, August 09,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8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90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31803" cy="688038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5697" y="5026970"/>
            <a:ext cx="8534400" cy="515977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497D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1220161" y="4173705"/>
            <a:ext cx="10289937" cy="707300"/>
          </a:xfrm>
        </p:spPr>
        <p:txBody>
          <a:bodyPr>
            <a:normAutofit/>
          </a:bodyPr>
          <a:lstStyle>
            <a:lvl1pPr algn="r">
              <a:defRPr>
                <a:solidFill>
                  <a:srgbClr val="1F497D"/>
                </a:solidFill>
              </a:defRPr>
            </a:lvl1pPr>
          </a:lstStyle>
          <a:p>
            <a:r>
              <a:rPr lang="en-US" sz="2000" b="1" dirty="0" smtClean="0">
                <a:solidFill>
                  <a:srgbClr val="0B4FA9"/>
                </a:solidFill>
                <a:latin typeface="Helvetica"/>
                <a:cs typeface="Helvetica"/>
              </a:rPr>
              <a:t>Title of the </a:t>
            </a:r>
            <a:br>
              <a:rPr lang="en-US" sz="2000" b="1" dirty="0" smtClean="0">
                <a:solidFill>
                  <a:srgbClr val="0B4FA9"/>
                </a:solidFill>
                <a:latin typeface="Helvetica"/>
                <a:cs typeface="Helvetica"/>
              </a:rPr>
            </a:br>
            <a:r>
              <a:rPr lang="en-US" sz="2000" b="1" dirty="0" smtClean="0">
                <a:solidFill>
                  <a:srgbClr val="0B4FA9"/>
                </a:solidFill>
                <a:latin typeface="Helvetica"/>
                <a:cs typeface="Helvetica"/>
              </a:rPr>
              <a:t>presentation</a:t>
            </a:r>
            <a:endParaRPr lang="en-US" sz="2000" b="1" dirty="0">
              <a:solidFill>
                <a:srgbClr val="0B4FA9"/>
              </a:solidFill>
              <a:latin typeface="Helvetica"/>
              <a:cs typeface="Helvetica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39" y="437433"/>
            <a:ext cx="1500668" cy="5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18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7730"/>
            <a:ext cx="7321799" cy="393755"/>
          </a:xfrm>
        </p:spPr>
        <p:txBody>
          <a:bodyPr/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2602"/>
            <a:ext cx="10972800" cy="4983749"/>
          </a:xfrm>
        </p:spPr>
        <p:txBody>
          <a:bodyPr/>
          <a:lstStyle>
            <a:lvl1pPr>
              <a:defRPr sz="1100"/>
            </a:lvl1pPr>
            <a:lvl5pPr>
              <a:defRPr sz="11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998597"/>
            <a:ext cx="8650817" cy="385763"/>
          </a:xfrm>
        </p:spPr>
        <p:txBody>
          <a:bodyPr anchor="b"/>
          <a:lstStyle/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15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7730"/>
            <a:ext cx="7321799" cy="393755"/>
          </a:xfrm>
        </p:spPr>
        <p:txBody>
          <a:bodyPr/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2602"/>
            <a:ext cx="10972800" cy="4983749"/>
          </a:xfrm>
        </p:spPr>
        <p:txBody>
          <a:bodyPr/>
          <a:lstStyle>
            <a:lvl1pPr>
              <a:defRPr sz="1100"/>
            </a:lvl1pPr>
            <a:lvl5pPr>
              <a:defRPr sz="11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998597"/>
            <a:ext cx="8650817" cy="385763"/>
          </a:xfrm>
        </p:spPr>
        <p:txBody>
          <a:bodyPr anchor="b"/>
          <a:lstStyle/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966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1407877"/>
            <a:ext cx="10972800" cy="4948473"/>
          </a:xfrm>
        </p:spPr>
        <p:txBody>
          <a:bodyPr numCol="2"/>
          <a:lstStyle>
            <a:lvl1pPr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998598"/>
            <a:ext cx="8650817" cy="385763"/>
          </a:xfrm>
        </p:spPr>
        <p:txBody>
          <a:bodyPr anchor="b"/>
          <a:lstStyle/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369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1" y="1384360"/>
            <a:ext cx="5693833" cy="4971990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678085" y="1384360"/>
            <a:ext cx="4904316" cy="49719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998597"/>
            <a:ext cx="8650817" cy="385763"/>
          </a:xfrm>
        </p:spPr>
        <p:txBody>
          <a:bodyPr anchor="b"/>
          <a:lstStyle/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2402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text bottom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372602"/>
            <a:ext cx="10972800" cy="23437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" y="3716339"/>
            <a:ext cx="10972800" cy="2640011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998597"/>
            <a:ext cx="8650817" cy="385763"/>
          </a:xfrm>
        </p:spPr>
        <p:txBody>
          <a:bodyPr anchor="b"/>
          <a:lstStyle/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58219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600" y="1424812"/>
            <a:ext cx="10972800" cy="4931537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1003776"/>
            <a:ext cx="8650817" cy="385763"/>
          </a:xfrm>
        </p:spPr>
        <p:txBody>
          <a:bodyPr anchor="b"/>
          <a:lstStyle/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8005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52334" y="1754042"/>
            <a:ext cx="4030065" cy="440744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3338603"/>
            <a:ext cx="6717963" cy="1962296"/>
          </a:xfrm>
          <a:noFill/>
        </p:spPr>
        <p:txBody>
          <a:bodyPr/>
          <a:lstStyle>
            <a:lvl1pPr algn="l">
              <a:lnSpc>
                <a:spcPct val="70000"/>
              </a:lnSpc>
              <a:defRPr sz="1400" baseline="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buFont typeface="Arial"/>
              <a:buNone/>
              <a:defRPr baseline="0"/>
            </a:lvl2pPr>
          </a:lstStyle>
          <a:p>
            <a:pPr lvl="0"/>
            <a:r>
              <a:rPr lang="en-US" dirty="0" smtClean="0"/>
              <a:t>Click to head ad text in this location</a:t>
            </a:r>
          </a:p>
          <a:p>
            <a:pPr lvl="1"/>
            <a:r>
              <a:rPr lang="en-US" dirty="0" smtClean="0"/>
              <a:t>Click to add body copy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851699"/>
            <a:ext cx="6717963" cy="385763"/>
          </a:xfrm>
        </p:spPr>
        <p:txBody>
          <a:bodyPr anchor="b"/>
          <a:lstStyle/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955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" y="-1"/>
            <a:ext cx="12189396" cy="68565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3092093"/>
            <a:ext cx="10363200" cy="488439"/>
          </a:xfrm>
        </p:spPr>
        <p:txBody>
          <a:bodyPr>
            <a:normAutofit/>
          </a:bodyPr>
          <a:lstStyle>
            <a:lvl1pPr algn="ctr">
              <a:defRPr sz="1800" b="1">
                <a:solidFill>
                  <a:schemeClr val="tx2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 sz="1100">
                <a:latin typeface="Helvetica"/>
                <a:cs typeface="Helvetica"/>
              </a:defRPr>
            </a:lvl1pPr>
          </a:lstStyle>
          <a:p>
            <a:fld id="{16B64394-29E4-A942-9E2A-B3C1D7621F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lue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8892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39" y="437433"/>
            <a:ext cx="1500668" cy="5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32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buClr>
                <a:srgbClr val="0070C0"/>
              </a:buCl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86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buClr>
                <a:srgbClr val="0070C0"/>
              </a:buCl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17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buClr>
                <a:srgbClr val="0070C0"/>
              </a:buCl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77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buClr>
                <a:srgbClr val="0070C0"/>
              </a:buCl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1407877"/>
            <a:ext cx="10972800" cy="4948473"/>
          </a:xfrm>
        </p:spPr>
        <p:txBody>
          <a:bodyPr numCol="2"/>
          <a:lstStyle>
            <a:lvl1pPr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998598"/>
            <a:ext cx="8650817" cy="385763"/>
          </a:xfrm>
        </p:spPr>
        <p:txBody>
          <a:bodyPr anchor="b"/>
          <a:lstStyle/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7372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buClr>
                <a:srgbClr val="0070C0"/>
              </a:buCl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00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buClr>
                <a:srgbClr val="0070C0"/>
              </a:buCl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53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9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>
                <a:solidFill>
                  <a:prstClr val="black"/>
                </a:solidFill>
              </a:rPr>
              <a:pPr/>
              <a:t>Tuesday, August 09,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8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1" y="1384360"/>
            <a:ext cx="5693833" cy="4971990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678085" y="1384360"/>
            <a:ext cx="4904316" cy="49719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998597"/>
            <a:ext cx="8650817" cy="385763"/>
          </a:xfrm>
        </p:spPr>
        <p:txBody>
          <a:bodyPr anchor="b"/>
          <a:lstStyle/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8699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text bottom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372602"/>
            <a:ext cx="10972800" cy="23437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" y="3716339"/>
            <a:ext cx="10972800" cy="2640011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998597"/>
            <a:ext cx="8650817" cy="385763"/>
          </a:xfrm>
        </p:spPr>
        <p:txBody>
          <a:bodyPr anchor="b"/>
          <a:lstStyle/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636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600" y="1424812"/>
            <a:ext cx="10972800" cy="4931537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1003776"/>
            <a:ext cx="8650817" cy="385763"/>
          </a:xfrm>
        </p:spPr>
        <p:txBody>
          <a:bodyPr anchor="b"/>
          <a:lstStyle/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045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52334" y="1754042"/>
            <a:ext cx="4030065" cy="440744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3338603"/>
            <a:ext cx="6717963" cy="1962296"/>
          </a:xfrm>
          <a:noFill/>
        </p:spPr>
        <p:txBody>
          <a:bodyPr/>
          <a:lstStyle>
            <a:lvl1pPr algn="l">
              <a:lnSpc>
                <a:spcPct val="70000"/>
              </a:lnSpc>
              <a:defRPr sz="1400" baseline="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buFont typeface="Arial"/>
              <a:buNone/>
              <a:defRPr baseline="0"/>
            </a:lvl2pPr>
          </a:lstStyle>
          <a:p>
            <a:pPr lvl="0"/>
            <a:r>
              <a:rPr lang="en-US" dirty="0" smtClean="0"/>
              <a:t>Click to head ad text in this location</a:t>
            </a:r>
          </a:p>
          <a:p>
            <a:pPr lvl="1"/>
            <a:r>
              <a:rPr lang="en-US" dirty="0" smtClean="0"/>
              <a:t>Click to add body copy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851699"/>
            <a:ext cx="6717963" cy="385763"/>
          </a:xfrm>
        </p:spPr>
        <p:txBody>
          <a:bodyPr anchor="b"/>
          <a:lstStyle/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280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" y="-1"/>
            <a:ext cx="12189396" cy="68565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3092093"/>
            <a:ext cx="10363200" cy="488439"/>
          </a:xfrm>
        </p:spPr>
        <p:txBody>
          <a:bodyPr>
            <a:normAutofit/>
          </a:bodyPr>
          <a:lstStyle>
            <a:lvl1pPr algn="ctr">
              <a:defRPr sz="1800" b="1">
                <a:solidFill>
                  <a:schemeClr val="tx2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 sz="1100">
                <a:latin typeface="Helvetica"/>
                <a:cs typeface="Helvetica"/>
              </a:defRPr>
            </a:lvl1pPr>
          </a:lstStyle>
          <a:p>
            <a:fld id="{16B64394-29E4-A942-9E2A-B3C1D7621F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lue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8892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39" y="437433"/>
            <a:ext cx="1500668" cy="5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" y="1047750"/>
            <a:ext cx="11521708" cy="53781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6248" y="1662028"/>
            <a:ext cx="11008867" cy="4954587"/>
          </a:xfrm>
        </p:spPr>
        <p:txBody>
          <a:bodyPr/>
          <a:lstStyle>
            <a:lvl1pPr>
              <a:spcBef>
                <a:spcPts val="700"/>
              </a:spcBef>
              <a:buClr>
                <a:srgbClr val="0070C0"/>
              </a:buCl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3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7730"/>
            <a:ext cx="7321799" cy="3937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85672"/>
            <a:ext cx="10972800" cy="537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subhead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200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88989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8CCDEDB8-5EE3-ED4D-8E14-17E202469B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609601" y="6356351"/>
            <a:ext cx="7321799" cy="2001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smtClean="0">
                <a:solidFill>
                  <a:prstClr val="black">
                    <a:lumMod val="25000"/>
                    <a:lumOff val="75000"/>
                  </a:prstClr>
                </a:solidFill>
              </a:rPr>
              <a:t>© 2014 Level 3 Communications, LLC. All Rights Reserved. Proprietary and Confidential.</a:t>
            </a:r>
            <a:endParaRPr lang="en-US" sz="700" dirty="0">
              <a:solidFill>
                <a:prstClr val="black">
                  <a:lumMod val="25000"/>
                  <a:lumOff val="75000"/>
                </a:prstClr>
              </a:solidFill>
            </a:endParaRPr>
          </a:p>
        </p:txBody>
      </p:sp>
      <p:pic>
        <p:nvPicPr>
          <p:cNvPr id="5" name="Picture 4" descr="Blue Bar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8892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39" y="437433"/>
            <a:ext cx="1500668" cy="5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1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9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kern="1200">
          <a:solidFill>
            <a:schemeClr val="bg1">
              <a:lumMod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rgbClr val="7F7F7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7F7F7F"/>
          </a:solidFill>
          <a:latin typeface="Helvetica"/>
          <a:ea typeface="+mn-ea"/>
          <a:cs typeface="Helvetic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rgbClr val="7F7F7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7730"/>
            <a:ext cx="7321799" cy="3937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85672"/>
            <a:ext cx="10972800" cy="537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subhead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200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88989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8CCDEDB8-5EE3-ED4D-8E14-17E202469B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609601" y="6356351"/>
            <a:ext cx="7321799" cy="2001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smtClean="0">
                <a:solidFill>
                  <a:prstClr val="black">
                    <a:lumMod val="25000"/>
                    <a:lumOff val="75000"/>
                  </a:prstClr>
                </a:solidFill>
              </a:rPr>
              <a:t>© 2014 Level 3 Communications, LLC. All Rights Reserved. Proprietary and Confidential.</a:t>
            </a:r>
            <a:endParaRPr lang="en-US" sz="700" dirty="0">
              <a:solidFill>
                <a:prstClr val="black">
                  <a:lumMod val="25000"/>
                  <a:lumOff val="75000"/>
                </a:prstClr>
              </a:solidFill>
            </a:endParaRPr>
          </a:p>
        </p:txBody>
      </p:sp>
      <p:pic>
        <p:nvPicPr>
          <p:cNvPr id="5" name="Picture 4" descr="Blue Bar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8892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39" y="437433"/>
            <a:ext cx="1500668" cy="5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kern="1200">
          <a:solidFill>
            <a:schemeClr val="bg1">
              <a:lumMod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rgbClr val="7F7F7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7F7F7F"/>
          </a:solidFill>
          <a:latin typeface="Helvetica"/>
          <a:ea typeface="+mn-ea"/>
          <a:cs typeface="Helvetic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rgbClr val="7F7F7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marinecablemap.com/#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 idx="4294967295"/>
          </p:nvPr>
        </p:nvSpPr>
        <p:spPr>
          <a:xfrm>
            <a:off x="2875005" y="3082925"/>
            <a:ext cx="9012195" cy="4143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CL" sz="2000" b="0" dirty="0" smtClean="0"/>
              <a:t>Seminario </a:t>
            </a:r>
            <a:r>
              <a:rPr lang="es-CL" sz="2000" b="0" dirty="0"/>
              <a:t>Fibra Óptica: </a:t>
            </a:r>
            <a:r>
              <a:rPr lang="es-CL" sz="2400" dirty="0"/>
              <a:t>La carretera digital para el desarrollo de </a:t>
            </a:r>
            <a:r>
              <a:rPr lang="es-CL" sz="2400" dirty="0" smtClean="0"/>
              <a:t>Chile</a:t>
            </a:r>
            <a:br>
              <a:rPr lang="es-CL" sz="2400" dirty="0" smtClean="0"/>
            </a:br>
            <a:r>
              <a:rPr lang="es-CL" sz="2000" b="0" dirty="0"/>
              <a:t/>
            </a:r>
            <a:br>
              <a:rPr lang="es-CL" sz="2000" b="0" dirty="0"/>
            </a:br>
            <a:r>
              <a:rPr lang="es-CL" sz="2000" b="0" dirty="0"/>
              <a:t/>
            </a:r>
            <a:br>
              <a:rPr lang="es-CL" sz="2000" b="0" dirty="0"/>
            </a:br>
            <a:r>
              <a:rPr lang="es-CL" sz="2000" b="0" dirty="0"/>
              <a:t> </a:t>
            </a:r>
            <a:r>
              <a:rPr lang="es-CL" sz="2000" b="0" dirty="0" smtClean="0"/>
              <a:t>									</a:t>
            </a:r>
            <a:r>
              <a:rPr lang="es-CL" sz="2000" dirty="0" smtClean="0"/>
              <a:t>Los </a:t>
            </a:r>
            <a:r>
              <a:rPr lang="es-CL" sz="2000" dirty="0"/>
              <a:t>trazados mundiales de fibra óptica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 smtClean="0"/>
              <a:t> </a:t>
            </a:r>
            <a:endParaRPr lang="es-ES" altLang="es-AR" sz="2400" dirty="0">
              <a:ea typeface="ＭＳ Ｐゴシック" pitchFamily="34" charset="-128"/>
            </a:endParaRPr>
          </a:p>
        </p:txBody>
      </p:sp>
      <p:sp>
        <p:nvSpPr>
          <p:cNvPr id="3075" name="Subtitle 7"/>
          <p:cNvSpPr>
            <a:spLocks noGrp="1"/>
          </p:cNvSpPr>
          <p:nvPr>
            <p:ph type="subTitle" idx="1"/>
          </p:nvPr>
        </p:nvSpPr>
        <p:spPr>
          <a:xfrm>
            <a:off x="3832826" y="4695568"/>
            <a:ext cx="6703369" cy="999780"/>
          </a:xfrm>
        </p:spPr>
        <p:txBody>
          <a:bodyPr>
            <a:normAutofit/>
          </a:bodyPr>
          <a:lstStyle/>
          <a:p>
            <a:endParaRPr lang="es-ES" altLang="es-AR" sz="800" dirty="0">
              <a:ea typeface="ＭＳ Ｐゴシック" pitchFamily="34" charset="-128"/>
            </a:endParaRPr>
          </a:p>
          <a:p>
            <a:r>
              <a:rPr lang="es-ES" altLang="es-AR" sz="1200" dirty="0" smtClean="0">
                <a:ea typeface="ＭＳ Ｐゴシック" pitchFamily="34" charset="-128"/>
              </a:rPr>
              <a:t>Agosto  </a:t>
            </a:r>
            <a:r>
              <a:rPr lang="es-ES" altLang="es-AR" sz="1200" dirty="0" smtClean="0">
                <a:ea typeface="ＭＳ Ｐゴシック" pitchFamily="34" charset="-128"/>
              </a:rPr>
              <a:t>2016</a:t>
            </a:r>
          </a:p>
          <a:p>
            <a:r>
              <a:rPr lang="es-ES" altLang="es-AR" sz="1200" dirty="0" smtClean="0">
                <a:ea typeface="ＭＳ Ｐゴシック" pitchFamily="34" charset="-128"/>
              </a:rPr>
              <a:t>David Iacobucci</a:t>
            </a:r>
            <a:endParaRPr lang="es-ES" altLang="es-AR" sz="1200" dirty="0" smtClean="0">
              <a:ea typeface="ＭＳ Ｐゴシック" pitchFamily="34" charset="-128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176589" y="6235700"/>
            <a:ext cx="6567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  <a:defRPr sz="19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s-AR" sz="500" dirty="0">
                <a:solidFill>
                  <a:srgbClr val="B2B2B2"/>
                </a:solidFill>
              </a:rPr>
              <a:t>© Level 3 Communications, LLC.  All Rights Reserved. Level 3, Level 3 Communications and the Level 3 Communications Logo are either registered service marks or service marks of Level 3 Communications, LLC and/or one of its Affiliates in the United States and/or other countries.  Level 3 services are provided by wholly owned subsidiaries of Level 3 Communications, Inc. Any other service names, product names, company names or logos included herein are the trademarks or service marks of their respective owners.</a:t>
            </a:r>
            <a:endParaRPr lang="en-US" altLang="es-AR" sz="1400" dirty="0"/>
          </a:p>
        </p:txBody>
      </p:sp>
    </p:spTree>
    <p:extLst>
      <p:ext uri="{BB962C8B-B14F-4D97-AF65-F5344CB8AC3E}">
        <p14:creationId xmlns:p14="http://schemas.microsoft.com/office/powerpoint/2010/main" val="34031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 idx="4294967295"/>
          </p:nvPr>
        </p:nvSpPr>
        <p:spPr>
          <a:xfrm>
            <a:off x="2935295" y="3605439"/>
            <a:ext cx="9012195" cy="4143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s-CL" sz="2000" dirty="0" smtClean="0"/>
              <a:t>MUCHAS GRACIAS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000" b="0" dirty="0"/>
              <a:t/>
            </a:r>
            <a:br>
              <a:rPr lang="es-CL" sz="2000" b="0" dirty="0"/>
            </a:br>
            <a:r>
              <a:rPr lang="es-CL" sz="2000" b="0" dirty="0"/>
              <a:t/>
            </a:r>
            <a:br>
              <a:rPr lang="es-CL" sz="2000" b="0" dirty="0"/>
            </a:br>
            <a:r>
              <a:rPr lang="es-CL" sz="2000" b="0" dirty="0"/>
              <a:t> </a:t>
            </a:r>
            <a:r>
              <a:rPr lang="es-CL" sz="2000" b="0" dirty="0" smtClean="0"/>
              <a:t>									</a:t>
            </a:r>
            <a:endParaRPr lang="es-ES" altLang="es-AR" sz="2400" dirty="0">
              <a:ea typeface="ＭＳ Ｐゴシック" pitchFamily="34" charset="-128"/>
            </a:endParaRPr>
          </a:p>
        </p:txBody>
      </p:sp>
      <p:sp>
        <p:nvSpPr>
          <p:cNvPr id="3075" name="Subtitle 7"/>
          <p:cNvSpPr>
            <a:spLocks noGrp="1"/>
          </p:cNvSpPr>
          <p:nvPr>
            <p:ph type="subTitle" idx="1"/>
          </p:nvPr>
        </p:nvSpPr>
        <p:spPr>
          <a:xfrm>
            <a:off x="3832826" y="4695568"/>
            <a:ext cx="6703369" cy="999780"/>
          </a:xfrm>
        </p:spPr>
        <p:txBody>
          <a:bodyPr>
            <a:normAutofit/>
          </a:bodyPr>
          <a:lstStyle/>
          <a:p>
            <a:endParaRPr lang="es-ES" altLang="es-AR" sz="800" dirty="0">
              <a:ea typeface="ＭＳ Ｐゴシック" pitchFamily="34" charset="-128"/>
            </a:endParaRPr>
          </a:p>
          <a:p>
            <a:r>
              <a:rPr lang="es-ES" altLang="es-AR" sz="1200" dirty="0" smtClean="0">
                <a:ea typeface="ＭＳ Ｐゴシック" pitchFamily="34" charset="-128"/>
              </a:rPr>
              <a:t>Agosto  </a:t>
            </a:r>
            <a:r>
              <a:rPr lang="es-ES" altLang="es-AR" sz="1200" dirty="0" smtClean="0">
                <a:ea typeface="ＭＳ Ｐゴシック" pitchFamily="34" charset="-128"/>
              </a:rPr>
              <a:t>2016</a:t>
            </a:r>
          </a:p>
          <a:p>
            <a:r>
              <a:rPr lang="es-ES" altLang="es-AR" sz="1200" dirty="0" smtClean="0">
                <a:ea typeface="ＭＳ Ｐゴシック" pitchFamily="34" charset="-128"/>
              </a:rPr>
              <a:t>David Iacobucci</a:t>
            </a:r>
            <a:endParaRPr lang="es-ES" altLang="es-AR" sz="1200" dirty="0" smtClean="0">
              <a:ea typeface="ＭＳ Ｐゴシック" pitchFamily="34" charset="-128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176589" y="6235700"/>
            <a:ext cx="6567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  <a:defRPr sz="19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s-AR" sz="500" dirty="0">
                <a:solidFill>
                  <a:srgbClr val="B2B2B2"/>
                </a:solidFill>
              </a:rPr>
              <a:t>© Level 3 Communications, LLC.  All Rights Reserved. Level 3, Level 3 Communications and the Level 3 Communications Logo are either registered service marks or service marks of Level 3 Communications, LLC and/or one of its Affiliates in the United States and/or other countries.  Level 3 services are provided by wholly owned subsidiaries of Level 3 Communications, Inc. Any other service names, product names, company names or logos included herein are the trademarks or service marks of their respective owners.</a:t>
            </a:r>
            <a:endParaRPr lang="en-US" altLang="es-AR" sz="1400" dirty="0"/>
          </a:p>
        </p:txBody>
      </p:sp>
    </p:spTree>
    <p:extLst>
      <p:ext uri="{BB962C8B-B14F-4D97-AF65-F5344CB8AC3E}">
        <p14:creationId xmlns:p14="http://schemas.microsoft.com/office/powerpoint/2010/main" val="20524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40305" y="304405"/>
            <a:ext cx="891139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lvl="2" indent="-287338"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Servicios a más de 500 mercados en más de 60 países alrededor del mundo.</a:t>
            </a:r>
          </a:p>
          <a:p>
            <a:pPr marL="287338" lvl="2" indent="-287338"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180.000 Km. de redes entre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ciudades (~110.000 millas)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2" indent="-287338"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~ 103.000 Km. de redes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metropolitanas (~64.000millas)</a:t>
            </a:r>
          </a:p>
          <a:p>
            <a:pPr marL="287338" lvl="2" indent="-287338"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53.000 Km. de red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submarina (~33.000millas)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5" y="1403565"/>
            <a:ext cx="9188467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80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1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Vista Mundial de las </a:t>
            </a:r>
            <a:r>
              <a:rPr lang="en-US" sz="4000" b="1" dirty="0" err="1" smtClean="0"/>
              <a:t>redes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87" y="919739"/>
            <a:ext cx="9037960" cy="54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1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Vista Mundial de las </a:t>
            </a:r>
            <a:r>
              <a:rPr lang="en-US" sz="4000" b="1" dirty="0" err="1" smtClean="0"/>
              <a:t>redes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4022323" y="3244334"/>
            <a:ext cx="4147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3"/>
              </a:rPr>
              <a:t>http://www.submarinecablemap.com/#/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923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1043189"/>
            <a:ext cx="8950817" cy="3825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9257" y="5057809"/>
            <a:ext cx="604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La demanda de capacidad sigue creciendo en forma sostenida </a:t>
            </a:r>
          </a:p>
          <a:p>
            <a:r>
              <a:rPr lang="es-AR" dirty="0" smtClean="0"/>
              <a:t>Desde 2010 ha crecido 4,5 veces llegando a los 61,3 </a:t>
            </a:r>
            <a:r>
              <a:rPr lang="es-AR" dirty="0" err="1" smtClean="0"/>
              <a:t>Tbps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17"/>
          </a:xfrm>
        </p:spPr>
        <p:txBody>
          <a:bodyPr>
            <a:normAutofit fontScale="90000"/>
          </a:bodyPr>
          <a:lstStyle/>
          <a:p>
            <a:r>
              <a:rPr lang="es-AR" sz="4000" b="1" dirty="0" smtClean="0"/>
              <a:t>Capacidad </a:t>
            </a:r>
            <a:r>
              <a:rPr lang="es-AR" sz="4000" b="1" dirty="0" smtClean="0"/>
              <a:t>Global - Consumo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348151" y="6341018"/>
            <a:ext cx="3937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err="1" smtClean="0"/>
              <a:t>Ftes</a:t>
            </a:r>
            <a:r>
              <a:rPr lang="es-CL" sz="800" dirty="0" smtClean="0"/>
              <a:t>: </a:t>
            </a:r>
            <a:r>
              <a:rPr lang="es-CL" sz="800" dirty="0" err="1" smtClean="0"/>
              <a:t>Telegeogrphy</a:t>
            </a:r>
            <a:r>
              <a:rPr lang="es-CL" sz="800" dirty="0" smtClean="0"/>
              <a:t> – </a:t>
            </a:r>
            <a:r>
              <a:rPr lang="es-CL" sz="800" dirty="0" err="1" smtClean="0"/>
              <a:t>Subtel</a:t>
            </a:r>
            <a:r>
              <a:rPr lang="es-CL" sz="800" dirty="0" smtClean="0"/>
              <a:t> </a:t>
            </a:r>
            <a:r>
              <a:rPr lang="es-CL" sz="800" dirty="0" err="1" smtClean="0"/>
              <a:t>Forum</a:t>
            </a:r>
            <a:endParaRPr lang="es-CL" sz="800" dirty="0"/>
          </a:p>
        </p:txBody>
      </p:sp>
    </p:spTree>
    <p:extLst>
      <p:ext uri="{BB962C8B-B14F-4D97-AF65-F5344CB8AC3E}">
        <p14:creationId xmlns:p14="http://schemas.microsoft.com/office/powerpoint/2010/main" val="13393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54" y="1236205"/>
            <a:ext cx="9298546" cy="4481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2586" y="5769735"/>
            <a:ext cx="834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La capacidad potencial entre 2010 y 2014 </a:t>
            </a:r>
            <a:r>
              <a:rPr lang="es-AR" dirty="0" smtClean="0"/>
              <a:t>creció </a:t>
            </a:r>
            <a:r>
              <a:rPr lang="es-AR" dirty="0" smtClean="0"/>
              <a:t>3,5 veces llegando a 796 </a:t>
            </a:r>
            <a:r>
              <a:rPr lang="es-AR" dirty="0" err="1" smtClean="0"/>
              <a:t>Tbps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0926" y="609824"/>
            <a:ext cx="10515600" cy="472002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>Capacidad Global - Potencial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338839" y="6477860"/>
            <a:ext cx="3937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err="1" smtClean="0"/>
              <a:t>Ftes</a:t>
            </a:r>
            <a:r>
              <a:rPr lang="es-CL" sz="800" dirty="0" smtClean="0"/>
              <a:t>: </a:t>
            </a:r>
            <a:r>
              <a:rPr lang="es-CL" sz="800" dirty="0" err="1" smtClean="0"/>
              <a:t>Telegeogrphy</a:t>
            </a:r>
            <a:r>
              <a:rPr lang="es-CL" sz="800" dirty="0" smtClean="0"/>
              <a:t> – </a:t>
            </a:r>
            <a:r>
              <a:rPr lang="es-CL" sz="800" dirty="0" err="1" smtClean="0"/>
              <a:t>Subtel</a:t>
            </a:r>
            <a:r>
              <a:rPr lang="es-CL" sz="800" dirty="0" smtClean="0"/>
              <a:t> </a:t>
            </a:r>
            <a:r>
              <a:rPr lang="es-CL" sz="800" dirty="0" err="1" smtClean="0"/>
              <a:t>Forum</a:t>
            </a:r>
            <a:endParaRPr lang="es-CL" sz="800" dirty="0"/>
          </a:p>
        </p:txBody>
      </p:sp>
    </p:spTree>
    <p:extLst>
      <p:ext uri="{BB962C8B-B14F-4D97-AF65-F5344CB8AC3E}">
        <p14:creationId xmlns:p14="http://schemas.microsoft.com/office/powerpoint/2010/main" val="32730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1690689"/>
            <a:ext cx="8640417" cy="449807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AR" sz="3600" dirty="0" smtClean="0"/>
              <a:t>Sistemas </a:t>
            </a:r>
            <a:r>
              <a:rPr lang="es-AR" sz="3600" dirty="0" smtClean="0"/>
              <a:t>Funcionando y planeados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493210" y="6371910"/>
            <a:ext cx="3937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err="1" smtClean="0"/>
              <a:t>Ftes</a:t>
            </a:r>
            <a:r>
              <a:rPr lang="es-CL" sz="800" dirty="0" smtClean="0"/>
              <a:t>: </a:t>
            </a:r>
            <a:r>
              <a:rPr lang="es-CL" sz="800" dirty="0" err="1" smtClean="0"/>
              <a:t>Telegeogrphy</a:t>
            </a:r>
            <a:r>
              <a:rPr lang="es-CL" sz="800" dirty="0" smtClean="0"/>
              <a:t> – </a:t>
            </a:r>
            <a:r>
              <a:rPr lang="es-CL" sz="800" dirty="0" err="1" smtClean="0"/>
              <a:t>Subtel</a:t>
            </a:r>
            <a:r>
              <a:rPr lang="es-CL" sz="800" dirty="0" smtClean="0"/>
              <a:t> </a:t>
            </a:r>
            <a:r>
              <a:rPr lang="es-CL" sz="800" dirty="0" err="1" smtClean="0"/>
              <a:t>Forum</a:t>
            </a:r>
            <a:endParaRPr lang="es-CL" sz="800" dirty="0"/>
          </a:p>
        </p:txBody>
      </p:sp>
    </p:spTree>
    <p:extLst>
      <p:ext uri="{BB962C8B-B14F-4D97-AF65-F5344CB8AC3E}">
        <p14:creationId xmlns:p14="http://schemas.microsoft.com/office/powerpoint/2010/main" val="37715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09" y="1867438"/>
            <a:ext cx="6915955" cy="40182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AR" sz="3600" dirty="0" err="1" smtClean="0"/>
              <a:t>Kms</a:t>
            </a:r>
            <a:r>
              <a:rPr lang="es-AR" sz="3600" dirty="0" smtClean="0"/>
              <a:t> de Sistemas Funcionando y previstos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348151" y="6394280"/>
            <a:ext cx="3937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err="1" smtClean="0"/>
              <a:t>Ftes</a:t>
            </a:r>
            <a:r>
              <a:rPr lang="es-CL" sz="800" dirty="0" smtClean="0"/>
              <a:t>: </a:t>
            </a:r>
            <a:r>
              <a:rPr lang="es-CL" sz="800" dirty="0" err="1" smtClean="0"/>
              <a:t>Telegeogrphy</a:t>
            </a:r>
            <a:r>
              <a:rPr lang="es-CL" sz="800" dirty="0" smtClean="0"/>
              <a:t> – </a:t>
            </a:r>
            <a:r>
              <a:rPr lang="es-CL" sz="800" dirty="0" err="1" smtClean="0"/>
              <a:t>Subtel</a:t>
            </a:r>
            <a:r>
              <a:rPr lang="es-CL" sz="800" dirty="0" smtClean="0"/>
              <a:t> </a:t>
            </a:r>
            <a:r>
              <a:rPr lang="es-CL" sz="800" dirty="0" err="1" smtClean="0"/>
              <a:t>Forum</a:t>
            </a:r>
            <a:endParaRPr lang="es-CL" sz="800" dirty="0"/>
          </a:p>
        </p:txBody>
      </p:sp>
    </p:spTree>
    <p:extLst>
      <p:ext uri="{BB962C8B-B14F-4D97-AF65-F5344CB8AC3E}">
        <p14:creationId xmlns:p14="http://schemas.microsoft.com/office/powerpoint/2010/main" val="14128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EDB8-5EE3-ED4D-8E14-17E202469B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28" y="1524186"/>
            <a:ext cx="7673009" cy="438647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AR" sz="3600" dirty="0" smtClean="0"/>
              <a:t>Desarrollo de KM por </a:t>
            </a:r>
            <a:r>
              <a:rPr lang="es-AR" sz="3600" dirty="0" err="1" smtClean="0"/>
              <a:t>Region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926859" y="6341018"/>
            <a:ext cx="3937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err="1" smtClean="0"/>
              <a:t>Ftes</a:t>
            </a:r>
            <a:r>
              <a:rPr lang="es-CL" sz="800" dirty="0" smtClean="0"/>
              <a:t>: </a:t>
            </a:r>
            <a:r>
              <a:rPr lang="es-CL" sz="800" dirty="0" err="1" smtClean="0"/>
              <a:t>Telegeogrphy</a:t>
            </a:r>
            <a:r>
              <a:rPr lang="es-CL" sz="800" dirty="0" smtClean="0"/>
              <a:t> – </a:t>
            </a:r>
            <a:r>
              <a:rPr lang="es-CL" sz="800" dirty="0" err="1" smtClean="0"/>
              <a:t>Subtel</a:t>
            </a:r>
            <a:r>
              <a:rPr lang="es-CL" sz="800" dirty="0" smtClean="0"/>
              <a:t> </a:t>
            </a:r>
            <a:r>
              <a:rPr lang="es-CL" sz="800" dirty="0" err="1" smtClean="0"/>
              <a:t>Forum</a:t>
            </a:r>
            <a:endParaRPr lang="es-CL" sz="800" dirty="0"/>
          </a:p>
        </p:txBody>
      </p:sp>
    </p:spTree>
    <p:extLst>
      <p:ext uri="{BB962C8B-B14F-4D97-AF65-F5344CB8AC3E}">
        <p14:creationId xmlns:p14="http://schemas.microsoft.com/office/powerpoint/2010/main" val="30687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 3 Blue">
  <a:themeElements>
    <a:clrScheme name="level3 co0l0r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CCCCCC"/>
      </a:accent1>
      <a:accent2>
        <a:srgbClr val="FF0000"/>
      </a:accent2>
      <a:accent3>
        <a:srgbClr val="339966"/>
      </a:accent3>
      <a:accent4>
        <a:srgbClr val="8064A2"/>
      </a:accent4>
      <a:accent5>
        <a:srgbClr val="3399CC"/>
      </a:accent5>
      <a:accent6>
        <a:srgbClr val="CC9933"/>
      </a:accent6>
      <a:hlink>
        <a:srgbClr val="0000FF"/>
      </a:hlink>
      <a:folHlink>
        <a:srgbClr val="80008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Level 3 Blue">
  <a:themeElements>
    <a:clrScheme name="level3 co0l0r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CCCCCC"/>
      </a:accent1>
      <a:accent2>
        <a:srgbClr val="FF0000"/>
      </a:accent2>
      <a:accent3>
        <a:srgbClr val="339966"/>
      </a:accent3>
      <a:accent4>
        <a:srgbClr val="8064A2"/>
      </a:accent4>
      <a:accent5>
        <a:srgbClr val="3399CC"/>
      </a:accent5>
      <a:accent6>
        <a:srgbClr val="CC9933"/>
      </a:accent6>
      <a:hlink>
        <a:srgbClr val="0000FF"/>
      </a:hlink>
      <a:folHlink>
        <a:srgbClr val="80008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634</Words>
  <Application>Microsoft Office PowerPoint</Application>
  <PresentationFormat>Widescreen</PresentationFormat>
  <Paragraphs>53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Helvetica</vt:lpstr>
      <vt:lpstr>Wingdings</vt:lpstr>
      <vt:lpstr>Level 3 Blue</vt:lpstr>
      <vt:lpstr>1_Level 3 Blue</vt:lpstr>
      <vt:lpstr>Seminario Fibra Óptica: La carretera digital para el desarrollo de Chile             Los trazados mundiales de fibra óptica   </vt:lpstr>
      <vt:lpstr>PowerPoint Presentation</vt:lpstr>
      <vt:lpstr>Vista Mundial de las redes</vt:lpstr>
      <vt:lpstr>Vista Mundial de las redes</vt:lpstr>
      <vt:lpstr>Capacidad Global - Consumo</vt:lpstr>
      <vt:lpstr>Capacidad Global - Potencial</vt:lpstr>
      <vt:lpstr>Sistemas Funcionando y planeados</vt:lpstr>
      <vt:lpstr>Kms de Sistemas Funcionando y previstos</vt:lpstr>
      <vt:lpstr>Desarrollo de KM por Region</vt:lpstr>
      <vt:lpstr>MUCHAS GRACIAS             </vt:lpstr>
    </vt:vector>
  </TitlesOfParts>
  <Company>Level 3 Communications, L.L.C.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Curci, Ernesto</dc:creator>
  <cp:lastModifiedBy>Iacobucci, David</cp:lastModifiedBy>
  <cp:revision>18</cp:revision>
  <dcterms:created xsi:type="dcterms:W3CDTF">2016-08-08T17:47:22Z</dcterms:created>
  <dcterms:modified xsi:type="dcterms:W3CDTF">2016-08-10T17:33:21Z</dcterms:modified>
</cp:coreProperties>
</file>