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91120" r:id="rId4"/>
    <p:sldMasterId id="2147491354" r:id="rId5"/>
    <p:sldMasterId id="2147491462" r:id="rId6"/>
    <p:sldMasterId id="2147491592" r:id="rId7"/>
    <p:sldMasterId id="2147493564" r:id="rId8"/>
  </p:sldMasterIdLst>
  <p:notesMasterIdLst>
    <p:notesMasterId r:id="rId37"/>
  </p:notesMasterIdLst>
  <p:handoutMasterIdLst>
    <p:handoutMasterId r:id="rId38"/>
  </p:handoutMasterIdLst>
  <p:sldIdLst>
    <p:sldId id="256" r:id="rId9"/>
    <p:sldId id="949" r:id="rId10"/>
    <p:sldId id="921" r:id="rId11"/>
    <p:sldId id="948" r:id="rId12"/>
    <p:sldId id="936" r:id="rId13"/>
    <p:sldId id="930" r:id="rId14"/>
    <p:sldId id="938" r:id="rId15"/>
    <p:sldId id="932" r:id="rId16"/>
    <p:sldId id="939" r:id="rId17"/>
    <p:sldId id="940" r:id="rId18"/>
    <p:sldId id="923" r:id="rId19"/>
    <p:sldId id="941" r:id="rId20"/>
    <p:sldId id="942" r:id="rId21"/>
    <p:sldId id="943" r:id="rId22"/>
    <p:sldId id="924" r:id="rId23"/>
    <p:sldId id="944" r:id="rId24"/>
    <p:sldId id="945" r:id="rId25"/>
    <p:sldId id="925" r:id="rId26"/>
    <p:sldId id="926" r:id="rId27"/>
    <p:sldId id="927" r:id="rId28"/>
    <p:sldId id="947" r:id="rId29"/>
    <p:sldId id="946" r:id="rId30"/>
    <p:sldId id="928" r:id="rId31"/>
    <p:sldId id="935" r:id="rId32"/>
    <p:sldId id="937" r:id="rId33"/>
    <p:sldId id="934" r:id="rId34"/>
    <p:sldId id="933" r:id="rId35"/>
    <p:sldId id="331" r:id="rId36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2704">
          <p15:clr>
            <a:srgbClr val="A4A3A4"/>
          </p15:clr>
        </p15:guide>
        <p15:guide id="4" orient="horz" pos="2069">
          <p15:clr>
            <a:srgbClr val="A4A3A4"/>
          </p15:clr>
        </p15:guide>
        <p15:guide id="5" pos="385">
          <p15:clr>
            <a:srgbClr val="A4A3A4"/>
          </p15:clr>
        </p15:guide>
        <p15:guide id="6" pos="3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S" initials="F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54A"/>
    <a:srgbClr val="0000CC"/>
    <a:srgbClr val="CCFFCC"/>
    <a:srgbClr val="99CCFF"/>
    <a:srgbClr val="33CC33"/>
    <a:srgbClr val="00CC99"/>
    <a:srgbClr val="66FF66"/>
    <a:srgbClr val="E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89115" autoAdjust="0"/>
  </p:normalViewPr>
  <p:slideViewPr>
    <p:cSldViewPr snapToObjects="1">
      <p:cViewPr>
        <p:scale>
          <a:sx n="80" d="100"/>
          <a:sy n="80" d="100"/>
        </p:scale>
        <p:origin x="-2004" y="-606"/>
      </p:cViewPr>
      <p:guideLst>
        <p:guide orient="horz" pos="663"/>
        <p:guide orient="horz" pos="3566"/>
        <p:guide orient="horz" pos="2704"/>
        <p:guide orient="horz" pos="2069"/>
        <p:guide pos="385"/>
        <p:guide pos="36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896" y="-10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eclamos%20por%20Regi&#243;n%20oct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ortess.SERNAC\Desktop\Ranking%20SERNAC%20SUBTEL%202015\Ranking%20SERNAC%20SUBTEL%20NOV%202015\INDICADORES%20SERNAC_SUBTEL%20NOVIEMBRE2015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CL" sz="2400" noProof="0" dirty="0" smtClean="0"/>
              <a:t>Reclamos Totales en Telecomunicaciones</a:t>
            </a:r>
            <a:endParaRPr lang="es-CL" sz="2400" noProof="0" dirty="0"/>
          </a:p>
        </c:rich>
      </c:tx>
      <c:layout>
        <c:manualLayout>
          <c:xMode val="edge"/>
          <c:yMode val="edge"/>
          <c:x val="0.14599469149325067"/>
          <c:y val="2.8940453535646095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Hoja2!$D$33:$D$34</c:f>
              <c:strCache>
                <c:ptCount val="2"/>
                <c:pt idx="0">
                  <c:v>1er sem 2014</c:v>
                </c:pt>
                <c:pt idx="1">
                  <c:v>1er sem 2015</c:v>
                </c:pt>
              </c:strCache>
            </c:strRef>
          </c:cat>
          <c:val>
            <c:numRef>
              <c:f>Hoja2!$E$33:$E$34</c:f>
              <c:numCache>
                <c:formatCode>_-* #,##0_-;\-* #,##0_-;_-* "-"??_-;_-@_-</c:formatCode>
                <c:ptCount val="2"/>
                <c:pt idx="0">
                  <c:v>53207</c:v>
                </c:pt>
                <c:pt idx="1">
                  <c:v>53779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256832"/>
        <c:axId val="77263360"/>
      </c:barChart>
      <c:catAx>
        <c:axId val="1312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s-CL"/>
          </a:p>
        </c:txPr>
        <c:crossAx val="77263360"/>
        <c:crosses val="autoZero"/>
        <c:auto val="1"/>
        <c:lblAlgn val="ctr"/>
        <c:lblOffset val="100"/>
        <c:noMultiLvlLbl val="0"/>
      </c:catAx>
      <c:valAx>
        <c:axId val="77263360"/>
        <c:scaling>
          <c:orientation val="minMax"/>
          <c:min val="4000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31256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CL" sz="2800" noProof="0" dirty="0" smtClean="0"/>
              <a:t>Tasa de Reclamos </a:t>
            </a:r>
            <a:r>
              <a:rPr lang="es-CL" sz="2000" b="1" i="0" u="none" strike="noStrike" kern="1200" baseline="0" noProof="0" dirty="0" err="1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Multiservicios</a:t>
            </a:r>
            <a:r>
              <a:rPr lang="es-CL" sz="2000" noProof="0" dirty="0" smtClean="0">
                <a:solidFill>
                  <a:srgbClr val="92D050"/>
                </a:solidFill>
              </a:rPr>
              <a:t> Móvil</a:t>
            </a:r>
            <a:endParaRPr lang="es-CL" sz="2000" noProof="0" dirty="0">
              <a:solidFill>
                <a:srgbClr val="92D050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9848671611722955E-2"/>
          <c:y val="0.18786503662763115"/>
          <c:w val="0.98015132838827712"/>
          <c:h val="0.77898151023548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'Multi movil'!$B$95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'Multi movil'!$A$96:$A$103</c:f>
              <c:strCache>
                <c:ptCount val="8"/>
                <c:pt idx="0">
                  <c:v>TELSUR</c:v>
                </c:pt>
                <c:pt idx="1">
                  <c:v>VIRGIN</c:v>
                </c:pt>
                <c:pt idx="2">
                  <c:v>FALABELLA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CLARO</c:v>
                </c:pt>
                <c:pt idx="7">
                  <c:v>VTR</c:v>
                </c:pt>
              </c:strCache>
            </c:strRef>
          </c:cat>
          <c:val>
            <c:numRef>
              <c:f>'Multi movil'!$B$96:$B$103</c:f>
              <c:numCache>
                <c:formatCode>_-* #,##0.0_-;\-* #,##0.0_-;_-* "-"??_-;_-@_-</c:formatCode>
                <c:ptCount val="8"/>
                <c:pt idx="0">
                  <c:v>0.25771867429513945</c:v>
                </c:pt>
                <c:pt idx="1">
                  <c:v>0.1435057890235292</c:v>
                </c:pt>
                <c:pt idx="2">
                  <c:v>6.871388226563413E-2</c:v>
                </c:pt>
                <c:pt idx="3">
                  <c:v>0.15266798034658069</c:v>
                </c:pt>
                <c:pt idx="4">
                  <c:v>0.13115592028839632</c:v>
                </c:pt>
                <c:pt idx="5">
                  <c:v>0.12952674868150216</c:v>
                </c:pt>
                <c:pt idx="6">
                  <c:v>0.32753819174143661</c:v>
                </c:pt>
                <c:pt idx="7">
                  <c:v>1.3984424846826848</c:v>
                </c:pt>
              </c:numCache>
            </c:numRef>
          </c:val>
        </c:ser>
        <c:ser>
          <c:idx val="1"/>
          <c:order val="1"/>
          <c:tx>
            <c:strRef>
              <c:f>'Multi movil'!$C$95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2.190222361488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032520325203251E-3"/>
                  <c:y val="2.0533799456943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movil'!$A$96:$A$103</c:f>
              <c:strCache>
                <c:ptCount val="8"/>
                <c:pt idx="0">
                  <c:v>TELSUR</c:v>
                </c:pt>
                <c:pt idx="1">
                  <c:v>VIRGIN</c:v>
                </c:pt>
                <c:pt idx="2">
                  <c:v>FALABELLA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CLARO</c:v>
                </c:pt>
                <c:pt idx="7">
                  <c:v>VTR</c:v>
                </c:pt>
              </c:strCache>
            </c:strRef>
          </c:cat>
          <c:val>
            <c:numRef>
              <c:f>'Multi movil'!$C$96:$C$103</c:f>
              <c:numCache>
                <c:formatCode>_-* #,##0.0_-;\-* #,##0.0_-;_-* "-"??_-;_-@_-</c:formatCode>
                <c:ptCount val="8"/>
                <c:pt idx="0">
                  <c:v>0</c:v>
                </c:pt>
                <c:pt idx="1">
                  <c:v>9.935465837563083E-2</c:v>
                </c:pt>
                <c:pt idx="2">
                  <c:v>0.10341083400837628</c:v>
                </c:pt>
                <c:pt idx="3">
                  <c:v>0.18543182928921029</c:v>
                </c:pt>
                <c:pt idx="4">
                  <c:v>0.25232020318205134</c:v>
                </c:pt>
                <c:pt idx="5">
                  <c:v>0.37460706110399089</c:v>
                </c:pt>
                <c:pt idx="6">
                  <c:v>0.38878044943082762</c:v>
                </c:pt>
                <c:pt idx="7">
                  <c:v>0.83225891998183144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4336000"/>
        <c:axId val="131348672"/>
      </c:barChart>
      <c:lineChart>
        <c:grouping val="standard"/>
        <c:varyColors val="0"/>
        <c:ser>
          <c:idx val="2"/>
          <c:order val="2"/>
          <c:tx>
            <c:strRef>
              <c:f>'Multi movil'!$D$95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movil'!$A$96:$A$103</c:f>
              <c:strCache>
                <c:ptCount val="8"/>
                <c:pt idx="0">
                  <c:v>TELSUR</c:v>
                </c:pt>
                <c:pt idx="1">
                  <c:v>VIRGIN</c:v>
                </c:pt>
                <c:pt idx="2">
                  <c:v>FALABELLA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CLARO</c:v>
                </c:pt>
                <c:pt idx="7">
                  <c:v>VTR</c:v>
                </c:pt>
              </c:strCache>
            </c:strRef>
          </c:cat>
          <c:val>
            <c:numRef>
              <c:f>'Multi movil'!$D$96:$D$103</c:f>
              <c:numCache>
                <c:formatCode>_-* #,##0.0_-;\-* #,##0.0_-;_-* "-"??_-;_-@_-</c:formatCode>
                <c:ptCount val="8"/>
                <c:pt idx="0">
                  <c:v>0.27920441673341145</c:v>
                </c:pt>
                <c:pt idx="1">
                  <c:v>0.27920441673341145</c:v>
                </c:pt>
                <c:pt idx="2">
                  <c:v>0.27920441673341145</c:v>
                </c:pt>
                <c:pt idx="3">
                  <c:v>0.27920441673341145</c:v>
                </c:pt>
                <c:pt idx="4">
                  <c:v>0.27920441673341145</c:v>
                </c:pt>
                <c:pt idx="5">
                  <c:v>0.27920441673341145</c:v>
                </c:pt>
                <c:pt idx="6">
                  <c:v>0.27920441673341145</c:v>
                </c:pt>
                <c:pt idx="7">
                  <c:v>0.27920441673341145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36000"/>
        <c:axId val="131348672"/>
      </c:lineChart>
      <c:catAx>
        <c:axId val="1343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s-CL"/>
          </a:p>
        </c:txPr>
        <c:crossAx val="131348672"/>
        <c:crosses val="autoZero"/>
        <c:auto val="1"/>
        <c:lblAlgn val="ctr"/>
        <c:lblOffset val="100"/>
        <c:noMultiLvlLbl val="0"/>
      </c:catAx>
      <c:valAx>
        <c:axId val="13134867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43360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2000" b="1" i="0" u="none" strike="noStrike" kern="1200" baseline="0" noProof="0" dirty="0" err="1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Multiservicios</a:t>
            </a:r>
            <a:r>
              <a:rPr lang="es-CL" sz="2000" noProof="0" dirty="0" smtClean="0">
                <a:solidFill>
                  <a:srgbClr val="92D050"/>
                </a:solidFill>
              </a:rPr>
              <a:t> Móvil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Mayor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000" dirty="0">
              <a:solidFill>
                <a:srgbClr val="92D050"/>
              </a:solidFill>
            </a:endParaRPr>
          </a:p>
        </c:rich>
      </c:tx>
      <c:layout>
        <c:manualLayout>
          <c:xMode val="edge"/>
          <c:yMode val="edge"/>
          <c:x val="0.22559334380702789"/>
          <c:y val="7.99104164381389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54267411230372E-2"/>
          <c:y val="0.24474786271738055"/>
          <c:w val="0.96629146517753928"/>
          <c:h val="0.70089834955317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'Multi movil'!$B$95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'Multi movil'!$A$106:$A$108</c:f>
              <c:strCache>
                <c:ptCount val="3"/>
                <c:pt idx="0">
                  <c:v>Entel</c:v>
                </c:pt>
                <c:pt idx="1">
                  <c:v>Movistar</c:v>
                </c:pt>
                <c:pt idx="2">
                  <c:v>Claro</c:v>
                </c:pt>
              </c:strCache>
            </c:strRef>
          </c:cat>
          <c:val>
            <c:numRef>
              <c:f>'Multi movil'!$B$106:$B$108</c:f>
              <c:numCache>
                <c:formatCode>_-* #,##0.0_-;\-* #,##0.0_-;_-* "-"??_-;_-@_-</c:formatCode>
                <c:ptCount val="3"/>
                <c:pt idx="0">
                  <c:v>0.15266798034658069</c:v>
                </c:pt>
                <c:pt idx="1">
                  <c:v>0.13115592028839632</c:v>
                </c:pt>
                <c:pt idx="2">
                  <c:v>0.32753819174143661</c:v>
                </c:pt>
              </c:numCache>
            </c:numRef>
          </c:val>
        </c:ser>
        <c:ser>
          <c:idx val="1"/>
          <c:order val="1"/>
          <c:tx>
            <c:strRef>
              <c:f>'Multi movil'!$C$95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357723577235774E-3"/>
                  <c:y val="-2.190222361488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032520325203251E-3"/>
                  <c:y val="2.0533799456943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movil'!$A$106:$A$108</c:f>
              <c:strCache>
                <c:ptCount val="3"/>
                <c:pt idx="0">
                  <c:v>Entel</c:v>
                </c:pt>
                <c:pt idx="1">
                  <c:v>Movistar</c:v>
                </c:pt>
                <c:pt idx="2">
                  <c:v>Claro</c:v>
                </c:pt>
              </c:strCache>
            </c:strRef>
          </c:cat>
          <c:val>
            <c:numRef>
              <c:f>'Multi movil'!$C$106:$C$108</c:f>
              <c:numCache>
                <c:formatCode>_-* #,##0.0_-;\-* #,##0.0_-;_-* "-"??_-;_-@_-</c:formatCode>
                <c:ptCount val="3"/>
                <c:pt idx="0">
                  <c:v>0.18543182928921029</c:v>
                </c:pt>
                <c:pt idx="1">
                  <c:v>0.25232020318205134</c:v>
                </c:pt>
                <c:pt idx="2">
                  <c:v>0.38878044943082762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4535168"/>
        <c:axId val="133707968"/>
      </c:barChart>
      <c:lineChart>
        <c:grouping val="standard"/>
        <c:varyColors val="0"/>
        <c:ser>
          <c:idx val="2"/>
          <c:order val="2"/>
          <c:tx>
            <c:strRef>
              <c:f>'Multi movil'!$D$95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movil'!$A$106:$A$108</c:f>
              <c:strCache>
                <c:ptCount val="3"/>
                <c:pt idx="0">
                  <c:v>Entel</c:v>
                </c:pt>
                <c:pt idx="1">
                  <c:v>Movistar</c:v>
                </c:pt>
                <c:pt idx="2">
                  <c:v>Claro</c:v>
                </c:pt>
              </c:strCache>
            </c:strRef>
          </c:cat>
          <c:val>
            <c:numRef>
              <c:f>'Multi movil'!$D$106:$D$108</c:f>
              <c:numCache>
                <c:formatCode>_-* #,##0.0_-;\-* #,##0.0_-;_-* "-"??_-;_-@_-</c:formatCode>
                <c:ptCount val="3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35168"/>
        <c:axId val="133707968"/>
      </c:lineChart>
      <c:catAx>
        <c:axId val="13453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33707968"/>
        <c:crosses val="autoZero"/>
        <c:auto val="1"/>
        <c:lblAlgn val="ctr"/>
        <c:lblOffset val="100"/>
        <c:noMultiLvlLbl val="0"/>
      </c:catAx>
      <c:valAx>
        <c:axId val="13370796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4535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394810429908084"/>
          <c:y val="0.17174906534306317"/>
          <c:w val="0.66589352591032946"/>
          <c:h val="6.1048831556602477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2000" b="1" i="0" u="none" strike="noStrike" kern="1200" baseline="0" noProof="0" dirty="0" err="1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Multiservicios</a:t>
            </a:r>
            <a:r>
              <a:rPr lang="es-CL" sz="2000" noProof="0" dirty="0" smtClean="0">
                <a:solidFill>
                  <a:srgbClr val="92D050"/>
                </a:solidFill>
              </a:rPr>
              <a:t> Móvil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</a:t>
            </a:r>
            <a:r>
              <a:rPr lang="es-CL" sz="1600" b="1" i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Mediana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000" dirty="0">
              <a:solidFill>
                <a:srgbClr val="92D05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'Multi movil'!$B$95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'Multi movil'!$A$110:$A$114</c:f>
              <c:strCache>
                <c:ptCount val="5"/>
                <c:pt idx="0">
                  <c:v>Telsur</c:v>
                </c:pt>
                <c:pt idx="1">
                  <c:v>Virgin</c:v>
                </c:pt>
                <c:pt idx="2">
                  <c:v>Falabella</c:v>
                </c:pt>
                <c:pt idx="3">
                  <c:v>Wom</c:v>
                </c:pt>
                <c:pt idx="4">
                  <c:v>VTR</c:v>
                </c:pt>
              </c:strCache>
            </c:strRef>
          </c:cat>
          <c:val>
            <c:numRef>
              <c:f>'Multi movil'!$B$110:$B$114</c:f>
              <c:numCache>
                <c:formatCode>_-* #,##0.0_-;\-* #,##0.0_-;_-* "-"??_-;_-@_-</c:formatCode>
                <c:ptCount val="5"/>
                <c:pt idx="0">
                  <c:v>0.25771867429513945</c:v>
                </c:pt>
                <c:pt idx="1">
                  <c:v>0.1435057890235292</c:v>
                </c:pt>
                <c:pt idx="2">
                  <c:v>6.871388226563413E-2</c:v>
                </c:pt>
                <c:pt idx="3">
                  <c:v>0.12952674868150216</c:v>
                </c:pt>
                <c:pt idx="4">
                  <c:v>1.3984424846826848</c:v>
                </c:pt>
              </c:numCache>
            </c:numRef>
          </c:val>
        </c:ser>
        <c:ser>
          <c:idx val="1"/>
          <c:order val="1"/>
          <c:tx>
            <c:strRef>
              <c:f>'Multi movil'!$C$95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2.190222361488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032520325203251E-3"/>
                  <c:y val="2.0533799456943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movil'!$A$110:$A$114</c:f>
              <c:strCache>
                <c:ptCount val="5"/>
                <c:pt idx="0">
                  <c:v>Telsur</c:v>
                </c:pt>
                <c:pt idx="1">
                  <c:v>Virgin</c:v>
                </c:pt>
                <c:pt idx="2">
                  <c:v>Falabella</c:v>
                </c:pt>
                <c:pt idx="3">
                  <c:v>Wom</c:v>
                </c:pt>
                <c:pt idx="4">
                  <c:v>VTR</c:v>
                </c:pt>
              </c:strCache>
            </c:strRef>
          </c:cat>
          <c:val>
            <c:numRef>
              <c:f>'Multi movil'!$C$110:$C$114</c:f>
              <c:numCache>
                <c:formatCode>_-* #,##0.0_-;\-* #,##0.0_-;_-* "-"??_-;_-@_-</c:formatCode>
                <c:ptCount val="5"/>
                <c:pt idx="0">
                  <c:v>0</c:v>
                </c:pt>
                <c:pt idx="1">
                  <c:v>9.935465837563083E-2</c:v>
                </c:pt>
                <c:pt idx="2">
                  <c:v>0.10341083400837628</c:v>
                </c:pt>
                <c:pt idx="3">
                  <c:v>0.37460706110399089</c:v>
                </c:pt>
                <c:pt idx="4">
                  <c:v>0.83225891998183144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4038528"/>
        <c:axId val="131377408"/>
      </c:barChart>
      <c:lineChart>
        <c:grouping val="standard"/>
        <c:varyColors val="0"/>
        <c:ser>
          <c:idx val="2"/>
          <c:order val="2"/>
          <c:tx>
            <c:strRef>
              <c:f>'Multi movil'!$D$95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movil'!$A$110:$A$114</c:f>
              <c:strCache>
                <c:ptCount val="5"/>
                <c:pt idx="0">
                  <c:v>Telsur</c:v>
                </c:pt>
                <c:pt idx="1">
                  <c:v>Virgin</c:v>
                </c:pt>
                <c:pt idx="2">
                  <c:v>Falabella</c:v>
                </c:pt>
                <c:pt idx="3">
                  <c:v>Wom</c:v>
                </c:pt>
                <c:pt idx="4">
                  <c:v>VTR</c:v>
                </c:pt>
              </c:strCache>
            </c:strRef>
          </c:cat>
          <c:val>
            <c:numRef>
              <c:f>'Multi movil'!$D$110:$D$114</c:f>
              <c:numCache>
                <c:formatCode>_-* #,##0.0_-;\-* #,##0.0_-;_-* "-"??_-;_-@_-</c:formatCode>
                <c:ptCount val="5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0.28000000000000003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38528"/>
        <c:axId val="131377408"/>
      </c:lineChart>
      <c:catAx>
        <c:axId val="13403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131377408"/>
        <c:crosses val="autoZero"/>
        <c:auto val="1"/>
        <c:lblAlgn val="ctr"/>
        <c:lblOffset val="100"/>
        <c:noMultiLvlLbl val="0"/>
      </c:catAx>
      <c:valAx>
        <c:axId val="13137740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4038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899631821436209"/>
          <c:y val="0.19508313408063854"/>
          <c:w val="0.64073062269888392"/>
          <c:h val="6.1097372803103914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900"/>
            </a:pPr>
            <a:r>
              <a:rPr lang="en-US" sz="1900"/>
              <a:t>Tasa de Reclamos </a:t>
            </a:r>
            <a:r>
              <a:rPr lang="en-US" sz="1900">
                <a:solidFill>
                  <a:srgbClr val="00B0F0"/>
                </a:solidFill>
              </a:rPr>
              <a:t>Telefonía Fija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583712087070673E-2"/>
          <c:y val="0.28284561389074836"/>
          <c:w val="0.95608226593643719"/>
          <c:h val="0.6577499710173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'Tel fija'!$B$119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'Tel fija'!$A$120:$A$128</c:f>
              <c:strCache>
                <c:ptCount val="9"/>
                <c:pt idx="0">
                  <c:v>NETLINE</c:v>
                </c:pt>
                <c:pt idx="1">
                  <c:v>GTD</c:v>
                </c:pt>
                <c:pt idx="2">
                  <c:v>TELSUR/TELCOY</c:v>
                </c:pt>
                <c:pt idx="3">
                  <c:v>CTR</c:v>
                </c:pt>
                <c:pt idx="4">
                  <c:v>ENTEL</c:v>
                </c:pt>
                <c:pt idx="5">
                  <c:v>CMET</c:v>
                </c:pt>
                <c:pt idx="6">
                  <c:v>VTR</c:v>
                </c:pt>
                <c:pt idx="7">
                  <c:v>MOVISTAR</c:v>
                </c:pt>
                <c:pt idx="8">
                  <c:v>CLARO</c:v>
                </c:pt>
              </c:strCache>
            </c:strRef>
          </c:cat>
          <c:val>
            <c:numRef>
              <c:f>'Tel fija'!$B$120:$B$128</c:f>
              <c:numCache>
                <c:formatCode>_-* #,##0.0_-;\-* #,##0.0_-;_-* "-"??_-;_-@_-</c:formatCode>
                <c:ptCount val="9"/>
                <c:pt idx="0">
                  <c:v>5.8309037900874632</c:v>
                </c:pt>
                <c:pt idx="1">
                  <c:v>0.99881067543647095</c:v>
                </c:pt>
                <c:pt idx="2">
                  <c:v>1.5109532751900336</c:v>
                </c:pt>
                <c:pt idx="3">
                  <c:v>2.2628968959520006</c:v>
                </c:pt>
                <c:pt idx="4">
                  <c:v>2.4585715139323203</c:v>
                </c:pt>
                <c:pt idx="5">
                  <c:v>4.8541460310796545</c:v>
                </c:pt>
                <c:pt idx="6">
                  <c:v>2.9908267272258375</c:v>
                </c:pt>
                <c:pt idx="7">
                  <c:v>4.256704360358273</c:v>
                </c:pt>
                <c:pt idx="8">
                  <c:v>8.8619519418119896</c:v>
                </c:pt>
              </c:numCache>
            </c:numRef>
          </c:val>
        </c:ser>
        <c:ser>
          <c:idx val="1"/>
          <c:order val="1"/>
          <c:tx>
            <c:strRef>
              <c:f>'Tel fija'!$C$119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943089430894307E-3"/>
                  <c:y val="7.25487916343669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032520325203251E-3"/>
                  <c:y val="2.0533799456943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'Tel fija'!$A$120:$A$128</c:f>
              <c:strCache>
                <c:ptCount val="9"/>
                <c:pt idx="0">
                  <c:v>NETLINE</c:v>
                </c:pt>
                <c:pt idx="1">
                  <c:v>GTD</c:v>
                </c:pt>
                <c:pt idx="2">
                  <c:v>TELSUR/TELCOY</c:v>
                </c:pt>
                <c:pt idx="3">
                  <c:v>CTR</c:v>
                </c:pt>
                <c:pt idx="4">
                  <c:v>ENTEL</c:v>
                </c:pt>
                <c:pt idx="5">
                  <c:v>CMET</c:v>
                </c:pt>
                <c:pt idx="6">
                  <c:v>VTR</c:v>
                </c:pt>
                <c:pt idx="7">
                  <c:v>MOVISTAR</c:v>
                </c:pt>
                <c:pt idx="8">
                  <c:v>CLARO</c:v>
                </c:pt>
              </c:strCache>
            </c:strRef>
          </c:cat>
          <c:val>
            <c:numRef>
              <c:f>'Tel fija'!$C$120:$C$128</c:f>
              <c:numCache>
                <c:formatCode>_-* #,##0.0_-;\-* #,##0.0_-;_-* "-"??_-;_-@_-</c:formatCode>
                <c:ptCount val="9"/>
                <c:pt idx="0">
                  <c:v>0.12583998187904261</c:v>
                </c:pt>
                <c:pt idx="1">
                  <c:v>0.81126716364952545</c:v>
                </c:pt>
                <c:pt idx="2">
                  <c:v>0.93145990474542995</c:v>
                </c:pt>
                <c:pt idx="3">
                  <c:v>1.5610047440970265</c:v>
                </c:pt>
                <c:pt idx="4">
                  <c:v>1.8609494503080737</c:v>
                </c:pt>
                <c:pt idx="5">
                  <c:v>2.5595085743537238</c:v>
                </c:pt>
                <c:pt idx="6">
                  <c:v>3.1645687959493518</c:v>
                </c:pt>
                <c:pt idx="7">
                  <c:v>4.6370389136190484</c:v>
                </c:pt>
                <c:pt idx="8">
                  <c:v>5.7860506840098678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4261760"/>
        <c:axId val="131382016"/>
      </c:barChart>
      <c:lineChart>
        <c:grouping val="standard"/>
        <c:varyColors val="0"/>
        <c:ser>
          <c:idx val="2"/>
          <c:order val="2"/>
          <c:tx>
            <c:strRef>
              <c:f>'Tel fija'!$D$119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240893668779206E-2"/>
                  <c:y val="-2.865807418594256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fija'!$A$120:$A$128</c:f>
              <c:strCache>
                <c:ptCount val="9"/>
                <c:pt idx="0">
                  <c:v>NETLINE</c:v>
                </c:pt>
                <c:pt idx="1">
                  <c:v>GTD</c:v>
                </c:pt>
                <c:pt idx="2">
                  <c:v>TELSUR/TELCOY</c:v>
                </c:pt>
                <c:pt idx="3">
                  <c:v>CTR</c:v>
                </c:pt>
                <c:pt idx="4">
                  <c:v>ENTEL</c:v>
                </c:pt>
                <c:pt idx="5">
                  <c:v>CMET</c:v>
                </c:pt>
                <c:pt idx="6">
                  <c:v>VTR</c:v>
                </c:pt>
                <c:pt idx="7">
                  <c:v>MOVISTAR</c:v>
                </c:pt>
                <c:pt idx="8">
                  <c:v>CLARO</c:v>
                </c:pt>
              </c:strCache>
            </c:strRef>
          </c:cat>
          <c:val>
            <c:numRef>
              <c:f>'Tel fija'!$D$120:$D$128</c:f>
              <c:numCache>
                <c:formatCode>_-* #,##0.0_-;\-* #,##0.0_-;_-* "-"??_-;_-@_-</c:formatCode>
                <c:ptCount val="9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61760"/>
        <c:axId val="131382016"/>
      </c:lineChart>
      <c:catAx>
        <c:axId val="13426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131382016"/>
        <c:crosses val="autoZero"/>
        <c:auto val="1"/>
        <c:lblAlgn val="ctr"/>
        <c:lblOffset val="100"/>
        <c:noMultiLvlLbl val="0"/>
      </c:catAx>
      <c:valAx>
        <c:axId val="131382016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4261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419426073190128"/>
          <c:y val="8.1203323846956443E-2"/>
          <c:w val="0.59727817138022832"/>
          <c:h val="5.4425937075777579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/>
              <a:t>Tasa de Reclamos </a:t>
            </a:r>
            <a:r>
              <a:rPr lang="en-US" sz="1800">
                <a:solidFill>
                  <a:schemeClr val="accent4"/>
                </a:solidFill>
              </a:rPr>
              <a:t>Internet Fija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032520325203252E-2"/>
          <c:y val="0.18660434990991762"/>
          <c:w val="0.96377269556570222"/>
          <c:h val="0.72101703644886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 Fija'!$B$119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 Fija'!$A$120:$A$129</c:f>
              <c:strCache>
                <c:ptCount val="10"/>
                <c:pt idx="0">
                  <c:v>PACIFICO CABLE</c:v>
                </c:pt>
                <c:pt idx="1">
                  <c:v>TELSUR/TELCOY</c:v>
                </c:pt>
                <c:pt idx="2">
                  <c:v>VTR</c:v>
                </c:pt>
                <c:pt idx="3">
                  <c:v>CLARO</c:v>
                </c:pt>
                <c:pt idx="4">
                  <c:v>GTD</c:v>
                </c:pt>
                <c:pt idx="5">
                  <c:v>CMET</c:v>
                </c:pt>
                <c:pt idx="6">
                  <c:v>MOVISTAR</c:v>
                </c:pt>
                <c:pt idx="7">
                  <c:v>CTR</c:v>
                </c:pt>
                <c:pt idx="8">
                  <c:v>NETLINE</c:v>
                </c:pt>
                <c:pt idx="9">
                  <c:v>ENTEL</c:v>
                </c:pt>
              </c:strCache>
            </c:strRef>
          </c:cat>
          <c:val>
            <c:numRef>
              <c:f>'Int Fija'!$B$120:$B$129</c:f>
              <c:numCache>
                <c:formatCode>_-* #,##0.0_-;\-* #,##0.0_-;_-* "-"??_-;_-@_-</c:formatCode>
                <c:ptCount val="10"/>
                <c:pt idx="0">
                  <c:v>0.1502298516730598</c:v>
                </c:pt>
                <c:pt idx="1">
                  <c:v>0.90677746402244153</c:v>
                </c:pt>
                <c:pt idx="2">
                  <c:v>1.3078409448992245</c:v>
                </c:pt>
                <c:pt idx="3">
                  <c:v>4.1174585954327299</c:v>
                </c:pt>
                <c:pt idx="4">
                  <c:v>2.5916220674562198</c:v>
                </c:pt>
                <c:pt idx="5">
                  <c:v>3.9043326937664538</c:v>
                </c:pt>
                <c:pt idx="6">
                  <c:v>3.2784895548489117</c:v>
                </c:pt>
                <c:pt idx="7">
                  <c:v>5.9556972968819037</c:v>
                </c:pt>
                <c:pt idx="8">
                  <c:v>20</c:v>
                </c:pt>
                <c:pt idx="9">
                  <c:v>6.0506642284730807</c:v>
                </c:pt>
              </c:numCache>
            </c:numRef>
          </c:val>
        </c:ser>
        <c:ser>
          <c:idx val="1"/>
          <c:order val="1"/>
          <c:tx>
            <c:strRef>
              <c:f>'Int Fija'!$C$119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-9.6439008953668024E-4"/>
                  <c:y val="1.3708019191226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2.190222361488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032520325203251E-3"/>
                  <c:y val="2.0533799456943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2201690638057282E-4"/>
                  <c:y val="8.84893254322591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695367982679925E-3"/>
                  <c:y val="1.6411640555239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 Fija'!$A$120:$A$129</c:f>
              <c:strCache>
                <c:ptCount val="10"/>
                <c:pt idx="0">
                  <c:v>PACIFICO CABLE</c:v>
                </c:pt>
                <c:pt idx="1">
                  <c:v>TELSUR/TELCOY</c:v>
                </c:pt>
                <c:pt idx="2">
                  <c:v>VTR</c:v>
                </c:pt>
                <c:pt idx="3">
                  <c:v>CLARO</c:v>
                </c:pt>
                <c:pt idx="4">
                  <c:v>GTD</c:v>
                </c:pt>
                <c:pt idx="5">
                  <c:v>CMET</c:v>
                </c:pt>
                <c:pt idx="6">
                  <c:v>MOVISTAR</c:v>
                </c:pt>
                <c:pt idx="7">
                  <c:v>CTR</c:v>
                </c:pt>
                <c:pt idx="8">
                  <c:v>NETLINE</c:v>
                </c:pt>
                <c:pt idx="9">
                  <c:v>ENTEL</c:v>
                </c:pt>
              </c:strCache>
            </c:strRef>
          </c:cat>
          <c:val>
            <c:numRef>
              <c:f>'Int Fija'!$C$120:$C$129</c:f>
              <c:numCache>
                <c:formatCode>_-* #,##0.0_-;\-* #,##0.0_-;_-* "-"??_-;_-@_-</c:formatCode>
                <c:ptCount val="10"/>
                <c:pt idx="0">
                  <c:v>0.30099856273186293</c:v>
                </c:pt>
                <c:pt idx="1">
                  <c:v>0.62892887226867011</c:v>
                </c:pt>
                <c:pt idx="2">
                  <c:v>3.2255676746565651</c:v>
                </c:pt>
                <c:pt idx="3">
                  <c:v>3.434005608875828</c:v>
                </c:pt>
                <c:pt idx="4">
                  <c:v>3.6620548593681614</c:v>
                </c:pt>
                <c:pt idx="5">
                  <c:v>4.380061107193983</c:v>
                </c:pt>
                <c:pt idx="6">
                  <c:v>4.9787098635759337</c:v>
                </c:pt>
                <c:pt idx="7">
                  <c:v>6.672131460052996</c:v>
                </c:pt>
                <c:pt idx="8">
                  <c:v>16.78254615200192</c:v>
                </c:pt>
                <c:pt idx="9">
                  <c:v>17.68833968193897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52117248"/>
        <c:axId val="133741312"/>
      </c:barChart>
      <c:lineChart>
        <c:grouping val="standard"/>
        <c:varyColors val="0"/>
        <c:ser>
          <c:idx val="2"/>
          <c:order val="2"/>
          <c:tx>
            <c:strRef>
              <c:f>'Int Fija'!$D$119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Fija'!$A$120:$A$129</c:f>
              <c:strCache>
                <c:ptCount val="10"/>
                <c:pt idx="0">
                  <c:v>PACIFICO CABLE</c:v>
                </c:pt>
                <c:pt idx="1">
                  <c:v>TELSUR/TELCOY</c:v>
                </c:pt>
                <c:pt idx="2">
                  <c:v>VTR</c:v>
                </c:pt>
                <c:pt idx="3">
                  <c:v>CLARO</c:v>
                </c:pt>
                <c:pt idx="4">
                  <c:v>GTD</c:v>
                </c:pt>
                <c:pt idx="5">
                  <c:v>CMET</c:v>
                </c:pt>
                <c:pt idx="6">
                  <c:v>MOVISTAR</c:v>
                </c:pt>
                <c:pt idx="7">
                  <c:v>CTR</c:v>
                </c:pt>
                <c:pt idx="8">
                  <c:v>NETLINE</c:v>
                </c:pt>
                <c:pt idx="9">
                  <c:v>ENTEL</c:v>
                </c:pt>
              </c:strCache>
            </c:strRef>
          </c:cat>
          <c:val>
            <c:numRef>
              <c:f>'Int Fija'!$D$120:$D$129</c:f>
              <c:numCache>
                <c:formatCode>_-* #,##0.0_-;\-* #,##0.0_-;_-* "-"??_-;_-@_-</c:formatCode>
                <c:ptCount val="10"/>
                <c:pt idx="0">
                  <c:v>3.8618231561119436</c:v>
                </c:pt>
                <c:pt idx="1">
                  <c:v>3.9</c:v>
                </c:pt>
                <c:pt idx="2">
                  <c:v>3.9</c:v>
                </c:pt>
                <c:pt idx="3">
                  <c:v>3.9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  <c:pt idx="7">
                  <c:v>3.9</c:v>
                </c:pt>
                <c:pt idx="8">
                  <c:v>3.9</c:v>
                </c:pt>
                <c:pt idx="9">
                  <c:v>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17248"/>
        <c:axId val="133741312"/>
      </c:lineChart>
      <c:catAx>
        <c:axId val="15211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133741312"/>
        <c:crosses val="autoZero"/>
        <c:auto val="1"/>
        <c:lblAlgn val="ctr"/>
        <c:lblOffset val="100"/>
        <c:noMultiLvlLbl val="0"/>
      </c:catAx>
      <c:valAx>
        <c:axId val="13374131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52117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080197373333742"/>
          <c:y val="0.12020517086747348"/>
          <c:w val="0.62393943933369878"/>
          <c:h val="5.0956764365996006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2800"/>
              <a:t>Tasa de Reclamos </a:t>
            </a:r>
            <a:r>
              <a:rPr lang="en-US" sz="1800">
                <a:solidFill>
                  <a:srgbClr val="00B050"/>
                </a:solidFill>
              </a:rPr>
              <a:t>Televisión de Pago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032520325203252E-2"/>
          <c:y val="0.11744947433554791"/>
          <c:w val="0.95528455284552849"/>
          <c:h val="0.79017197027577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TV!$B$109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3708019191226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345140605385499E-17"/>
                  <c:y val="1.3708019191226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1.80412371134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0261939619356622E-4"/>
                  <c:y val="7.7317558243363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TV!$A$110:$A$119</c:f>
              <c:strCache>
                <c:ptCount val="10"/>
                <c:pt idx="0">
                  <c:v>VTR</c:v>
                </c:pt>
                <c:pt idx="1">
                  <c:v>Telcoy/TelSur</c:v>
                </c:pt>
                <c:pt idx="2">
                  <c:v>Pacifico cable</c:v>
                </c:pt>
                <c:pt idx="3">
                  <c:v>DirectV</c:v>
                </c:pt>
                <c:pt idx="4">
                  <c:v>GTD </c:v>
                </c:pt>
                <c:pt idx="5">
                  <c:v>Entel</c:v>
                </c:pt>
                <c:pt idx="6">
                  <c:v>Claro</c:v>
                </c:pt>
                <c:pt idx="7">
                  <c:v>Movistar</c:v>
                </c:pt>
                <c:pt idx="8">
                  <c:v>CMET</c:v>
                </c:pt>
                <c:pt idx="9">
                  <c:v>TUVES</c:v>
                </c:pt>
              </c:strCache>
            </c:strRef>
          </c:cat>
          <c:val>
            <c:numRef>
              <c:f>TV!$B$110:$B$119</c:f>
              <c:numCache>
                <c:formatCode>_-* #,##0.0_-;\-* #,##0.0_-;_-* "-"??_-;_-@_-</c:formatCode>
                <c:ptCount val="10"/>
                <c:pt idx="0">
                  <c:v>0.99873582834077146</c:v>
                </c:pt>
                <c:pt idx="1">
                  <c:v>0.76407283234852841</c:v>
                </c:pt>
                <c:pt idx="2">
                  <c:v>0.64730842460754134</c:v>
                </c:pt>
                <c:pt idx="3">
                  <c:v>2.8305089631449318</c:v>
                </c:pt>
                <c:pt idx="4">
                  <c:v>2.0636679787518633</c:v>
                </c:pt>
                <c:pt idx="5">
                  <c:v>2.3865046570933734</c:v>
                </c:pt>
                <c:pt idx="6">
                  <c:v>5.5345362531687528</c:v>
                </c:pt>
                <c:pt idx="7">
                  <c:v>2.6825403720740573</c:v>
                </c:pt>
                <c:pt idx="8">
                  <c:v>2.9925400252228376</c:v>
                </c:pt>
                <c:pt idx="9">
                  <c:v>16</c:v>
                </c:pt>
              </c:numCache>
            </c:numRef>
          </c:val>
        </c:ser>
        <c:ser>
          <c:idx val="1"/>
          <c:order val="1"/>
          <c:tx>
            <c:strRef>
              <c:f>TV!$C$109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9.6440206280746805E-4"/>
                  <c:y val="5.97613442649565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803168220993652E-4"/>
                  <c:y val="8.7759386485188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032520325203251E-3"/>
                  <c:y val="2.0533799456943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TV!$A$110:$A$119</c:f>
              <c:strCache>
                <c:ptCount val="10"/>
                <c:pt idx="0">
                  <c:v>VTR</c:v>
                </c:pt>
                <c:pt idx="1">
                  <c:v>Telcoy/TelSur</c:v>
                </c:pt>
                <c:pt idx="2">
                  <c:v>Pacifico cable</c:v>
                </c:pt>
                <c:pt idx="3">
                  <c:v>DirectV</c:v>
                </c:pt>
                <c:pt idx="4">
                  <c:v>GTD </c:v>
                </c:pt>
                <c:pt idx="5">
                  <c:v>Entel</c:v>
                </c:pt>
                <c:pt idx="6">
                  <c:v>Claro</c:v>
                </c:pt>
                <c:pt idx="7">
                  <c:v>Movistar</c:v>
                </c:pt>
                <c:pt idx="8">
                  <c:v>CMET</c:v>
                </c:pt>
                <c:pt idx="9">
                  <c:v>TUVES</c:v>
                </c:pt>
              </c:strCache>
            </c:strRef>
          </c:cat>
          <c:val>
            <c:numRef>
              <c:f>TV!$C$110:$C$119</c:f>
              <c:numCache>
                <c:formatCode>_-* #,##0.0_-;\-* #,##0.0_-;_-* "-"??_-;_-@_-</c:formatCode>
                <c:ptCount val="10"/>
                <c:pt idx="0">
                  <c:v>0.42377342424156145</c:v>
                </c:pt>
                <c:pt idx="1">
                  <c:v>0.42367087705648876</c:v>
                </c:pt>
                <c:pt idx="2">
                  <c:v>0.57914538824458961</c:v>
                </c:pt>
                <c:pt idx="3">
                  <c:v>2.0317706199150338</c:v>
                </c:pt>
                <c:pt idx="4">
                  <c:v>2.2404171249338058</c:v>
                </c:pt>
                <c:pt idx="5">
                  <c:v>2.7100533299780296</c:v>
                </c:pt>
                <c:pt idx="6">
                  <c:v>3.6380017758381551</c:v>
                </c:pt>
                <c:pt idx="7">
                  <c:v>3.8159500159680313</c:v>
                </c:pt>
                <c:pt idx="8">
                  <c:v>4.891481575419399</c:v>
                </c:pt>
                <c:pt idx="9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52276480"/>
        <c:axId val="134151488"/>
      </c:barChart>
      <c:lineChart>
        <c:grouping val="standard"/>
        <c:varyColors val="0"/>
        <c:ser>
          <c:idx val="2"/>
          <c:order val="2"/>
          <c:tx>
            <c:strRef>
              <c:f>TV!$D$109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TV!$A$110:$A$119</c:f>
              <c:strCache>
                <c:ptCount val="10"/>
                <c:pt idx="0">
                  <c:v>VTR</c:v>
                </c:pt>
                <c:pt idx="1">
                  <c:v>Telcoy/TelSur</c:v>
                </c:pt>
                <c:pt idx="2">
                  <c:v>Pacifico cable</c:v>
                </c:pt>
                <c:pt idx="3">
                  <c:v>DirectV</c:v>
                </c:pt>
                <c:pt idx="4">
                  <c:v>GTD </c:v>
                </c:pt>
                <c:pt idx="5">
                  <c:v>Entel</c:v>
                </c:pt>
                <c:pt idx="6">
                  <c:v>Claro</c:v>
                </c:pt>
                <c:pt idx="7">
                  <c:v>Movistar</c:v>
                </c:pt>
                <c:pt idx="8">
                  <c:v>CMET</c:v>
                </c:pt>
                <c:pt idx="9">
                  <c:v>TUVES</c:v>
                </c:pt>
              </c:strCache>
            </c:strRef>
          </c:cat>
          <c:val>
            <c:numRef>
              <c:f>TV!$D$110:$D$119</c:f>
              <c:numCache>
                <c:formatCode>_-* #,##0.0_-;\-* #,##0.0_-;_-* "-"??_-;_-@_-</c:formatCode>
                <c:ptCount val="10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76480"/>
        <c:axId val="134151488"/>
      </c:lineChart>
      <c:catAx>
        <c:axId val="15227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34151488"/>
        <c:crosses val="autoZero"/>
        <c:auto val="1"/>
        <c:lblAlgn val="ctr"/>
        <c:lblOffset val="100"/>
        <c:noMultiLvlLbl val="0"/>
      </c:catAx>
      <c:valAx>
        <c:axId val="13415148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52276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695813555220491"/>
          <c:y val="0.14305688827964358"/>
          <c:w val="0.56217201493029456"/>
          <c:h val="4.6605446870687559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1800" noProof="0" dirty="0" smtClean="0">
                <a:solidFill>
                  <a:srgbClr val="00B050"/>
                </a:solidFill>
              </a:rPr>
              <a:t>Televisión de Pago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Mayor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800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2359490172082928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133415159654949E-2"/>
          <c:y val="0.38377323373745409"/>
          <c:w val="0.95528455284552849"/>
          <c:h val="0.56651248065698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TV!$B$109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3708019191226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9345140605385499E-17"/>
                  <c:y val="1.3708019191226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80412371134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261939619356622E-4"/>
                  <c:y val="7.7317558243363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TV!$A$125:$A$128</c:f>
              <c:strCache>
                <c:ptCount val="4"/>
                <c:pt idx="0">
                  <c:v>VTR</c:v>
                </c:pt>
                <c:pt idx="1">
                  <c:v>Directv</c:v>
                </c:pt>
                <c:pt idx="2">
                  <c:v>Claro</c:v>
                </c:pt>
                <c:pt idx="3">
                  <c:v>Movistar</c:v>
                </c:pt>
              </c:strCache>
            </c:strRef>
          </c:cat>
          <c:val>
            <c:numRef>
              <c:f>TV!$B$125:$B$128</c:f>
              <c:numCache>
                <c:formatCode>_-* #,##0.0_-;\-* #,##0.0_-;_-* "-"??_-;_-@_-</c:formatCode>
                <c:ptCount val="4"/>
                <c:pt idx="0">
                  <c:v>0.99873582834077146</c:v>
                </c:pt>
                <c:pt idx="1">
                  <c:v>2.8305089631449318</c:v>
                </c:pt>
                <c:pt idx="2">
                  <c:v>5.5345362531687528</c:v>
                </c:pt>
                <c:pt idx="3">
                  <c:v>2.6825403720740573</c:v>
                </c:pt>
              </c:numCache>
            </c:numRef>
          </c:val>
        </c:ser>
        <c:ser>
          <c:idx val="1"/>
          <c:order val="1"/>
          <c:tx>
            <c:strRef>
              <c:f>TV!$C$109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9.6440206280746805E-4"/>
                  <c:y val="5.97613442649565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803168220993652E-4"/>
                  <c:y val="8.7759386485188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032520325203251E-3"/>
                  <c:y val="2.0533799456943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TV!$A$125:$A$128</c:f>
              <c:strCache>
                <c:ptCount val="4"/>
                <c:pt idx="0">
                  <c:v>VTR</c:v>
                </c:pt>
                <c:pt idx="1">
                  <c:v>Directv</c:v>
                </c:pt>
                <c:pt idx="2">
                  <c:v>Claro</c:v>
                </c:pt>
                <c:pt idx="3">
                  <c:v>Movistar</c:v>
                </c:pt>
              </c:strCache>
            </c:strRef>
          </c:cat>
          <c:val>
            <c:numRef>
              <c:f>TV!$C$125:$C$128</c:f>
              <c:numCache>
                <c:formatCode>_-* #,##0.0_-;\-* #,##0.0_-;_-* "-"??_-;_-@_-</c:formatCode>
                <c:ptCount val="4"/>
                <c:pt idx="0">
                  <c:v>0.42377342424156145</c:v>
                </c:pt>
                <c:pt idx="1">
                  <c:v>2.0317706199150338</c:v>
                </c:pt>
                <c:pt idx="2">
                  <c:v>3.6380017758381551</c:v>
                </c:pt>
                <c:pt idx="3">
                  <c:v>3.8159500159680313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52515584"/>
        <c:axId val="132080192"/>
      </c:barChart>
      <c:lineChart>
        <c:grouping val="standard"/>
        <c:varyColors val="0"/>
        <c:ser>
          <c:idx val="2"/>
          <c:order val="2"/>
          <c:tx>
            <c:strRef>
              <c:f>TV!$D$109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TV!$A$125:$A$128</c:f>
              <c:strCache>
                <c:ptCount val="4"/>
                <c:pt idx="0">
                  <c:v>VTR</c:v>
                </c:pt>
                <c:pt idx="1">
                  <c:v>Directv</c:v>
                </c:pt>
                <c:pt idx="2">
                  <c:v>Claro</c:v>
                </c:pt>
                <c:pt idx="3">
                  <c:v>Movistar</c:v>
                </c:pt>
              </c:strCache>
            </c:strRef>
          </c:cat>
          <c:val>
            <c:numRef>
              <c:f>TV!$D$125:$D$128</c:f>
              <c:numCache>
                <c:formatCode>General</c:formatCode>
                <c:ptCount val="4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15584"/>
        <c:axId val="132080192"/>
      </c:lineChart>
      <c:catAx>
        <c:axId val="15251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32080192"/>
        <c:crosses val="autoZero"/>
        <c:auto val="1"/>
        <c:lblAlgn val="ctr"/>
        <c:lblOffset val="100"/>
        <c:noMultiLvlLbl val="0"/>
      </c:catAx>
      <c:valAx>
        <c:axId val="13208019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52515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54238347752605"/>
          <c:y val="0.15755532059698923"/>
          <c:w val="0.63121291615600716"/>
          <c:h val="4.6605446870687559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1800" noProof="0" dirty="0" smtClean="0">
                <a:solidFill>
                  <a:srgbClr val="00B050"/>
                </a:solidFill>
              </a:rPr>
              <a:t>Televisión de Pago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</a:t>
            </a:r>
            <a:r>
              <a:rPr lang="es-CL" sz="1600" b="1" i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Menor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800" dirty="0">
              <a:solidFill>
                <a:srgbClr val="00B050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032520325203252E-2"/>
          <c:y val="0.22835051295336981"/>
          <c:w val="0.95528455284552849"/>
          <c:h val="0.6792708617833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TV!$B$109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3708019191226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80412371134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261939619356622E-4"/>
                  <c:y val="7.7317558243363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TV!$A$130:$A$135</c:f>
              <c:strCache>
                <c:ptCount val="6"/>
                <c:pt idx="0">
                  <c:v>Telcoy/Telsur</c:v>
                </c:pt>
                <c:pt idx="1">
                  <c:v>Pacifico Cable</c:v>
                </c:pt>
                <c:pt idx="2">
                  <c:v>GTD</c:v>
                </c:pt>
                <c:pt idx="3">
                  <c:v>Entel</c:v>
                </c:pt>
                <c:pt idx="4">
                  <c:v>CMET</c:v>
                </c:pt>
                <c:pt idx="5">
                  <c:v>Tuves</c:v>
                </c:pt>
              </c:strCache>
            </c:strRef>
          </c:cat>
          <c:val>
            <c:numRef>
              <c:f>TV!$B$130:$B$135</c:f>
              <c:numCache>
                <c:formatCode>_-* #,##0.0_-;\-* #,##0.0_-;_-* "-"??_-;_-@_-</c:formatCode>
                <c:ptCount val="6"/>
                <c:pt idx="0">
                  <c:v>0.76407283234852841</c:v>
                </c:pt>
                <c:pt idx="1">
                  <c:v>0.64730842460754134</c:v>
                </c:pt>
                <c:pt idx="2">
                  <c:v>2.0636679787518633</c:v>
                </c:pt>
                <c:pt idx="3">
                  <c:v>2.3865046570933734</c:v>
                </c:pt>
                <c:pt idx="4">
                  <c:v>2.9925400252228376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TV!$C$109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9.6440206280746805E-4"/>
                  <c:y val="5.97613442649565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803168220993652E-4"/>
                  <c:y val="8.7759386485188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9945742843613E-4"/>
                  <c:y val="-2.887397528277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TV!$A$130:$A$135</c:f>
              <c:strCache>
                <c:ptCount val="6"/>
                <c:pt idx="0">
                  <c:v>Telcoy/Telsur</c:v>
                </c:pt>
                <c:pt idx="1">
                  <c:v>Pacifico Cable</c:v>
                </c:pt>
                <c:pt idx="2">
                  <c:v>GTD</c:v>
                </c:pt>
                <c:pt idx="3">
                  <c:v>Entel</c:v>
                </c:pt>
                <c:pt idx="4">
                  <c:v>CMET</c:v>
                </c:pt>
                <c:pt idx="5">
                  <c:v>Tuves</c:v>
                </c:pt>
              </c:strCache>
            </c:strRef>
          </c:cat>
          <c:val>
            <c:numRef>
              <c:f>TV!$C$130:$C$135</c:f>
              <c:numCache>
                <c:formatCode>_-* #,##0.0_-;\-* #,##0.0_-;_-* "-"??_-;_-@_-</c:formatCode>
                <c:ptCount val="6"/>
                <c:pt idx="0">
                  <c:v>0.42367087705648876</c:v>
                </c:pt>
                <c:pt idx="1">
                  <c:v>0.57914538824458961</c:v>
                </c:pt>
                <c:pt idx="2">
                  <c:v>2.2404171249338058</c:v>
                </c:pt>
                <c:pt idx="3">
                  <c:v>2.7100533299780296</c:v>
                </c:pt>
                <c:pt idx="4">
                  <c:v>4.891481575419399</c:v>
                </c:pt>
                <c:pt idx="5">
                  <c:v>9.7052905669309979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52821248"/>
        <c:axId val="132085952"/>
      </c:barChart>
      <c:lineChart>
        <c:grouping val="standard"/>
        <c:varyColors val="0"/>
        <c:ser>
          <c:idx val="2"/>
          <c:order val="2"/>
          <c:tx>
            <c:strRef>
              <c:f>TV!$D$109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TV!$A$130:$A$135</c:f>
              <c:strCache>
                <c:ptCount val="6"/>
                <c:pt idx="0">
                  <c:v>Telcoy/Telsur</c:v>
                </c:pt>
                <c:pt idx="1">
                  <c:v>Pacifico Cable</c:v>
                </c:pt>
                <c:pt idx="2">
                  <c:v>GTD</c:v>
                </c:pt>
                <c:pt idx="3">
                  <c:v>Entel</c:v>
                </c:pt>
                <c:pt idx="4">
                  <c:v>CMET</c:v>
                </c:pt>
                <c:pt idx="5">
                  <c:v>Tuves</c:v>
                </c:pt>
              </c:strCache>
            </c:strRef>
          </c:cat>
          <c:val>
            <c:numRef>
              <c:f>TV!$D$130:$D$135</c:f>
              <c:numCache>
                <c:formatCode>General</c:formatCode>
                <c:ptCount val="6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1.6</c:v>
                </c:pt>
                <c:pt idx="5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21248"/>
        <c:axId val="132085952"/>
      </c:lineChart>
      <c:catAx>
        <c:axId val="1528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32085952"/>
        <c:crosses val="autoZero"/>
        <c:auto val="1"/>
        <c:lblAlgn val="ctr"/>
        <c:lblOffset val="100"/>
        <c:noMultiLvlLbl val="0"/>
      </c:catAx>
      <c:valAx>
        <c:axId val="13208595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52821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844865375237587"/>
          <c:y val="0.1763633829633468"/>
          <c:w val="0.5934728277038942"/>
          <c:h val="4.6605446870687559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sz="2800" noProof="0" dirty="0" smtClean="0"/>
              <a:t>Tasa de Reclamos </a:t>
            </a:r>
            <a:r>
              <a:rPr lang="es-CL" noProof="0" dirty="0" err="1" smtClean="0">
                <a:solidFill>
                  <a:schemeClr val="tx2"/>
                </a:solidFill>
              </a:rPr>
              <a:t>Multiservicios</a:t>
            </a:r>
            <a:r>
              <a:rPr lang="es-CL" noProof="0" dirty="0" smtClean="0">
                <a:solidFill>
                  <a:schemeClr val="tx2"/>
                </a:solidFill>
              </a:rPr>
              <a:t> Fijos</a:t>
            </a:r>
            <a:endParaRPr lang="es-CL" noProof="0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7288651800736222E-2"/>
          <c:y val="0.3234727818318161"/>
          <c:w val="0.96542269639852751"/>
          <c:h val="0.63164542655176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'multi fija'!$B$91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433912364974949E-3"/>
                  <c:y val="1.0180185271356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'multi fija'!$A$92:$A$99</c:f>
              <c:strCache>
                <c:ptCount val="8"/>
                <c:pt idx="0">
                  <c:v>CTR</c:v>
                </c:pt>
                <c:pt idx="1">
                  <c:v>TELSUR/TELCOY</c:v>
                </c:pt>
                <c:pt idx="2">
                  <c:v>ENTEL</c:v>
                </c:pt>
                <c:pt idx="3">
                  <c:v>GTD</c:v>
                </c:pt>
                <c:pt idx="4">
                  <c:v>CMET</c:v>
                </c:pt>
                <c:pt idx="5">
                  <c:v>VTR</c:v>
                </c:pt>
                <c:pt idx="6">
                  <c:v>MOVISTAR</c:v>
                </c:pt>
                <c:pt idx="7">
                  <c:v>CLARO</c:v>
                </c:pt>
              </c:strCache>
            </c:strRef>
          </c:cat>
          <c:val>
            <c:numRef>
              <c:f>'multi fija'!$B$92:$B$99</c:f>
              <c:numCache>
                <c:formatCode>_-* #,##0.0_-;\-* #,##0.0_-;_-* "-"??_-;_-@_-</c:formatCode>
                <c:ptCount val="8"/>
                <c:pt idx="0">
                  <c:v>0.12930839405440003</c:v>
                </c:pt>
                <c:pt idx="1">
                  <c:v>0.39761928294474569</c:v>
                </c:pt>
                <c:pt idx="2">
                  <c:v>0.72201087497759275</c:v>
                </c:pt>
                <c:pt idx="3">
                  <c:v>0.53639832569736401</c:v>
                </c:pt>
                <c:pt idx="4">
                  <c:v>1.9023004716393237</c:v>
                </c:pt>
                <c:pt idx="5">
                  <c:v>1.057788482555617</c:v>
                </c:pt>
                <c:pt idx="6">
                  <c:v>1.5592958713435072</c:v>
                </c:pt>
                <c:pt idx="7">
                  <c:v>4.4473991583444903</c:v>
                </c:pt>
              </c:numCache>
            </c:numRef>
          </c:val>
        </c:ser>
        <c:ser>
          <c:idx val="1"/>
          <c:order val="1"/>
          <c:tx>
            <c:strRef>
              <c:f>'multi fija'!$C$91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981202149139063E-2"/>
                  <c:y val="1.56251816100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118941469188887E-3"/>
                  <c:y val="1.9868795848408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293515139875808E-3"/>
                  <c:y val="-1.4601482409923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357723577235774E-3"/>
                  <c:y val="-3.5132802837596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fija'!$A$92:$A$99</c:f>
              <c:strCache>
                <c:ptCount val="8"/>
                <c:pt idx="0">
                  <c:v>CTR</c:v>
                </c:pt>
                <c:pt idx="1">
                  <c:v>TELSUR/TELCOY</c:v>
                </c:pt>
                <c:pt idx="2">
                  <c:v>ENTEL</c:v>
                </c:pt>
                <c:pt idx="3">
                  <c:v>GTD</c:v>
                </c:pt>
                <c:pt idx="4">
                  <c:v>CMET</c:v>
                </c:pt>
                <c:pt idx="5">
                  <c:v>VTR</c:v>
                </c:pt>
                <c:pt idx="6">
                  <c:v>MOVISTAR</c:v>
                </c:pt>
                <c:pt idx="7">
                  <c:v>CLARO</c:v>
                </c:pt>
              </c:strCache>
            </c:strRef>
          </c:cat>
          <c:val>
            <c:numRef>
              <c:f>'multi fija'!$C$92:$C$99</c:f>
              <c:numCache>
                <c:formatCode>_-* #,##0.0_-;\-* #,##0.0_-;_-* "-"??_-;_-@_-</c:formatCode>
                <c:ptCount val="8"/>
                <c:pt idx="0">
                  <c:v>0.13573954296495883</c:v>
                </c:pt>
                <c:pt idx="1">
                  <c:v>0.39919710203375569</c:v>
                </c:pt>
                <c:pt idx="2">
                  <c:v>0.41354432229068305</c:v>
                </c:pt>
                <c:pt idx="3">
                  <c:v>0.82909721120226221</c:v>
                </c:pt>
                <c:pt idx="4">
                  <c:v>1.9572712627410831</c:v>
                </c:pt>
                <c:pt idx="5">
                  <c:v>2.0754335973434448</c:v>
                </c:pt>
                <c:pt idx="6">
                  <c:v>2.8709561473504581</c:v>
                </c:pt>
                <c:pt idx="7">
                  <c:v>4.1969692115464712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52960512"/>
        <c:axId val="152613376"/>
      </c:barChart>
      <c:lineChart>
        <c:grouping val="standard"/>
        <c:varyColors val="0"/>
        <c:ser>
          <c:idx val="2"/>
          <c:order val="2"/>
          <c:tx>
            <c:strRef>
              <c:f>'multi fija'!$D$91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'multi fija'!$A$92:$A$99</c:f>
              <c:strCache>
                <c:ptCount val="8"/>
                <c:pt idx="0">
                  <c:v>CTR</c:v>
                </c:pt>
                <c:pt idx="1">
                  <c:v>TELSUR/TELCOY</c:v>
                </c:pt>
                <c:pt idx="2">
                  <c:v>ENTEL</c:v>
                </c:pt>
                <c:pt idx="3">
                  <c:v>GTD</c:v>
                </c:pt>
                <c:pt idx="4">
                  <c:v>CMET</c:v>
                </c:pt>
                <c:pt idx="5">
                  <c:v>VTR</c:v>
                </c:pt>
                <c:pt idx="6">
                  <c:v>MOVISTAR</c:v>
                </c:pt>
                <c:pt idx="7">
                  <c:v>CLARO</c:v>
                </c:pt>
              </c:strCache>
            </c:strRef>
          </c:cat>
          <c:val>
            <c:numRef>
              <c:f>'multi fija'!$D$92:$D$99</c:f>
              <c:numCache>
                <c:formatCode>_-* #,##0.0_-;\-* #,##0.0_-;_-* "-"??_-;_-@_-</c:formatCode>
                <c:ptCount val="8"/>
                <c:pt idx="0">
                  <c:v>2.1971150766826821</c:v>
                </c:pt>
                <c:pt idx="1">
                  <c:v>2.1971150766826821</c:v>
                </c:pt>
                <c:pt idx="2">
                  <c:v>2.1971150766826821</c:v>
                </c:pt>
                <c:pt idx="3">
                  <c:v>2.1971150766826821</c:v>
                </c:pt>
                <c:pt idx="4">
                  <c:v>2.1971150766826821</c:v>
                </c:pt>
                <c:pt idx="5">
                  <c:v>2.1971150766826821</c:v>
                </c:pt>
                <c:pt idx="6">
                  <c:v>2.1971150766826821</c:v>
                </c:pt>
                <c:pt idx="7">
                  <c:v>2.1971150766826821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60512"/>
        <c:axId val="152613376"/>
      </c:lineChart>
      <c:catAx>
        <c:axId val="15296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152613376"/>
        <c:crosses val="autoZero"/>
        <c:auto val="1"/>
        <c:lblAlgn val="ctr"/>
        <c:lblOffset val="100"/>
        <c:noMultiLvlLbl val="0"/>
      </c:catAx>
      <c:valAx>
        <c:axId val="152613376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52960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397314751848444"/>
          <c:y val="0.1073500536864495"/>
          <c:w val="0.66262353125353868"/>
          <c:h val="5.8329856439347939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err="1"/>
              <a:t>Tasa</a:t>
            </a:r>
            <a:r>
              <a:rPr lang="en-US" sz="2800" dirty="0"/>
              <a:t> de </a:t>
            </a:r>
            <a:r>
              <a:rPr lang="en-US" sz="2800" dirty="0" err="1"/>
              <a:t>Reclamos</a:t>
            </a:r>
            <a:r>
              <a:rPr lang="en-US" sz="2800" baseline="0" dirty="0"/>
              <a:t> </a:t>
            </a:r>
            <a:r>
              <a:rPr lang="en-US" sz="2800" baseline="0" dirty="0" err="1" smtClean="0"/>
              <a:t>Regionales</a:t>
            </a:r>
            <a:r>
              <a:rPr lang="en-US" sz="2800" baseline="0" dirty="0" smtClean="0"/>
              <a:t>*</a:t>
            </a:r>
            <a:endParaRPr lang="en-US" sz="2000" dirty="0">
              <a:solidFill>
                <a:srgbClr val="0070C0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1.6260162601626018E-2"/>
          <c:y val="0.11045389290643128"/>
          <c:w val="0.95528455284552849"/>
          <c:h val="0.81067430339897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 SERNAC SUBTEL '!$B$64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0"/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'REG SERNAC SUBTEL '!$A$65:$A$79</c:f>
              <c:strCache>
                <c:ptCount val="15"/>
                <c:pt idx="0">
                  <c:v>IX</c:v>
                </c:pt>
                <c:pt idx="1">
                  <c:v>VIII</c:v>
                </c:pt>
                <c:pt idx="2">
                  <c:v>VII</c:v>
                </c:pt>
                <c:pt idx="3">
                  <c:v>XIV</c:v>
                </c:pt>
                <c:pt idx="4">
                  <c:v>X</c:v>
                </c:pt>
                <c:pt idx="5">
                  <c:v>VI</c:v>
                </c:pt>
                <c:pt idx="6">
                  <c:v>XV</c:v>
                </c:pt>
                <c:pt idx="7">
                  <c:v>IV</c:v>
                </c:pt>
                <c:pt idx="8">
                  <c:v>I</c:v>
                </c:pt>
                <c:pt idx="9">
                  <c:v>II</c:v>
                </c:pt>
                <c:pt idx="10">
                  <c:v>V</c:v>
                </c:pt>
                <c:pt idx="11">
                  <c:v>XI</c:v>
                </c:pt>
                <c:pt idx="12">
                  <c:v>XII</c:v>
                </c:pt>
                <c:pt idx="13">
                  <c:v>RM</c:v>
                </c:pt>
                <c:pt idx="14">
                  <c:v>III</c:v>
                </c:pt>
              </c:strCache>
            </c:strRef>
          </c:cat>
          <c:val>
            <c:numRef>
              <c:f>'REG SERNAC SUBTEL '!$B$65:$B$79</c:f>
              <c:numCache>
                <c:formatCode>0.0</c:formatCode>
                <c:ptCount val="15"/>
                <c:pt idx="0">
                  <c:v>2.0171912869379338</c:v>
                </c:pt>
                <c:pt idx="1">
                  <c:v>2.0458560036011111</c:v>
                </c:pt>
                <c:pt idx="2">
                  <c:v>2.0025472916674714</c:v>
                </c:pt>
                <c:pt idx="3">
                  <c:v>2.3305624799303479</c:v>
                </c:pt>
                <c:pt idx="4">
                  <c:v>3.6539116574775625</c:v>
                </c:pt>
                <c:pt idx="5">
                  <c:v>2.7441601763344217</c:v>
                </c:pt>
                <c:pt idx="6">
                  <c:v>4.0129811215409843</c:v>
                </c:pt>
                <c:pt idx="7">
                  <c:v>2.9235291605574458</c:v>
                </c:pt>
                <c:pt idx="8">
                  <c:v>4.097396570675814</c:v>
                </c:pt>
                <c:pt idx="9">
                  <c:v>3.8541165411430298</c:v>
                </c:pt>
                <c:pt idx="10">
                  <c:v>3.8357120272141478</c:v>
                </c:pt>
                <c:pt idx="11">
                  <c:v>3.9989680082559338</c:v>
                </c:pt>
                <c:pt idx="12">
                  <c:v>5.1050127827578393</c:v>
                </c:pt>
                <c:pt idx="13">
                  <c:v>5.4572536484493428</c:v>
                </c:pt>
                <c:pt idx="14">
                  <c:v>4.8533691515558548</c:v>
                </c:pt>
              </c:numCache>
            </c:numRef>
          </c:val>
        </c:ser>
        <c:ser>
          <c:idx val="1"/>
          <c:order val="1"/>
          <c:tx>
            <c:strRef>
              <c:f>'REG SERNAC SUBTEL '!$C$64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008800880088004E-3"/>
                  <c:y val="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357723577235774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1.1635323886413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890690134321449E-3"/>
                  <c:y val="3.5773976058170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8886058360352E-3"/>
                  <c:y val="7.122928600820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8008800880088004E-3"/>
                  <c:y val="-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'REG SERNAC SUBTEL '!$A$65:$A$79</c:f>
              <c:strCache>
                <c:ptCount val="15"/>
                <c:pt idx="0">
                  <c:v>IX</c:v>
                </c:pt>
                <c:pt idx="1">
                  <c:v>VIII</c:v>
                </c:pt>
                <c:pt idx="2">
                  <c:v>VII</c:v>
                </c:pt>
                <c:pt idx="3">
                  <c:v>XIV</c:v>
                </c:pt>
                <c:pt idx="4">
                  <c:v>X</c:v>
                </c:pt>
                <c:pt idx="5">
                  <c:v>VI</c:v>
                </c:pt>
                <c:pt idx="6">
                  <c:v>XV</c:v>
                </c:pt>
                <c:pt idx="7">
                  <c:v>IV</c:v>
                </c:pt>
                <c:pt idx="8">
                  <c:v>I</c:v>
                </c:pt>
                <c:pt idx="9">
                  <c:v>II</c:v>
                </c:pt>
                <c:pt idx="10">
                  <c:v>V</c:v>
                </c:pt>
                <c:pt idx="11">
                  <c:v>XI</c:v>
                </c:pt>
                <c:pt idx="12">
                  <c:v>XII</c:v>
                </c:pt>
                <c:pt idx="13">
                  <c:v>RM</c:v>
                </c:pt>
                <c:pt idx="14">
                  <c:v>III</c:v>
                </c:pt>
              </c:strCache>
            </c:strRef>
          </c:cat>
          <c:val>
            <c:numRef>
              <c:f>'REG SERNAC SUBTEL '!$C$65:$C$79</c:f>
              <c:numCache>
                <c:formatCode>0.0</c:formatCode>
                <c:ptCount val="15"/>
                <c:pt idx="0">
                  <c:v>1.6952383269863285</c:v>
                </c:pt>
                <c:pt idx="1">
                  <c:v>1.8134802448135841</c:v>
                </c:pt>
                <c:pt idx="2">
                  <c:v>1.8278605636221403</c:v>
                </c:pt>
                <c:pt idx="3">
                  <c:v>2.1995548597742922</c:v>
                </c:pt>
                <c:pt idx="4">
                  <c:v>2.3523392259806375</c:v>
                </c:pt>
                <c:pt idx="5">
                  <c:v>2.6792025808778828</c:v>
                </c:pt>
                <c:pt idx="6">
                  <c:v>3.1182483083360415</c:v>
                </c:pt>
                <c:pt idx="7">
                  <c:v>3.4594956529623677</c:v>
                </c:pt>
                <c:pt idx="8">
                  <c:v>3.4597322142286173</c:v>
                </c:pt>
                <c:pt idx="9">
                  <c:v>3.5216988464460264</c:v>
                </c:pt>
                <c:pt idx="10">
                  <c:v>3.6172731424818441</c:v>
                </c:pt>
                <c:pt idx="11">
                  <c:v>4.4385659235142256</c:v>
                </c:pt>
                <c:pt idx="12">
                  <c:v>5.7100238184982315</c:v>
                </c:pt>
                <c:pt idx="13">
                  <c:v>5.7342982930620128</c:v>
                </c:pt>
                <c:pt idx="14">
                  <c:v>5.7667691576822069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53327104"/>
        <c:axId val="152195584"/>
      </c:barChart>
      <c:lineChart>
        <c:grouping val="standard"/>
        <c:varyColors val="0"/>
        <c:ser>
          <c:idx val="2"/>
          <c:order val="2"/>
          <c:tx>
            <c:strRef>
              <c:f>'REG SERNAC SUBTEL '!$D$64</c:f>
              <c:strCache>
                <c:ptCount val="1"/>
                <c:pt idx="0">
                  <c:v>Nacional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117647058823538E-2"/>
                  <c:y val="-2.58823577364257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 SERNAC SUBTEL '!$A$65:$A$79</c:f>
              <c:strCache>
                <c:ptCount val="15"/>
                <c:pt idx="0">
                  <c:v>IX</c:v>
                </c:pt>
                <c:pt idx="1">
                  <c:v>VIII</c:v>
                </c:pt>
                <c:pt idx="2">
                  <c:v>VII</c:v>
                </c:pt>
                <c:pt idx="3">
                  <c:v>XIV</c:v>
                </c:pt>
                <c:pt idx="4">
                  <c:v>X</c:v>
                </c:pt>
                <c:pt idx="5">
                  <c:v>VI</c:v>
                </c:pt>
                <c:pt idx="6">
                  <c:v>XV</c:v>
                </c:pt>
                <c:pt idx="7">
                  <c:v>IV</c:v>
                </c:pt>
                <c:pt idx="8">
                  <c:v>I</c:v>
                </c:pt>
                <c:pt idx="9">
                  <c:v>II</c:v>
                </c:pt>
                <c:pt idx="10">
                  <c:v>V</c:v>
                </c:pt>
                <c:pt idx="11">
                  <c:v>XI</c:v>
                </c:pt>
                <c:pt idx="12">
                  <c:v>XII</c:v>
                </c:pt>
                <c:pt idx="13">
                  <c:v>RM</c:v>
                </c:pt>
                <c:pt idx="14">
                  <c:v>III</c:v>
                </c:pt>
              </c:strCache>
            </c:strRef>
          </c:cat>
          <c:val>
            <c:numRef>
              <c:f>'REG SERNAC SUBTEL '!$D$65:$D$79</c:f>
              <c:numCache>
                <c:formatCode>General</c:formatCode>
                <c:ptCount val="15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27104"/>
        <c:axId val="152195584"/>
      </c:lineChart>
      <c:catAx>
        <c:axId val="15332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0"/>
            </a:pPr>
            <a:endParaRPr lang="es-CL"/>
          </a:p>
        </c:txPr>
        <c:crossAx val="152195584"/>
        <c:crosses val="autoZero"/>
        <c:auto val="1"/>
        <c:lblAlgn val="ctr"/>
        <c:lblOffset val="100"/>
        <c:noMultiLvlLbl val="0"/>
      </c:catAx>
      <c:valAx>
        <c:axId val="1521955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3327104"/>
        <c:crosses val="autoZero"/>
        <c:crossBetween val="between"/>
      </c:valAx>
      <c:spPr>
        <a:ln w="12700">
          <a:prstDash val="sysDash"/>
        </a:ln>
      </c:spPr>
    </c:plotArea>
    <c:legend>
      <c:legendPos val="t"/>
      <c:layout>
        <c:manualLayout>
          <c:xMode val="edge"/>
          <c:yMode val="edge"/>
          <c:x val="0.19015644935676848"/>
          <c:y val="0.11764704789631172"/>
          <c:w val="0.56680147641274026"/>
          <c:h val="4.2548039378979045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/>
              <a:t>Tasa de Reclamos </a:t>
            </a:r>
            <a:r>
              <a:rPr lang="en-US" sz="2000">
                <a:solidFill>
                  <a:srgbClr val="0070C0"/>
                </a:solidFill>
              </a:rPr>
              <a:t>Telefonía Móvil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8687866210116318E-3"/>
          <c:y val="0.15764760079631809"/>
          <c:w val="0.95528455284552849"/>
          <c:h val="0.76666752990387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'Tel movil'!$B$118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0"/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'Tel movil'!$A$119:$A$129</c:f>
              <c:strCache>
                <c:ptCount val="11"/>
                <c:pt idx="0">
                  <c:v>TELESTAR</c:v>
                </c:pt>
                <c:pt idx="1">
                  <c:v>FALABELLA</c:v>
                </c:pt>
                <c:pt idx="2">
                  <c:v>TELSUR</c:v>
                </c:pt>
                <c:pt idx="3">
                  <c:v>VIRGIN</c:v>
                </c:pt>
                <c:pt idx="4">
                  <c:v>ENTEL</c:v>
                </c:pt>
                <c:pt idx="5">
                  <c:v>MOVISTAR</c:v>
                </c:pt>
                <c:pt idx="6">
                  <c:v>WOM</c:v>
                </c:pt>
                <c:pt idx="7">
                  <c:v>CLARO</c:v>
                </c:pt>
                <c:pt idx="8">
                  <c:v>NETLINE</c:v>
                </c:pt>
                <c:pt idx="9">
                  <c:v>VTR</c:v>
                </c:pt>
                <c:pt idx="10">
                  <c:v>SIMPLE</c:v>
                </c:pt>
              </c:strCache>
            </c:strRef>
          </c:cat>
          <c:val>
            <c:numRef>
              <c:f>'Tel movil'!$B$119:$B$129</c:f>
              <c:numCache>
                <c:formatCode>_-* #,##0.0_-;\-* #,##0.0_-;_-* "-"??_-;_-@_-</c:formatCode>
                <c:ptCount val="11"/>
                <c:pt idx="0">
                  <c:v>0.55592617300422498</c:v>
                </c:pt>
                <c:pt idx="1">
                  <c:v>0.48099717585943885</c:v>
                </c:pt>
                <c:pt idx="2">
                  <c:v>2.319468068656255</c:v>
                </c:pt>
                <c:pt idx="3">
                  <c:v>1.6838012578760762</c:v>
                </c:pt>
                <c:pt idx="4">
                  <c:v>1.5644114335894865</c:v>
                </c:pt>
                <c:pt idx="5">
                  <c:v>1.723551811247513</c:v>
                </c:pt>
                <c:pt idx="6">
                  <c:v>1.3290570734275875</c:v>
                </c:pt>
                <c:pt idx="7">
                  <c:v>3.1357438278114356</c:v>
                </c:pt>
                <c:pt idx="8">
                  <c:v>0.45191612436731743</c:v>
                </c:pt>
                <c:pt idx="9">
                  <c:v>10.291662660711633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'Tel movil'!$C$118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008800880088004E-3"/>
                  <c:y val="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357723577235774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1.1635323886413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890690134321449E-3"/>
                  <c:y val="3.5773976058170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8886058360352E-3"/>
                  <c:y val="7.122928600820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8008800880088004E-3"/>
                  <c:y val="-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'Tel movil'!$A$119:$A$129</c:f>
              <c:strCache>
                <c:ptCount val="11"/>
                <c:pt idx="0">
                  <c:v>TELESTAR</c:v>
                </c:pt>
                <c:pt idx="1">
                  <c:v>FALABELLA</c:v>
                </c:pt>
                <c:pt idx="2">
                  <c:v>TELSUR</c:v>
                </c:pt>
                <c:pt idx="3">
                  <c:v>VIRGIN</c:v>
                </c:pt>
                <c:pt idx="4">
                  <c:v>ENTEL</c:v>
                </c:pt>
                <c:pt idx="5">
                  <c:v>MOVISTAR</c:v>
                </c:pt>
                <c:pt idx="6">
                  <c:v>WOM</c:v>
                </c:pt>
                <c:pt idx="7">
                  <c:v>CLARO</c:v>
                </c:pt>
                <c:pt idx="8">
                  <c:v>NETLINE</c:v>
                </c:pt>
                <c:pt idx="9">
                  <c:v>VTR</c:v>
                </c:pt>
                <c:pt idx="10">
                  <c:v>SIMPLE</c:v>
                </c:pt>
              </c:strCache>
            </c:strRef>
          </c:cat>
          <c:val>
            <c:numRef>
              <c:f>'Tel movil'!$C$119:$C$129</c:f>
              <c:numCache>
                <c:formatCode>_-* #,##0.0_-;\-* #,##0.0_-;_-* "-"??_-;_-@_-</c:formatCode>
                <c:ptCount val="11"/>
                <c:pt idx="0">
                  <c:v>0.69252077562326875</c:v>
                </c:pt>
                <c:pt idx="1">
                  <c:v>0.74111097706002993</c:v>
                </c:pt>
                <c:pt idx="2">
                  <c:v>0.77026766801463498</c:v>
                </c:pt>
                <c:pt idx="3">
                  <c:v>0.8475505845559238</c:v>
                </c:pt>
                <c:pt idx="4">
                  <c:v>1.3941503442339218</c:v>
                </c:pt>
                <c:pt idx="5">
                  <c:v>1.8217964596465488</c:v>
                </c:pt>
                <c:pt idx="6">
                  <c:v>1.9487868499185417</c:v>
                </c:pt>
                <c:pt idx="7">
                  <c:v>2.3895237800639477</c:v>
                </c:pt>
                <c:pt idx="8">
                  <c:v>3.8754682857511948</c:v>
                </c:pt>
                <c:pt idx="9">
                  <c:v>9.1</c:v>
                </c:pt>
                <c:pt idx="10">
                  <c:v>14.980026631158454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2496384"/>
        <c:axId val="132726784"/>
      </c:barChart>
      <c:lineChart>
        <c:grouping val="standard"/>
        <c:varyColors val="0"/>
        <c:ser>
          <c:idx val="2"/>
          <c:order val="2"/>
          <c:tx>
            <c:strRef>
              <c:f>'Tel movil'!$D$118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117647058823538E-2"/>
                  <c:y val="-2.58823577364257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movil'!$A$119:$A$128</c:f>
              <c:strCache>
                <c:ptCount val="10"/>
                <c:pt idx="0">
                  <c:v>TELESTAR</c:v>
                </c:pt>
                <c:pt idx="1">
                  <c:v>FALABELLA</c:v>
                </c:pt>
                <c:pt idx="2">
                  <c:v>TELSUR</c:v>
                </c:pt>
                <c:pt idx="3">
                  <c:v>VIRGIN</c:v>
                </c:pt>
                <c:pt idx="4">
                  <c:v>ENTEL</c:v>
                </c:pt>
                <c:pt idx="5">
                  <c:v>MOVISTAR</c:v>
                </c:pt>
                <c:pt idx="6">
                  <c:v>WOM</c:v>
                </c:pt>
                <c:pt idx="7">
                  <c:v>CLARO</c:v>
                </c:pt>
                <c:pt idx="8">
                  <c:v>NETLINE</c:v>
                </c:pt>
                <c:pt idx="9">
                  <c:v>VTR</c:v>
                </c:pt>
              </c:strCache>
            </c:strRef>
          </c:cat>
          <c:val>
            <c:numRef>
              <c:f>'Tel movil'!$D$119:$D$128</c:f>
              <c:numCache>
                <c:formatCode>0.0</c:formatCode>
                <c:ptCount val="10"/>
                <c:pt idx="0">
                  <c:v>1.8224405398428511</c:v>
                </c:pt>
                <c:pt idx="1">
                  <c:v>1.8224405398428511</c:v>
                </c:pt>
                <c:pt idx="2">
                  <c:v>1.8224405398428511</c:v>
                </c:pt>
                <c:pt idx="3">
                  <c:v>1.8224405398428511</c:v>
                </c:pt>
                <c:pt idx="4">
                  <c:v>1.8224405398428511</c:v>
                </c:pt>
                <c:pt idx="5">
                  <c:v>1.8224405398428511</c:v>
                </c:pt>
                <c:pt idx="6">
                  <c:v>1.8224405398428511</c:v>
                </c:pt>
                <c:pt idx="7">
                  <c:v>1.8224405398428511</c:v>
                </c:pt>
                <c:pt idx="8">
                  <c:v>1.8224405398428511</c:v>
                </c:pt>
                <c:pt idx="9">
                  <c:v>1.8224405398428511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96384"/>
        <c:axId val="132726784"/>
      </c:lineChart>
      <c:catAx>
        <c:axId val="13249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132726784"/>
        <c:crosses val="autoZero"/>
        <c:auto val="1"/>
        <c:lblAlgn val="ctr"/>
        <c:lblOffset val="100"/>
        <c:noMultiLvlLbl val="0"/>
      </c:catAx>
      <c:valAx>
        <c:axId val="132726784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2496384"/>
        <c:crosses val="autoZero"/>
        <c:crossBetween val="between"/>
      </c:valAx>
      <c:spPr>
        <a:ln w="12700">
          <a:prstDash val="sysDash"/>
        </a:ln>
      </c:spPr>
    </c:plotArea>
    <c:legend>
      <c:legendPos val="t"/>
      <c:layout>
        <c:manualLayout>
          <c:xMode val="edge"/>
          <c:yMode val="edge"/>
          <c:x val="0.15199927959661072"/>
          <c:y val="0.12002098003532063"/>
          <c:w val="0.64758944055230305"/>
          <c:h val="4.2548039378979045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sz="2800" noProof="0" dirty="0" smtClean="0"/>
              <a:t>Tasa de Reclamos </a:t>
            </a:r>
            <a:r>
              <a:rPr lang="es-CL" sz="2000" noProof="0" dirty="0" smtClean="0">
                <a:solidFill>
                  <a:srgbClr val="0070C0"/>
                </a:solidFill>
              </a:rPr>
              <a:t>Telefonía Móvil</a:t>
            </a:r>
          </a:p>
          <a:p>
            <a:pPr>
              <a:defRPr/>
            </a:pPr>
            <a:r>
              <a:rPr lang="es-CL" sz="16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Empresas</a:t>
            </a:r>
            <a:r>
              <a:rPr lang="en-US" sz="1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Mayor </a:t>
            </a:r>
            <a:r>
              <a:rPr lang="es-CL" sz="16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Participación </a:t>
            </a:r>
            <a:endParaRPr lang="es-CL" sz="16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5885102493196133"/>
          <c:y val="3.2720076361888735E-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587994988017581E-2"/>
          <c:y val="0.473597719072194"/>
          <c:w val="0.95528455284552849"/>
          <c:h val="0.45924507638069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'Tel movil'!$B$118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0"/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56716417910447E-3"/>
                  <c:y val="1.9305025174056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52875695732839E-3"/>
                  <c:y val="9.900990099009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movil'!$A$145:$A$147</c:f>
              <c:strCache>
                <c:ptCount val="3"/>
                <c:pt idx="0">
                  <c:v>Entel</c:v>
                </c:pt>
                <c:pt idx="1">
                  <c:v>Movistar</c:v>
                </c:pt>
                <c:pt idx="2">
                  <c:v>Claro</c:v>
                </c:pt>
              </c:strCache>
            </c:strRef>
          </c:cat>
          <c:val>
            <c:numRef>
              <c:f>'Tel movil'!$B$145:$B$147</c:f>
              <c:numCache>
                <c:formatCode>_-* #,##0.0_-;\-* #,##0.0_-;_-* "-"??_-;_-@_-</c:formatCode>
                <c:ptCount val="3"/>
                <c:pt idx="0">
                  <c:v>1.6</c:v>
                </c:pt>
                <c:pt idx="1">
                  <c:v>1.7</c:v>
                </c:pt>
                <c:pt idx="2">
                  <c:v>3.1</c:v>
                </c:pt>
              </c:numCache>
            </c:numRef>
          </c:val>
        </c:ser>
        <c:ser>
          <c:idx val="1"/>
          <c:order val="1"/>
          <c:tx>
            <c:strRef>
              <c:f>'Tel movil'!$C$118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663297684804319E-3"/>
                  <c:y val="6.1776080556981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008800880088004E-3"/>
                  <c:y val="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357723577235774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357723577235774E-3"/>
                  <c:y val="-1.1635323886413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890690134321449E-3"/>
                  <c:y val="3.5773976058170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8886058360352E-3"/>
                  <c:y val="7.122928600820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8008800880088004E-3"/>
                  <c:y val="-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movil'!$A$145:$A$147</c:f>
              <c:strCache>
                <c:ptCount val="3"/>
                <c:pt idx="0">
                  <c:v>Entel</c:v>
                </c:pt>
                <c:pt idx="1">
                  <c:v>Movistar</c:v>
                </c:pt>
                <c:pt idx="2">
                  <c:v>Claro</c:v>
                </c:pt>
              </c:strCache>
            </c:strRef>
          </c:cat>
          <c:val>
            <c:numRef>
              <c:f>'Tel movil'!$C$145:$C$147</c:f>
              <c:numCache>
                <c:formatCode>_-* #,##0.0_-;\-* #,##0.0_-;_-* "-"??_-;_-@_-</c:formatCode>
                <c:ptCount val="3"/>
                <c:pt idx="0">
                  <c:v>1.4</c:v>
                </c:pt>
                <c:pt idx="1">
                  <c:v>1.8</c:v>
                </c:pt>
                <c:pt idx="2">
                  <c:v>2.4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2673024"/>
        <c:axId val="77251136"/>
      </c:barChart>
      <c:lineChart>
        <c:grouping val="standard"/>
        <c:varyColors val="0"/>
        <c:ser>
          <c:idx val="2"/>
          <c:order val="2"/>
          <c:tx>
            <c:strRef>
              <c:f>'Tel movil'!$D$118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117647058823538E-2"/>
                  <c:y val="-2.58823577364257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movil'!$A$119:$A$128</c:f>
              <c:strCache>
                <c:ptCount val="10"/>
                <c:pt idx="0">
                  <c:v>TELESTAR</c:v>
                </c:pt>
                <c:pt idx="1">
                  <c:v>FALABELLA</c:v>
                </c:pt>
                <c:pt idx="2">
                  <c:v>TELSUR</c:v>
                </c:pt>
                <c:pt idx="3">
                  <c:v>VIRGIN</c:v>
                </c:pt>
                <c:pt idx="4">
                  <c:v>ENTEL</c:v>
                </c:pt>
                <c:pt idx="5">
                  <c:v>MOVISTAR</c:v>
                </c:pt>
                <c:pt idx="6">
                  <c:v>WOM</c:v>
                </c:pt>
                <c:pt idx="7">
                  <c:v>CLARO</c:v>
                </c:pt>
                <c:pt idx="8">
                  <c:v>NETLINE</c:v>
                </c:pt>
                <c:pt idx="9">
                  <c:v>VTR</c:v>
                </c:pt>
              </c:strCache>
            </c:strRef>
          </c:cat>
          <c:val>
            <c:numRef>
              <c:f>'Tel movil'!$D$145:$D$147</c:f>
              <c:numCache>
                <c:formatCode>_-* #,##0.0_-;\-* #,##0.0_-;_-* "-"??_-;_-@_-</c:formatCode>
                <c:ptCount val="3"/>
                <c:pt idx="0">
                  <c:v>1.7979486808572822</c:v>
                </c:pt>
                <c:pt idx="1">
                  <c:v>1.7979486808572822</c:v>
                </c:pt>
                <c:pt idx="2">
                  <c:v>1.79794868085728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73024"/>
        <c:axId val="77251136"/>
      </c:lineChart>
      <c:catAx>
        <c:axId val="13267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251136"/>
        <c:crosses val="autoZero"/>
        <c:auto val="1"/>
        <c:lblAlgn val="ctr"/>
        <c:lblOffset val="100"/>
        <c:noMultiLvlLbl val="0"/>
      </c:catAx>
      <c:valAx>
        <c:axId val="77251136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2673024"/>
        <c:crosses val="autoZero"/>
        <c:crossBetween val="between"/>
      </c:valAx>
      <c:spPr>
        <a:ln w="12700">
          <a:prstDash val="sysDash"/>
        </a:ln>
      </c:spPr>
    </c:plotArea>
    <c:legend>
      <c:legendPos val="t"/>
      <c:layout>
        <c:manualLayout>
          <c:xMode val="edge"/>
          <c:yMode val="edge"/>
          <c:x val="0.18866724840090326"/>
          <c:y val="0.14943804209080536"/>
          <c:w val="0.66365586539115484"/>
          <c:h val="5.9679582131441491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2000" noProof="0" dirty="0" smtClean="0">
                <a:solidFill>
                  <a:srgbClr val="0070C0"/>
                </a:solidFill>
              </a:rPr>
              <a:t>Telefonía Móvil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</a:t>
            </a:r>
            <a:r>
              <a:rPr lang="es-CL" sz="1600" b="1" i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Mediana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0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492780914165466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6260162601626018E-2"/>
          <c:y val="0.21767871770159075"/>
          <c:w val="0.95528455284552849"/>
          <c:h val="0.70344952973398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'Tel movil'!$B$118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0"/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56716417910447E-3"/>
                  <c:y val="1.9305025174056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357636593136E-3"/>
                  <c:y val="1.689395784289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'Tel movil'!$A$149:$A$152</c:f>
              <c:strCache>
                <c:ptCount val="4"/>
                <c:pt idx="0">
                  <c:v>Falabella</c:v>
                </c:pt>
                <c:pt idx="1">
                  <c:v>Virgin</c:v>
                </c:pt>
                <c:pt idx="2">
                  <c:v>Wom</c:v>
                </c:pt>
                <c:pt idx="3">
                  <c:v>VTR</c:v>
                </c:pt>
              </c:strCache>
            </c:strRef>
          </c:cat>
          <c:val>
            <c:numRef>
              <c:f>'Tel movil'!$B$149:$B$152</c:f>
              <c:numCache>
                <c:formatCode>_-* #,##0.0_-;\-* #,##0.0_-;_-* "-"??_-;_-@_-</c:formatCode>
                <c:ptCount val="4"/>
                <c:pt idx="0">
                  <c:v>0.5</c:v>
                </c:pt>
                <c:pt idx="1">
                  <c:v>1.7</c:v>
                </c:pt>
                <c:pt idx="2">
                  <c:v>1.3</c:v>
                </c:pt>
                <c:pt idx="3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'Tel movil'!$C$118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579731922822621E-3"/>
                  <c:y val="-1.0388830262196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008800880088004E-3"/>
                  <c:y val="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357723577235774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1.1635323886413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890690134321449E-3"/>
                  <c:y val="3.5773976058170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8886058360352E-3"/>
                  <c:y val="7.122928600820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8008800880088004E-3"/>
                  <c:y val="-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movil'!$A$149:$A$152</c:f>
              <c:strCache>
                <c:ptCount val="4"/>
                <c:pt idx="0">
                  <c:v>Falabella</c:v>
                </c:pt>
                <c:pt idx="1">
                  <c:v>Virgin</c:v>
                </c:pt>
                <c:pt idx="2">
                  <c:v>Wom</c:v>
                </c:pt>
                <c:pt idx="3">
                  <c:v>VTR</c:v>
                </c:pt>
              </c:strCache>
            </c:strRef>
          </c:cat>
          <c:val>
            <c:numRef>
              <c:f>'Tel movil'!$C$149:$C$152</c:f>
              <c:numCache>
                <c:formatCode>_-* #,##0.0_-;\-* #,##0.0_-;_-* "-"??_-;_-@_-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2</c:v>
                </c:pt>
                <c:pt idx="3">
                  <c:v>9.1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0969600"/>
        <c:axId val="77255744"/>
      </c:barChart>
      <c:lineChart>
        <c:grouping val="standard"/>
        <c:varyColors val="0"/>
        <c:ser>
          <c:idx val="2"/>
          <c:order val="2"/>
          <c:tx>
            <c:strRef>
              <c:f>'Tel movil'!$D$118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117647058823538E-2"/>
                  <c:y val="-2.58823577364257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movil'!$A$119:$A$128</c:f>
              <c:strCache>
                <c:ptCount val="10"/>
                <c:pt idx="0">
                  <c:v>TELESTAR</c:v>
                </c:pt>
                <c:pt idx="1">
                  <c:v>FALABELLA</c:v>
                </c:pt>
                <c:pt idx="2">
                  <c:v>TELSUR</c:v>
                </c:pt>
                <c:pt idx="3">
                  <c:v>VIRGIN</c:v>
                </c:pt>
                <c:pt idx="4">
                  <c:v>ENTEL</c:v>
                </c:pt>
                <c:pt idx="5">
                  <c:v>MOVISTAR</c:v>
                </c:pt>
                <c:pt idx="6">
                  <c:v>WOM</c:v>
                </c:pt>
                <c:pt idx="7">
                  <c:v>CLARO</c:v>
                </c:pt>
                <c:pt idx="8">
                  <c:v>NETLINE</c:v>
                </c:pt>
                <c:pt idx="9">
                  <c:v>VTR</c:v>
                </c:pt>
              </c:strCache>
            </c:strRef>
          </c:cat>
          <c:val>
            <c:numRef>
              <c:f>'Tel movil'!$D$149:$D$152</c:f>
              <c:numCache>
                <c:formatCode>_-* #,##0.0_-;\-* #,##0.0_-;_-* "-"??_-;_-@_-</c:formatCode>
                <c:ptCount val="4"/>
                <c:pt idx="0">
                  <c:v>2.6273493498852232</c:v>
                </c:pt>
                <c:pt idx="1">
                  <c:v>2.6273493498852232</c:v>
                </c:pt>
                <c:pt idx="2">
                  <c:v>2.6273493498852232</c:v>
                </c:pt>
                <c:pt idx="3">
                  <c:v>2.6273493498852232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69600"/>
        <c:axId val="77255744"/>
      </c:lineChart>
      <c:catAx>
        <c:axId val="13096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77255744"/>
        <c:crosses val="autoZero"/>
        <c:auto val="1"/>
        <c:lblAlgn val="ctr"/>
        <c:lblOffset val="100"/>
        <c:noMultiLvlLbl val="0"/>
      </c:catAx>
      <c:valAx>
        <c:axId val="77255744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0969600"/>
        <c:crosses val="autoZero"/>
        <c:crossBetween val="between"/>
      </c:valAx>
      <c:spPr>
        <a:ln w="12700">
          <a:prstDash val="sysDash"/>
        </a:ln>
      </c:spPr>
    </c:plotArea>
    <c:legend>
      <c:legendPos val="t"/>
      <c:layout>
        <c:manualLayout>
          <c:xMode val="edge"/>
          <c:yMode val="edge"/>
          <c:x val="0.19648435421274385"/>
          <c:y val="0.17546405900856077"/>
          <c:w val="0.64048987197211038"/>
          <c:h val="6.2140595827583404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CL" sz="1800" b="1" i="0" u="none" strike="noStrike" kern="120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/>
              <a:t>Tasa de Reclamos </a:t>
            </a:r>
            <a:r>
              <a:rPr lang="es-CL" sz="2000" noProof="0" dirty="0">
                <a:solidFill>
                  <a:srgbClr val="0070C0"/>
                </a:solidFill>
              </a:rPr>
              <a:t>Telefonía </a:t>
            </a:r>
            <a:r>
              <a:rPr lang="es-CL" sz="2000" noProof="0" dirty="0" smtClean="0">
                <a:solidFill>
                  <a:srgbClr val="0070C0"/>
                </a:solidFill>
              </a:rPr>
              <a:t>Móvil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CL" sz="1800" b="1" i="0" u="none" strike="noStrike" kern="120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</a:t>
            </a:r>
            <a:r>
              <a:rPr lang="es-CL" sz="1600" b="1" i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Menor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CL" sz="1800" b="1" i="0" u="none" strike="noStrike" kern="120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CL" sz="2000" noProof="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541538853366036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6260170388999608E-2"/>
          <c:y val="0.16930145728119744"/>
          <c:w val="0.95528455284552849"/>
          <c:h val="0.75182648146524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'Tel movil'!$B$118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0"/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56716417910447E-3"/>
                  <c:y val="1.9305025174056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'Tel movil'!$A$154:$A$157</c:f>
              <c:strCache>
                <c:ptCount val="4"/>
                <c:pt idx="0">
                  <c:v>Telestar</c:v>
                </c:pt>
                <c:pt idx="1">
                  <c:v>Telsur</c:v>
                </c:pt>
                <c:pt idx="2">
                  <c:v>Netline</c:v>
                </c:pt>
                <c:pt idx="3">
                  <c:v>Simple</c:v>
                </c:pt>
              </c:strCache>
            </c:strRef>
          </c:cat>
          <c:val>
            <c:numRef>
              <c:f>'Tel movil'!$B$154:$B$157</c:f>
              <c:numCache>
                <c:formatCode>_-* #,##0.0_-;\-* #,##0.0_-;_-* "-"??_-;_-@_-</c:formatCode>
                <c:ptCount val="4"/>
                <c:pt idx="0">
                  <c:v>0.6</c:v>
                </c:pt>
                <c:pt idx="1">
                  <c:v>2.2999999999999998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'Tel movil'!$C$118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579731922822621E-3"/>
                  <c:y val="-1.0388830262196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008800880088004E-3"/>
                  <c:y val="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357723577235774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1.1635323886413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890690134321449E-3"/>
                  <c:y val="3.5773976058170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8886058360352E-3"/>
                  <c:y val="7.122928600820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8008800880088004E-3"/>
                  <c:y val="-3.513395303724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movil'!$A$154:$A$157</c:f>
              <c:strCache>
                <c:ptCount val="4"/>
                <c:pt idx="0">
                  <c:v>Telestar</c:v>
                </c:pt>
                <c:pt idx="1">
                  <c:v>Telsur</c:v>
                </c:pt>
                <c:pt idx="2">
                  <c:v>Netline</c:v>
                </c:pt>
                <c:pt idx="3">
                  <c:v>Simple</c:v>
                </c:pt>
              </c:strCache>
            </c:strRef>
          </c:cat>
          <c:val>
            <c:numRef>
              <c:f>'Tel movil'!$C$154:$C$157</c:f>
              <c:numCache>
                <c:formatCode>_-* #,##0.0_-;\-* #,##0.0_-;_-* "-"??_-;_-@_-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3.9</c:v>
                </c:pt>
                <c:pt idx="3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3084672"/>
        <c:axId val="65915712"/>
      </c:barChart>
      <c:lineChart>
        <c:grouping val="standard"/>
        <c:varyColors val="0"/>
        <c:ser>
          <c:idx val="2"/>
          <c:order val="2"/>
          <c:tx>
            <c:strRef>
              <c:f>'Tel movil'!$D$118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117647058823538E-2"/>
                  <c:y val="-2.58823577364257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'Tel movil'!$A$119:$A$128</c:f>
              <c:strCache>
                <c:ptCount val="10"/>
                <c:pt idx="0">
                  <c:v>TELESTAR</c:v>
                </c:pt>
                <c:pt idx="1">
                  <c:v>FALABELLA</c:v>
                </c:pt>
                <c:pt idx="2">
                  <c:v>TELSUR</c:v>
                </c:pt>
                <c:pt idx="3">
                  <c:v>VIRGIN</c:v>
                </c:pt>
                <c:pt idx="4">
                  <c:v>ENTEL</c:v>
                </c:pt>
                <c:pt idx="5">
                  <c:v>MOVISTAR</c:v>
                </c:pt>
                <c:pt idx="6">
                  <c:v>WOM</c:v>
                </c:pt>
                <c:pt idx="7">
                  <c:v>CLARO</c:v>
                </c:pt>
                <c:pt idx="8">
                  <c:v>NETLINE</c:v>
                </c:pt>
                <c:pt idx="9">
                  <c:v>VTR</c:v>
                </c:pt>
              </c:strCache>
            </c:strRef>
          </c:cat>
          <c:val>
            <c:numRef>
              <c:f>'Tel movil'!$D$154:$D$157</c:f>
              <c:numCache>
                <c:formatCode>_-* #,##0.0_-;\-* #,##0.0_-;_-* "-"??_-;_-@_-</c:formatCode>
                <c:ptCount val="4"/>
                <c:pt idx="0">
                  <c:v>2.4058325749730654</c:v>
                </c:pt>
                <c:pt idx="1">
                  <c:v>2.4058325749730654</c:v>
                </c:pt>
                <c:pt idx="2">
                  <c:v>2.4058325749730654</c:v>
                </c:pt>
                <c:pt idx="3">
                  <c:v>2.4058325749730654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84672"/>
        <c:axId val="65915712"/>
      </c:lineChart>
      <c:catAx>
        <c:axId val="13308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15712"/>
        <c:crosses val="autoZero"/>
        <c:auto val="1"/>
        <c:lblAlgn val="ctr"/>
        <c:lblOffset val="100"/>
        <c:noMultiLvlLbl val="0"/>
      </c:catAx>
      <c:valAx>
        <c:axId val="6591571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3084672"/>
        <c:crosses val="autoZero"/>
        <c:crossBetween val="between"/>
      </c:valAx>
      <c:spPr>
        <a:ln w="12700">
          <a:prstDash val="sysDash"/>
        </a:ln>
      </c:spPr>
    </c:plotArea>
    <c:legend>
      <c:legendPos val="t"/>
      <c:layout>
        <c:manualLayout>
          <c:xMode val="edge"/>
          <c:yMode val="edge"/>
          <c:x val="0.19180170482025352"/>
          <c:y val="0.15326573375402094"/>
          <c:w val="0.64048987197211038"/>
          <c:h val="6.2140595827583404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sz="2800" noProof="0" dirty="0" smtClean="0"/>
              <a:t>Tasa de Reclamos </a:t>
            </a:r>
            <a:r>
              <a:rPr lang="en-US" sz="2000" dirty="0" smtClean="0">
                <a:solidFill>
                  <a:schemeClr val="accent6"/>
                </a:solidFill>
              </a:rPr>
              <a:t>Internet </a:t>
            </a:r>
            <a:r>
              <a:rPr lang="en-US" sz="2000" dirty="0" err="1" smtClean="0">
                <a:solidFill>
                  <a:schemeClr val="accent6"/>
                </a:solidFill>
              </a:rPr>
              <a:t>Móvil</a:t>
            </a:r>
            <a:endParaRPr lang="en-US" sz="2000" dirty="0">
              <a:solidFill>
                <a:schemeClr val="accent6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1.06544901065449E-2"/>
          <c:y val="0.10603945340165813"/>
          <c:w val="0.9665144596651446"/>
          <c:h val="0.84091384410282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 movil'!$B$80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 movil'!$A$81:$A$89</c:f>
              <c:strCache>
                <c:ptCount val="9"/>
                <c:pt idx="0">
                  <c:v>FALABELLA</c:v>
                </c:pt>
                <c:pt idx="1">
                  <c:v>VIRGIN</c:v>
                </c:pt>
                <c:pt idx="2">
                  <c:v>CLARO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TELSUR</c:v>
                </c:pt>
                <c:pt idx="7">
                  <c:v>SIMPLE</c:v>
                </c:pt>
                <c:pt idx="8">
                  <c:v>VTR</c:v>
                </c:pt>
              </c:strCache>
            </c:strRef>
          </c:cat>
          <c:val>
            <c:numRef>
              <c:f>'Int movil'!$B$81:$B$89</c:f>
              <c:numCache>
                <c:formatCode>_-* #,##0.0_-;\-* #,##0.0_-;_-* "-"??_-;_-@_-</c:formatCode>
                <c:ptCount val="9"/>
                <c:pt idx="0" formatCode="_(* #,##0.00_);_(* \(#,##0.00\);_(* &quot;-&quot;??_);_(@_)">
                  <c:v>4.7664215137201441E-2</c:v>
                </c:pt>
                <c:pt idx="1">
                  <c:v>0.11857894986482</c:v>
                </c:pt>
                <c:pt idx="2">
                  <c:v>0.83578150599580203</c:v>
                </c:pt>
                <c:pt idx="3">
                  <c:v>0.38308872393396992</c:v>
                </c:pt>
                <c:pt idx="4">
                  <c:v>0.42343343058146149</c:v>
                </c:pt>
                <c:pt idx="5">
                  <c:v>0.3792919957117693</c:v>
                </c:pt>
                <c:pt idx="6">
                  <c:v>1.1059907834101383</c:v>
                </c:pt>
                <c:pt idx="7">
                  <c:v>0</c:v>
                </c:pt>
                <c:pt idx="8">
                  <c:v>1.796385335881955</c:v>
                </c:pt>
              </c:numCache>
            </c:numRef>
          </c:val>
        </c:ser>
        <c:ser>
          <c:idx val="1"/>
          <c:order val="1"/>
          <c:tx>
            <c:strRef>
              <c:f>'Int movil'!$C$80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 movil'!$A$81:$A$89</c:f>
              <c:strCache>
                <c:ptCount val="9"/>
                <c:pt idx="0">
                  <c:v>FALABELLA</c:v>
                </c:pt>
                <c:pt idx="1">
                  <c:v>VIRGIN</c:v>
                </c:pt>
                <c:pt idx="2">
                  <c:v>CLARO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TELSUR</c:v>
                </c:pt>
                <c:pt idx="7">
                  <c:v>SIMPLE</c:v>
                </c:pt>
                <c:pt idx="8">
                  <c:v>VTR</c:v>
                </c:pt>
              </c:strCache>
            </c:strRef>
          </c:cat>
          <c:val>
            <c:numRef>
              <c:f>'Int movil'!$C$81:$C$89</c:f>
              <c:numCache>
                <c:formatCode>_-* #,##0.0_-;\-* #,##0.0_-;_-* "-"??_-;_-@_-</c:formatCode>
                <c:ptCount val="9"/>
                <c:pt idx="0">
                  <c:v>0</c:v>
                </c:pt>
                <c:pt idx="1">
                  <c:v>6.6267559246511343E-2</c:v>
                </c:pt>
                <c:pt idx="2">
                  <c:v>0.31471587827147313</c:v>
                </c:pt>
                <c:pt idx="3">
                  <c:v>0.33733711989167681</c:v>
                </c:pt>
                <c:pt idx="4">
                  <c:v>0.36639141751569987</c:v>
                </c:pt>
                <c:pt idx="5">
                  <c:v>0.47631377108604428</c:v>
                </c:pt>
                <c:pt idx="6">
                  <c:v>1.212473931810466</c:v>
                </c:pt>
                <c:pt idx="7">
                  <c:v>3.6324010170722851</c:v>
                </c:pt>
                <c:pt idx="8">
                  <c:v>3.840747883502762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3524992"/>
        <c:axId val="65920320"/>
      </c:barChart>
      <c:lineChart>
        <c:grouping val="standard"/>
        <c:varyColors val="0"/>
        <c:ser>
          <c:idx val="2"/>
          <c:order val="2"/>
          <c:tx>
            <c:strRef>
              <c:f>'Int movil'!$D$80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movil'!$A$81:$A$89</c:f>
              <c:strCache>
                <c:ptCount val="9"/>
                <c:pt idx="0">
                  <c:v>FALABELLA</c:v>
                </c:pt>
                <c:pt idx="1">
                  <c:v>VIRGIN</c:v>
                </c:pt>
                <c:pt idx="2">
                  <c:v>CLARO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TELSUR</c:v>
                </c:pt>
                <c:pt idx="7">
                  <c:v>SIMPLE</c:v>
                </c:pt>
                <c:pt idx="8">
                  <c:v>VTR</c:v>
                </c:pt>
              </c:strCache>
            </c:strRef>
          </c:cat>
          <c:val>
            <c:numRef>
              <c:f>'Int movil'!$D$81:$D$89</c:f>
              <c:numCache>
                <c:formatCode>_-* #,##0.0_-;\-* #,##0.0_-;_-* "-"??_-;_-@_-</c:formatCode>
                <c:ptCount val="9"/>
                <c:pt idx="0">
                  <c:v>0.3759112481574719</c:v>
                </c:pt>
                <c:pt idx="1">
                  <c:v>0.3759112481574719</c:v>
                </c:pt>
                <c:pt idx="2">
                  <c:v>0.3759112481574719</c:v>
                </c:pt>
                <c:pt idx="3">
                  <c:v>0.3759112481574719</c:v>
                </c:pt>
                <c:pt idx="4">
                  <c:v>0.3759112481574719</c:v>
                </c:pt>
                <c:pt idx="5">
                  <c:v>0.3759112481574719</c:v>
                </c:pt>
                <c:pt idx="6">
                  <c:v>0.3759112481574719</c:v>
                </c:pt>
                <c:pt idx="7">
                  <c:v>0.3759112481574719</c:v>
                </c:pt>
                <c:pt idx="8">
                  <c:v>0.3759112481574719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24992"/>
        <c:axId val="65920320"/>
      </c:lineChart>
      <c:catAx>
        <c:axId val="13352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65920320"/>
        <c:crosses val="autoZero"/>
        <c:auto val="1"/>
        <c:lblAlgn val="ctr"/>
        <c:lblOffset val="100"/>
        <c:noMultiLvlLbl val="0"/>
      </c:catAx>
      <c:valAx>
        <c:axId val="6592032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3524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503021513090467"/>
          <c:y val="0.11963253858841208"/>
          <c:w val="0.63050446346438105"/>
          <c:h val="4.7838395200599924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2000" noProof="0" dirty="0" smtClean="0">
                <a:solidFill>
                  <a:schemeClr val="accent6"/>
                </a:solidFill>
              </a:rPr>
              <a:t>Internet Móvil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Mayor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00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24644485475637476"/>
          <c:y val="1.486847259148686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7597393881588277E-2"/>
          <c:y val="0.34265497264113698"/>
          <c:w val="0.96480522323742068"/>
          <c:h val="0.5733304676097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 movil'!$B$80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 movil'!$A$103:$A$105</c:f>
              <c:strCache>
                <c:ptCount val="3"/>
                <c:pt idx="0">
                  <c:v>Claro</c:v>
                </c:pt>
                <c:pt idx="1">
                  <c:v>Entel</c:v>
                </c:pt>
                <c:pt idx="2">
                  <c:v>Movistar</c:v>
                </c:pt>
              </c:strCache>
            </c:strRef>
          </c:cat>
          <c:val>
            <c:numRef>
              <c:f>'Int movil'!$B$103:$B$105</c:f>
              <c:numCache>
                <c:formatCode>_-* #,##0.0_-;\-* #,##0.0_-;_-* "-"??_-;_-@_-</c:formatCode>
                <c:ptCount val="3"/>
                <c:pt idx="0">
                  <c:v>0.83578150599580203</c:v>
                </c:pt>
                <c:pt idx="1">
                  <c:v>0.38308872393396992</c:v>
                </c:pt>
                <c:pt idx="2">
                  <c:v>0.42343343058146149</c:v>
                </c:pt>
              </c:numCache>
            </c:numRef>
          </c:val>
        </c:ser>
        <c:ser>
          <c:idx val="1"/>
          <c:order val="1"/>
          <c:tx>
            <c:strRef>
              <c:f>'Int movil'!$C$80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357723577235774E-3"/>
                  <c:y val="-2.190222361488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032520325203251E-3"/>
                  <c:y val="-7.39172157923089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311161279665216E-3"/>
                  <c:y val="-3.4716493771611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078574968340029E-3"/>
                  <c:y val="-3.5133108361454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movil'!$A$103:$A$105</c:f>
              <c:strCache>
                <c:ptCount val="3"/>
                <c:pt idx="0">
                  <c:v>Claro</c:v>
                </c:pt>
                <c:pt idx="1">
                  <c:v>Entel</c:v>
                </c:pt>
                <c:pt idx="2">
                  <c:v>Movistar</c:v>
                </c:pt>
              </c:strCache>
            </c:strRef>
          </c:cat>
          <c:val>
            <c:numRef>
              <c:f>'Int movil'!$C$103:$C$105</c:f>
              <c:numCache>
                <c:formatCode>_-* #,##0.0_-;\-* #,##0.0_-;_-* "-"??_-;_-@_-</c:formatCode>
                <c:ptCount val="3"/>
                <c:pt idx="0">
                  <c:v>0.31471587827147313</c:v>
                </c:pt>
                <c:pt idx="1">
                  <c:v>0.33733711989167681</c:v>
                </c:pt>
                <c:pt idx="2">
                  <c:v>0.36639141751569987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3238272"/>
        <c:axId val="105562112"/>
      </c:barChart>
      <c:lineChart>
        <c:grouping val="standard"/>
        <c:varyColors val="0"/>
        <c:ser>
          <c:idx val="2"/>
          <c:order val="2"/>
          <c:tx>
            <c:strRef>
              <c:f>'Int movil'!$D$80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777524244423437E-2"/>
                  <c:y val="-7.23202810636863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movil'!$A$81:$A$89</c:f>
              <c:strCache>
                <c:ptCount val="9"/>
                <c:pt idx="0">
                  <c:v>FALABELLA</c:v>
                </c:pt>
                <c:pt idx="1">
                  <c:v>VIRGIN</c:v>
                </c:pt>
                <c:pt idx="2">
                  <c:v>CLARO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TELSUR</c:v>
                </c:pt>
                <c:pt idx="7">
                  <c:v>SIMPLE</c:v>
                </c:pt>
                <c:pt idx="8">
                  <c:v>VTR</c:v>
                </c:pt>
              </c:strCache>
            </c:strRef>
          </c:cat>
          <c:val>
            <c:numRef>
              <c:f>'Int movil'!$D$103:$D$105</c:f>
              <c:numCache>
                <c:formatCode>0.0</c:formatCode>
                <c:ptCount val="3"/>
                <c:pt idx="0">
                  <c:v>0.34307234999255343</c:v>
                </c:pt>
                <c:pt idx="1">
                  <c:v>0.34307234999255343</c:v>
                </c:pt>
                <c:pt idx="2">
                  <c:v>0.34307234999255343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38272"/>
        <c:axId val="105562112"/>
      </c:lineChart>
      <c:catAx>
        <c:axId val="13323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562112"/>
        <c:crosses val="autoZero"/>
        <c:auto val="1"/>
        <c:lblAlgn val="ctr"/>
        <c:lblOffset val="100"/>
        <c:noMultiLvlLbl val="0"/>
      </c:catAx>
      <c:valAx>
        <c:axId val="10556211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33238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287302405636816"/>
          <c:y val="0.14626544258246249"/>
          <c:w val="0.71776698840789366"/>
          <c:h val="5.8520755293937771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2000" noProof="0" dirty="0" smtClean="0">
                <a:solidFill>
                  <a:schemeClr val="accent6"/>
                </a:solidFill>
              </a:rPr>
              <a:t>Internet Móvil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</a:t>
            </a:r>
            <a:r>
              <a:rPr lang="es-CL" sz="1600" b="1" i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Mediana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5515195951678921"/>
          <c:y val="2.067498489622713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7655486656841472E-2"/>
          <c:y val="0.22704099905578809"/>
          <c:w val="0.96468911380797195"/>
          <c:h val="0.71937696484709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 movil'!$B$80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 movil'!$A$107:$A$110</c:f>
              <c:strCache>
                <c:ptCount val="4"/>
                <c:pt idx="0">
                  <c:v>Falabella</c:v>
                </c:pt>
                <c:pt idx="1">
                  <c:v>Virgin</c:v>
                </c:pt>
                <c:pt idx="2">
                  <c:v>Wom</c:v>
                </c:pt>
                <c:pt idx="3">
                  <c:v>VTR</c:v>
                </c:pt>
              </c:strCache>
            </c:strRef>
          </c:cat>
          <c:val>
            <c:numRef>
              <c:f>'Int movil'!$B$107:$B$110</c:f>
              <c:numCache>
                <c:formatCode>_-* #,##0.0_-;\-* #,##0.0_-;_-* "-"??_-;_-@_-</c:formatCode>
                <c:ptCount val="4"/>
                <c:pt idx="0" formatCode="_(* #,##0.00_);_(* \(#,##0.00\);_(* &quot;-&quot;??_);_(@_)">
                  <c:v>4.7664215137201441E-2</c:v>
                </c:pt>
                <c:pt idx="1">
                  <c:v>0.11857894986482</c:v>
                </c:pt>
                <c:pt idx="2">
                  <c:v>0.3792919957117693</c:v>
                </c:pt>
                <c:pt idx="3">
                  <c:v>1.796385335881955</c:v>
                </c:pt>
              </c:numCache>
            </c:numRef>
          </c:val>
        </c:ser>
        <c:ser>
          <c:idx val="1"/>
          <c:order val="1"/>
          <c:tx>
            <c:strRef>
              <c:f>'Int movil'!$C$80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2.190222361488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032520325203251E-3"/>
                  <c:y val="-7.39172157923089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311161279665216E-3"/>
                  <c:y val="-3.4716493771611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078574968340029E-3"/>
                  <c:y val="-3.5133108361454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movil'!$A$107:$A$110</c:f>
              <c:strCache>
                <c:ptCount val="4"/>
                <c:pt idx="0">
                  <c:v>Falabella</c:v>
                </c:pt>
                <c:pt idx="1">
                  <c:v>Virgin</c:v>
                </c:pt>
                <c:pt idx="2">
                  <c:v>Wom</c:v>
                </c:pt>
                <c:pt idx="3">
                  <c:v>VTR</c:v>
                </c:pt>
              </c:strCache>
            </c:strRef>
          </c:cat>
          <c:val>
            <c:numRef>
              <c:f>'Int movil'!$C$107:$C$110</c:f>
              <c:numCache>
                <c:formatCode>_-* #,##0.0_-;\-* #,##0.0_-;_-* "-"??_-;_-@_-</c:formatCode>
                <c:ptCount val="4"/>
                <c:pt idx="0">
                  <c:v>0</c:v>
                </c:pt>
                <c:pt idx="1">
                  <c:v>6.6267559246511343E-2</c:v>
                </c:pt>
                <c:pt idx="2">
                  <c:v>0.47631377108604428</c:v>
                </c:pt>
                <c:pt idx="3">
                  <c:v>3.840747883502762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3762048"/>
        <c:axId val="105566720"/>
      </c:barChart>
      <c:lineChart>
        <c:grouping val="standard"/>
        <c:varyColors val="0"/>
        <c:ser>
          <c:idx val="2"/>
          <c:order val="2"/>
          <c:tx>
            <c:strRef>
              <c:f>'Int movil'!$D$80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119119725418938E-2"/>
                  <c:y val="-4.5813005891746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movil'!$A$81:$A$89</c:f>
              <c:strCache>
                <c:ptCount val="9"/>
                <c:pt idx="0">
                  <c:v>FALABELLA</c:v>
                </c:pt>
                <c:pt idx="1">
                  <c:v>VIRGIN</c:v>
                </c:pt>
                <c:pt idx="2">
                  <c:v>CLARO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TELSUR</c:v>
                </c:pt>
                <c:pt idx="7">
                  <c:v>SIMPLE</c:v>
                </c:pt>
                <c:pt idx="8">
                  <c:v>VTR</c:v>
                </c:pt>
              </c:strCache>
            </c:strRef>
          </c:cat>
          <c:val>
            <c:numRef>
              <c:f>'Int movil'!$D$107:$D$110</c:f>
              <c:numCache>
                <c:formatCode>0.0</c:formatCode>
                <c:ptCount val="4"/>
                <c:pt idx="0">
                  <c:v>1.1307032122913518</c:v>
                </c:pt>
                <c:pt idx="1">
                  <c:v>1.1307032122913518</c:v>
                </c:pt>
                <c:pt idx="2">
                  <c:v>1.1307032122913518</c:v>
                </c:pt>
                <c:pt idx="3">
                  <c:v>1.1307032122913518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62048"/>
        <c:axId val="105566720"/>
      </c:lineChart>
      <c:catAx>
        <c:axId val="13376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05566720"/>
        <c:crosses val="autoZero"/>
        <c:auto val="1"/>
        <c:lblAlgn val="ctr"/>
        <c:lblOffset val="100"/>
        <c:noMultiLvlLbl val="0"/>
      </c:catAx>
      <c:valAx>
        <c:axId val="10556672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3762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439519502749449"/>
          <c:y val="0.16347419334999874"/>
          <c:w val="0.68513884396325675"/>
          <c:h val="6.0885230255308995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2800" noProof="0" dirty="0" smtClean="0"/>
              <a:t>Tasa de Reclamos </a:t>
            </a:r>
            <a:r>
              <a:rPr lang="es-CL" sz="2000" noProof="0" dirty="0" smtClean="0">
                <a:solidFill>
                  <a:schemeClr val="accent6"/>
                </a:solidFill>
              </a:rPr>
              <a:t>Internet Móvil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Empresas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de </a:t>
            </a:r>
            <a:r>
              <a:rPr lang="es-CL" sz="1600" b="1" i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Menor</a:t>
            </a:r>
            <a:r>
              <a:rPr lang="en-US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s-CL" sz="1600" b="1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Participación </a:t>
            </a:r>
            <a:endParaRPr lang="es-CL" sz="1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00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2699232271964323"/>
          <c:y val="3.04896724659819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6929742175902082E-2"/>
          <c:y val="0.35729237163553806"/>
          <c:w val="0.96614051564819581"/>
          <c:h val="0.58401421911763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 movil'!$B$80</c:f>
              <c:strCache>
                <c:ptCount val="1"/>
                <c:pt idx="0">
                  <c:v>1er sem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977210165802488E-3"/>
                  <c:y val="1.2593468699900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50406504065045E-3"/>
                  <c:y val="3.1483671749750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25203252032522E-3"/>
                  <c:y val="9.44510152492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975609756097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 movil'!$A$117:$A$120</c:f>
              <c:strCache>
                <c:ptCount val="4"/>
                <c:pt idx="0">
                  <c:v>Telestar</c:v>
                </c:pt>
                <c:pt idx="1">
                  <c:v>Netline</c:v>
                </c:pt>
                <c:pt idx="2">
                  <c:v>Telsur</c:v>
                </c:pt>
                <c:pt idx="3">
                  <c:v>Simple</c:v>
                </c:pt>
              </c:strCache>
            </c:strRef>
          </c:cat>
          <c:val>
            <c:numRef>
              <c:f>'Int movil'!$B$117:$B$120</c:f>
              <c:numCache>
                <c:formatCode>_(* #,##0.00_);_(* \(#,##0.00\);_(* "-"??_);_(@_)</c:formatCode>
                <c:ptCount val="4"/>
                <c:pt idx="0">
                  <c:v>0</c:v>
                </c:pt>
                <c:pt idx="1">
                  <c:v>0</c:v>
                </c:pt>
                <c:pt idx="2" formatCode="_-* #,##0.0_-;\-* #,##0.0_-;_-* &quot;-&quot;??_-;_-@_-">
                  <c:v>1.1059907834101383</c:v>
                </c:pt>
                <c:pt idx="3" formatCode="_-* #,##0.0_-;\-* #,##0.0_-;_-* &quot;-&quot;??_-;_-@_-">
                  <c:v>0</c:v>
                </c:pt>
              </c:numCache>
            </c:numRef>
          </c:val>
        </c:ser>
        <c:ser>
          <c:idx val="1"/>
          <c:order val="1"/>
          <c:tx>
            <c:strRef>
              <c:f>'Int movil'!$C$80</c:f>
              <c:strCache>
                <c:ptCount val="1"/>
                <c:pt idx="0">
                  <c:v>1er sem 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6.60066006600660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82094616221755E-3"/>
                  <c:y val="6.2967343499502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73170731707322E-4"/>
                  <c:y val="3.513032380832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17886178861789E-3"/>
                  <c:y val="2.4182930544788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357723577235774E-3"/>
                  <c:y val="-2.190222361488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032520325203251E-3"/>
                  <c:y val="-7.39172157923089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311161279665216E-3"/>
                  <c:y val="-3.4716493771611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078574968340029E-3"/>
                  <c:y val="-3.5133108361454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movil'!$A$117:$A$120</c:f>
              <c:strCache>
                <c:ptCount val="4"/>
                <c:pt idx="0">
                  <c:v>Telestar</c:v>
                </c:pt>
                <c:pt idx="1">
                  <c:v>Netline</c:v>
                </c:pt>
                <c:pt idx="2">
                  <c:v>Telsur</c:v>
                </c:pt>
                <c:pt idx="3">
                  <c:v>Simple</c:v>
                </c:pt>
              </c:strCache>
            </c:strRef>
          </c:cat>
          <c:val>
            <c:numRef>
              <c:f>'Int movil'!$C$117:$C$120</c:f>
              <c:numCache>
                <c:formatCode>_(* #,##0.00_);_(* \(#,##0.00\);_(* "-"??_);_(@_)</c:formatCode>
                <c:ptCount val="4"/>
                <c:pt idx="0">
                  <c:v>0</c:v>
                </c:pt>
                <c:pt idx="1">
                  <c:v>0</c:v>
                </c:pt>
                <c:pt idx="2" formatCode="_-* #,##0.0_-;\-* #,##0.0_-;_-* &quot;-&quot;??_-;_-@_-">
                  <c:v>1.212473931810466</c:v>
                </c:pt>
                <c:pt idx="3" formatCode="_-* #,##0.0_-;\-* #,##0.0_-;_-* &quot;-&quot;??_-;_-@_-">
                  <c:v>3.6324010170722851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33854208"/>
        <c:axId val="131344064"/>
      </c:barChart>
      <c:lineChart>
        <c:grouping val="standard"/>
        <c:varyColors val="0"/>
        <c:ser>
          <c:idx val="2"/>
          <c:order val="2"/>
          <c:tx>
            <c:strRef>
              <c:f>'Int movil'!$D$80</c:f>
              <c:strCache>
                <c:ptCount val="1"/>
                <c:pt idx="0">
                  <c:v>Servicio 1er sem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119119725418938E-2"/>
                  <c:y val="-4.5813005891746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 movil'!$A$81:$A$89</c:f>
              <c:strCache>
                <c:ptCount val="9"/>
                <c:pt idx="0">
                  <c:v>FALABELLA</c:v>
                </c:pt>
                <c:pt idx="1">
                  <c:v>VIRGIN</c:v>
                </c:pt>
                <c:pt idx="2">
                  <c:v>CLARO</c:v>
                </c:pt>
                <c:pt idx="3">
                  <c:v>ENTEL</c:v>
                </c:pt>
                <c:pt idx="4">
                  <c:v>MOVISTAR</c:v>
                </c:pt>
                <c:pt idx="5">
                  <c:v>WOM</c:v>
                </c:pt>
                <c:pt idx="6">
                  <c:v>TELSUR</c:v>
                </c:pt>
                <c:pt idx="7">
                  <c:v>SIMPLE</c:v>
                </c:pt>
                <c:pt idx="8">
                  <c:v>VTR</c:v>
                </c:pt>
              </c:strCache>
            </c:strRef>
          </c:cat>
          <c:val>
            <c:numRef>
              <c:f>'Int movil'!$D$117:$D$120</c:f>
              <c:numCache>
                <c:formatCode>0.0</c:formatCode>
                <c:ptCount val="4"/>
                <c:pt idx="0">
                  <c:v>1.3639153463208382</c:v>
                </c:pt>
                <c:pt idx="1">
                  <c:v>1.3639153463208382</c:v>
                </c:pt>
                <c:pt idx="2">
                  <c:v>1.3639153463208382</c:v>
                </c:pt>
                <c:pt idx="3">
                  <c:v>1.3639153463208382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54208"/>
        <c:axId val="131344064"/>
      </c:lineChart>
      <c:catAx>
        <c:axId val="13385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31344064"/>
        <c:crosses val="autoZero"/>
        <c:auto val="1"/>
        <c:lblAlgn val="ctr"/>
        <c:lblOffset val="100"/>
        <c:noMultiLvlLbl val="0"/>
      </c:catAx>
      <c:valAx>
        <c:axId val="13134406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3854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306978198772138"/>
          <c:y val="0.15382356946837947"/>
          <c:w val="0.66085460659860018"/>
          <c:h val="6.2570634553033813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0.42263</cdr:x>
      <cdr:y>0.27107</cdr:y>
    </cdr:from>
    <cdr:to>
      <cdr:x>0.49684</cdr:x>
      <cdr:y>0.31597</cdr:y>
    </cdr:to>
    <cdr:sp macro="" textlink="">
      <cdr:nvSpPr>
        <cdr:cNvPr id="2" name="3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19882" y="1486335"/>
          <a:ext cx="670790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_tradnl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altLang="es-CL" sz="1000" b="1" i="1" dirty="0" smtClean="0"/>
            <a:t>96,8%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0.0531</cdr:x>
      <cdr:y>0.26063</cdr:y>
    </cdr:from>
    <cdr:to>
      <cdr:x>0.3667</cdr:x>
      <cdr:y>0.65649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2048" y="1440874"/>
          <a:ext cx="2551795" cy="218848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0.79263</cdr:x>
      <cdr:y>0.30255</cdr:y>
    </cdr:from>
    <cdr:to>
      <cdr:x>0.83802</cdr:x>
      <cdr:y>0.30255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6963277" y="1728193"/>
          <a:ext cx="398750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0.03679</cdr:x>
      <cdr:y>0.21431</cdr:y>
    </cdr:from>
    <cdr:to>
      <cdr:x>0.36064</cdr:x>
      <cdr:y>0.57788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3239" y="1224137"/>
          <a:ext cx="2845011" cy="207677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0.88091</cdr:x>
      <cdr:y>0.18304</cdr:y>
    </cdr:from>
    <cdr:to>
      <cdr:x>0.9263</cdr:x>
      <cdr:y>0.18304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7735916" y="1008112"/>
          <a:ext cx="398604" cy="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0.9318</cdr:x>
      <cdr:y>0.57731</cdr:y>
    </cdr:from>
    <cdr:to>
      <cdr:x>0.96773</cdr:x>
      <cdr:y>0.57731</cdr:y>
    </cdr:to>
    <cdr:cxnSp macro="">
      <cdr:nvCxnSpPr>
        <cdr:cNvPr id="6" name="5 Conector recto"/>
        <cdr:cNvCxnSpPr/>
      </cdr:nvCxnSpPr>
      <cdr:spPr>
        <a:xfrm xmlns:a="http://schemas.openxmlformats.org/drawingml/2006/main">
          <a:off x="8182807" y="3179633"/>
          <a:ext cx="315529" cy="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0.83632</cdr:x>
      <cdr:y>0.24513</cdr:y>
    </cdr:from>
    <cdr:to>
      <cdr:x>0.88171</cdr:x>
      <cdr:y>0.24513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6340886" y="1207900"/>
          <a:ext cx="344142" cy="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0.01736</cdr:x>
      <cdr:y>0.20812</cdr:y>
    </cdr:from>
    <cdr:to>
      <cdr:x>0.34464</cdr:x>
      <cdr:y>0.56888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0280" y="1038559"/>
          <a:ext cx="2644542" cy="18002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09FB9-8082-4A9D-941D-5F3197161400}" type="datetimeFigureOut">
              <a:rPr lang="es-CL" smtClean="0"/>
              <a:t>15-12-2015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607AA-959D-4C89-AAB2-BA6B105193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11CE8A-CA1C-4D5F-8C13-11D6C94653C9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D94BF26-AB13-4E79-B9CD-25295EA8F7F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679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290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D3DDE37B-221F-4A02-9D18-E9B2892142B5}" type="slidenum">
              <a:rPr lang="en-US" altLang="es-CL"/>
              <a:pPr eaLnBrk="1" hangingPunct="1">
                <a:spcBef>
                  <a:spcPct val="0"/>
                </a:spcBef>
              </a:pPr>
              <a:t>1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53220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11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9594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12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9594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13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9594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noProof="0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14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95941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15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7119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16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711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17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711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18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11837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19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66075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20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3887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SERNAC DERIVÓ</a:t>
            </a:r>
            <a:r>
              <a:rPr lang="es-MX" altLang="es-CL" baseline="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 </a:t>
            </a:r>
            <a:r>
              <a:rPr lang="es-MX" altLang="es-CL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EL 5,8% DE SUS RECLAMOS</a:t>
            </a:r>
            <a:r>
              <a:rPr lang="es-MX" altLang="es-CL" baseline="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 A SUBTEL DURANTE EL PRIMER SEMESTRE DEL 2015.</a:t>
            </a:r>
            <a:endParaRPr lang="es-MX" altLang="es-CL" dirty="0" smtClean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2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5002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21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38872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22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38872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23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09062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24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74782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BF26-AB13-4E79-B9CD-25295EA8F7FC}" type="slidenum">
              <a:rPr lang="en-US" altLang="es-CL" smtClean="0"/>
              <a:pPr/>
              <a:t>27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2266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 smtClean="0">
                <a:ea typeface="ヒラギノ角ゴ Pro W3"/>
                <a:cs typeface="ヒラギノ角ゴ Pro W3"/>
              </a:rPr>
              <a:t>SERNAC DERIVO EL 5,8% DE SUS RECLAMOS</a:t>
            </a:r>
            <a:r>
              <a:rPr lang="es-MX" altLang="es-CL" baseline="0" dirty="0" smtClean="0">
                <a:ea typeface="ヒラギノ角ゴ Pro W3"/>
                <a:cs typeface="ヒラギノ角ゴ Pro W3"/>
              </a:rPr>
              <a:t> A SUBTEL DURANTE EL PRIMER SEMESTRE DEL 2015.</a:t>
            </a:r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3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7422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4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1259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6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2543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7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7782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8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7782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9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7782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10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7782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949A157-C0BD-48CC-A2EE-38DA6EAE1518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D9A645F-F7CF-4E8A-9688-3CE0ACD9561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3923614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D6AC7-2745-40B1-B020-4F4C1EB2037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6504343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79597C-F0F9-48FE-8778-2F0D5AEE391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38593911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0A161-8B15-4A01-89BE-4E3AC743A40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9210989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731AC-6E4B-445B-ADF9-47497F55AB9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1550324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D8E738-77CE-4168-ADAF-B838B7C4735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7126300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20A7C1-E9BB-4D04-94FD-3279A35E1C0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690017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Septiembre  2007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F794-88A7-408E-845B-16EEC66C4543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06218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C6E39F5-0052-46A0-B47E-5BC55D597632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0059884-5B21-43FF-9D0A-FF21967ABA7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24216279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492BD11-ED6F-4A73-B35C-EA6A4969E25F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4B174ED-D7D9-4271-A664-2BC7D4FF6BA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6639620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633A860-9E10-4CFA-888B-9CD79C998C7E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4E49B7C-A419-4054-AE2F-0EC1C0E76D7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4318756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40D648B-4DFE-4BD8-A047-C6236BA39426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D832EFF-4699-48E8-A770-ACAD8BD690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5086675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9099C71-C7F1-41B9-AA95-F3E25FA123D7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7C301E9-FE73-464D-8C79-AEDB8AE548A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91467156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FB3B4C9-F9F5-45C9-9CC7-DDBC2B1BB3F4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ABC94B5-1AC1-4F2B-AB23-03D84C9051F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0516616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EDD95B5-5A69-4808-B221-FF3201D981DC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64AF342-DED5-446F-B71E-B66153D1DDD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91523501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3EA2615-7814-4DD1-AE94-F5E92FC28E15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AEF169-359A-41A4-9369-6A7A8EA9724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3601621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EB0B027-F692-4B63-B74C-39448DF86156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9295E1D-7384-431F-9E6C-E6582CC791A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84309029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223EB34-62BA-487E-9279-634057C4BB75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A9E5CDD-5C21-453F-BAD9-FA96D55958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07525542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590F786-96E9-4929-8FC6-D813CF19289F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F75386B-CEED-4739-9B77-D5241866022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33505205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B233DE5-4756-418C-94CD-2BFEA4809152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0C8CE18-2892-49A0-90C6-45DE56D4F95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31500185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81E6A5D-B5F0-429D-A055-E727B596A127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4EAC0-912D-4D50-A789-167C8A85338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85197418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505085-74F4-489B-B9E5-6E79C6FE345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6170408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A9BEFE8-F7EB-4E10-ACC8-08171A158400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ECFAF7B-A648-41E1-BF65-F44565B60DF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93021513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9EA6111-5D66-4885-B38A-7560657C8F5E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C3A3D-581D-4702-A9FE-2E06E3089E4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43517183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52910C5-8099-4FC7-88E5-1B5D615C01DD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0E54B-EBEB-4058-8509-0CC139B75BF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65697341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6D04B79-AA2A-4F14-A8F7-16ACE0B4005A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7530-5C41-455B-94B0-5ABA94F93AE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74432641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1F46C-B85D-442F-97EE-4272F05A2A3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42258208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0FDC89-7C68-4A9E-B2D3-B9C74FCAE55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32578111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AB96AC-F2D0-42B5-844F-68253706991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84539989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3F6234-9FFF-406B-BEC6-F16729A366D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12938575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99EFB4-5863-425A-AE6C-F9AEF3715D8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6349496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17CC07-5577-4DB8-B9A9-7076394153E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1201191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7B8D208-5658-4088-8821-53E6A5093983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5188B-AC25-4A7A-9E8D-FB5109EB9D2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204430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8133F3E-D18B-4692-A274-ACDC19D8B78D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4FDD56C-7595-4036-AD22-44F296984B3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5974934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EE6AC-A747-48E8-8ED0-0C8B740B6AF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33975827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B5FAB37-6A5A-4F02-9FC1-7196D8590040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CB2C2-911B-4CFE-8CC8-B475A5E03E3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1208491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1881735-7320-4CAE-BDEA-CEFA5600256B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9DABF-1837-481F-BD34-3432F3B19A2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31048307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56F8229-30A1-4D13-BA50-9E8D46D3159F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0260D-0642-46B9-876E-459577C8D92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07048816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9858-1DF0-4E3B-A71A-4DE956929E5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31854594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C4890-5CFD-4020-8213-3EA5ADC8630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36029798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1817A-F74C-47AD-BE4A-E91540A5D79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86973011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BCCAEE-6A03-4957-929D-9E38E557AC9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25429807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E835BC-3CA1-4E2F-9CF6-01328F488FB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44988549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CFA6A-7B63-4CC9-97DB-42A93183833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7845903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2BC4DEB-8751-4E67-9422-CE9A83B736A1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2A14E-A2DA-4CA8-8428-446BAE78FD6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63145048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5785AD6-C8E9-4E83-8796-E6D2FC4932F6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2BCD-6D42-4556-AAA9-7A23AB8C891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49232464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B8D96-E0FD-40A9-8173-2C2A01D04F5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71586728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BD2CEE8-6B36-47FC-B167-8EB4B8FD07C0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1638-A7E7-4091-82B9-E8A079CB02A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09683340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1726742-8101-4A74-BA4A-0A5FC5CF4620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6EC8-0619-44B0-802B-8674AA9109F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57249637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6B639BD-6DE5-417E-8D35-549A73DD7AF1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F190-85BB-4139-BCDD-590C146C7AE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94546259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6A2B6C-F6FA-4848-B83F-56EACACFD73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69131693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5BF61C-B024-4828-BF5F-FEDE441CB5C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17859354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52205-604B-48EF-AACF-FFB053F4F7A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01696528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DC7371-6AC4-43E9-A38D-E5BE63C327D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84969215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A7371-0777-41D3-8BB3-1BCBCDB281F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8405746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08241-F753-433C-94E9-03C33B53FA7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22937555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CDB570-9DE8-4FEF-AABA-2EF1D3FADB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81338406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3333813-4D27-4C7E-B483-C0D16DBCB1AA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4367-48A8-4906-80DD-78C8246D38C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73510553"/>
      </p:ext>
    </p:extLst>
  </p:cSld>
  <p:clrMapOvr>
    <a:masterClrMapping/>
  </p:clrMapOvr>
  <p:transition spd="slow"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547D8A-B4F7-4B6E-BC18-422C5EE7F3E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89648417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E66CFC6-F0DC-4CEA-B9DF-ADB5B303DA00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0606-409D-47BB-A937-4E9A6BEB8D5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38786523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0A64010-E8C1-426E-AD03-21B21074C16D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E36B-94B2-453E-9AE3-14CC5AE3677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39137081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C2E860E-6EC2-4A8E-A0F6-983831C53559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B3C89-95FA-4E8E-A31C-AC9B1004B7D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53802771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1E2125-E4D8-468E-83ED-AE72D6E6853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68414852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7CB04-2956-4CA4-AA5A-A34B19D23B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75378860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987F8-2961-411B-A19A-D679AC60B7C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44141980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A1A38-6DEE-4CA4-AAB1-2CB86D75F76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2221167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54F92FA-DB8C-4B51-8440-698D9A33B221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CB0F-63B2-4AD6-AD8F-CC52401A4FF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91454232"/>
      </p:ext>
    </p:extLst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5D64B2-1A2B-44D4-B996-75FEF5023F2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2099978"/>
      </p:ext>
    </p:extLst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4C5261-77DD-40F9-9371-870D1D0A230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09308154"/>
      </p:ext>
    </p:extLst>
  </p:cSld>
  <p:clrMapOvr>
    <a:masterClrMapping/>
  </p:clrMapOvr>
  <p:transition spd="slow"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C6E39F5-0052-46A0-B47E-5BC55D597632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0059884-5B21-43FF-9D0A-FF21967ABA7D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12872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492BD11-ED6F-4A73-B35C-EA6A4969E25F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4B174ED-D7D9-4271-A664-2BC7D4FF6BA6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09964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633A860-9E10-4CFA-888B-9CD79C998C7E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4E49B7C-A419-4054-AE2F-0EC1C0E76D7A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83157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9099C71-C7F1-41B9-AA95-F3E25FA123D7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7C301E9-FE73-464D-8C79-AEDB8AE548A3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2119"/>
      </p:ext>
    </p:extLst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FB3B4C9-F9F5-45C9-9CC7-DDBC2B1BB3F4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ABC94B5-1AC1-4F2B-AB23-03D84C9051F8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8927"/>
      </p:ext>
    </p:extLst>
  </p:cSld>
  <p:clrMapOvr>
    <a:masterClrMapping/>
  </p:clrMapOvr>
  <p:transition spd="slow"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EDD95B5-5A69-4808-B221-FF3201D981DC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64AF342-DED5-446F-B71E-B66153D1DDDD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0951"/>
      </p:ext>
    </p:extLst>
  </p:cSld>
  <p:clrMapOvr>
    <a:masterClrMapping/>
  </p:clrMapOvr>
  <p:transition spd="slow">
    <p:pu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3EA2615-7814-4DD1-AE94-F5E92FC28E15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AEF169-359A-41A4-9369-6A7A8EA97249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80325"/>
      </p:ext>
    </p:extLst>
  </p:cSld>
  <p:clrMapOvr>
    <a:masterClrMapping/>
  </p:clrMapOvr>
  <p:transition spd="slow">
    <p:pu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EB0B027-F692-4B63-B74C-39448DF86156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9295E1D-7384-431F-9E6C-E6582CC791AB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2821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BB6C78E-C343-4258-9340-5E23C0E9962E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38037-413F-4A0F-8FB5-5E638536230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8045045"/>
      </p:ext>
    </p:extLst>
  </p:cSld>
  <p:clrMapOvr>
    <a:masterClrMapping/>
  </p:clrMapOvr>
  <p:transition spd="slow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223EB34-62BA-487E-9279-634057C4BB75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A9E5CDD-5C21-453F-BAD9-FA96D55958CF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00448"/>
      </p:ext>
    </p:extLst>
  </p:cSld>
  <p:clrMapOvr>
    <a:masterClrMapping/>
  </p:clrMapOvr>
  <p:transition spd="slow">
    <p:pu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590F786-96E9-4929-8FC6-D813CF19289F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F75386B-CEED-4739-9B77-D5241866022B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95908"/>
      </p:ext>
    </p:extLst>
  </p:cSld>
  <p:clrMapOvr>
    <a:masterClrMapping/>
  </p:clrMapOvr>
  <p:transition spd="slow">
    <p:pu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B233DE5-4756-418C-94CD-2BFEA4809152}" type="datetime1">
              <a:rPr lang="en-US" altLang="es-CL">
                <a:solidFill>
                  <a:prstClr val="black"/>
                </a:solidFill>
              </a:rPr>
              <a:pPr/>
              <a:t>12/15/2015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0C8CE18-2892-49A0-90C6-45DE56D4F955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7217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6107346-892C-4F96-AF41-996CD7BC56ED}" type="datetime1">
              <a:rPr lang="en-US" altLang="es-CL"/>
              <a:pPr/>
              <a:t>12/15/2015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739F0-90FF-4688-B148-1E438C398D9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4386271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494" r:id="rId1"/>
    <p:sldLayoutId id="2147493495" r:id="rId2"/>
    <p:sldLayoutId id="2147493496" r:id="rId3"/>
    <p:sldLayoutId id="2147493497" r:id="rId4"/>
  </p:sldLayoutIdLst>
  <p:transition spd="slow">
    <p:push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99F91B19-58F2-441B-88B2-7C91933A1BDD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  <p:sldLayoutId id="2147493505" r:id="rId8"/>
    <p:sldLayoutId id="2147493506" r:id="rId9"/>
    <p:sldLayoutId id="2147493507" r:id="rId10"/>
    <p:sldLayoutId id="2147493508" r:id="rId11"/>
    <p:sldLayoutId id="2147493576" r:id="rId12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9" r:id="rId1"/>
    <p:sldLayoutId id="2147493510" r:id="rId2"/>
    <p:sldLayoutId id="2147493511" r:id="rId3"/>
    <p:sldLayoutId id="2147493512" r:id="rId4"/>
    <p:sldLayoutId id="2147493513" r:id="rId5"/>
    <p:sldLayoutId id="2147493514" r:id="rId6"/>
    <p:sldLayoutId id="2147493515" r:id="rId7"/>
    <p:sldLayoutId id="2147493516" r:id="rId8"/>
    <p:sldLayoutId id="2147493517" r:id="rId9"/>
    <p:sldLayoutId id="2147493518" r:id="rId10"/>
    <p:sldLayoutId id="2147493519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F7C7560A-7621-494C-95E8-A19558AF2422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21" r:id="rId2"/>
    <p:sldLayoutId id="2147493522" r:id="rId3"/>
    <p:sldLayoutId id="2147493523" r:id="rId4"/>
    <p:sldLayoutId id="2147493524" r:id="rId5"/>
    <p:sldLayoutId id="2147493525" r:id="rId6"/>
    <p:sldLayoutId id="2147493526" r:id="rId7"/>
    <p:sldLayoutId id="2147493527" r:id="rId8"/>
    <p:sldLayoutId id="2147493528" r:id="rId9"/>
    <p:sldLayoutId id="2147493529" r:id="rId10"/>
    <p:sldLayoutId id="2147493530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14515824-F880-479A-8EB0-BEBC0C67C5D6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31" r:id="rId1"/>
    <p:sldLayoutId id="2147493532" r:id="rId2"/>
    <p:sldLayoutId id="2147493533" r:id="rId3"/>
    <p:sldLayoutId id="2147493534" r:id="rId4"/>
    <p:sldLayoutId id="2147493535" r:id="rId5"/>
    <p:sldLayoutId id="2147493536" r:id="rId6"/>
    <p:sldLayoutId id="2147493537" r:id="rId7"/>
    <p:sldLayoutId id="2147493538" r:id="rId8"/>
    <p:sldLayoutId id="2147493539" r:id="rId9"/>
    <p:sldLayoutId id="2147493540" r:id="rId10"/>
    <p:sldLayoutId id="2147493541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C279FD73-59F6-4CDA-A4B3-7E436B3FDCF6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  <p:sldLayoutId id="2147493543" r:id="rId2"/>
    <p:sldLayoutId id="2147493544" r:id="rId3"/>
    <p:sldLayoutId id="2147493545" r:id="rId4"/>
    <p:sldLayoutId id="2147493546" r:id="rId5"/>
    <p:sldLayoutId id="2147493547" r:id="rId6"/>
    <p:sldLayoutId id="2147493548" r:id="rId7"/>
    <p:sldLayoutId id="2147493549" r:id="rId8"/>
    <p:sldLayoutId id="2147493550" r:id="rId9"/>
    <p:sldLayoutId id="2147493551" r:id="rId10"/>
    <p:sldLayoutId id="2147493552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C84816AA-947E-48F5-9AF9-A6B1BFF72253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53" r:id="rId1"/>
    <p:sldLayoutId id="2147493554" r:id="rId2"/>
    <p:sldLayoutId id="2147493555" r:id="rId3"/>
    <p:sldLayoutId id="2147493556" r:id="rId4"/>
    <p:sldLayoutId id="2147493557" r:id="rId5"/>
    <p:sldLayoutId id="2147493558" r:id="rId6"/>
    <p:sldLayoutId id="2147493559" r:id="rId7"/>
    <p:sldLayoutId id="2147493560" r:id="rId8"/>
    <p:sldLayoutId id="2147493561" r:id="rId9"/>
    <p:sldLayoutId id="2147493562" r:id="rId10"/>
    <p:sldLayoutId id="2147493563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33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5" r:id="rId1"/>
    <p:sldLayoutId id="2147493566" r:id="rId2"/>
    <p:sldLayoutId id="2147493567" r:id="rId3"/>
    <p:sldLayoutId id="2147493568" r:id="rId4"/>
    <p:sldLayoutId id="2147493569" r:id="rId5"/>
    <p:sldLayoutId id="2147493570" r:id="rId6"/>
    <p:sldLayoutId id="2147493571" r:id="rId7"/>
    <p:sldLayoutId id="2147493572" r:id="rId8"/>
    <p:sldLayoutId id="2147493573" r:id="rId9"/>
    <p:sldLayoutId id="2147493574" r:id="rId10"/>
    <p:sldLayoutId id="2147493575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hart" Target="../charts/chart5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emf"/><Relationship Id="rId3" Type="http://schemas.openxmlformats.org/officeDocument/2006/relationships/chart" Target="../charts/chart6.xml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hart" Target="../charts/chart9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0.xml"/><Relationship Id="rId7" Type="http://schemas.openxmlformats.org/officeDocument/2006/relationships/image" Target="../media/image13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4.emf"/><Relationship Id="rId3" Type="http://schemas.openxmlformats.org/officeDocument/2006/relationships/chart" Target="../charts/chart13.xml"/><Relationship Id="rId7" Type="http://schemas.openxmlformats.org/officeDocument/2006/relationships/image" Target="../media/image13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6.png"/><Relationship Id="rId3" Type="http://schemas.openxmlformats.org/officeDocument/2006/relationships/chart" Target="../charts/chart14.xml"/><Relationship Id="rId7" Type="http://schemas.openxmlformats.org/officeDocument/2006/relationships/image" Target="../media/image13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8.emf"/><Relationship Id="rId3" Type="http://schemas.openxmlformats.org/officeDocument/2006/relationships/chart" Target="../charts/chart15.xml"/><Relationship Id="rId7" Type="http://schemas.openxmlformats.org/officeDocument/2006/relationships/image" Target="../media/image13.pn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1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hart" Target="../charts/chart16.xml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17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41.emf"/><Relationship Id="rId4" Type="http://schemas.openxmlformats.org/officeDocument/2006/relationships/image" Target="../media/image16.png"/><Relationship Id="rId9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chart" Target="../charts/chart18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4.xml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 bwMode="auto">
          <a:xfrm>
            <a:off x="959920" y="1220137"/>
            <a:ext cx="77724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3200" b="1" dirty="0" smtClean="0">
                <a:latin typeface="Tahoma" pitchFamily="34" charset="0"/>
                <a:ea typeface="ヒラギノ角ゴ Pro W3"/>
                <a:cs typeface="Tahoma" pitchFamily="34" charset="0"/>
                <a:sym typeface="Verdana Bold"/>
              </a:rPr>
              <a:t/>
            </a:r>
            <a:br>
              <a:rPr lang="es-ES_tradnl" altLang="es-CL" sz="3200" b="1" dirty="0" smtClean="0">
                <a:latin typeface="Tahoma" pitchFamily="34" charset="0"/>
                <a:ea typeface="ヒラギノ角ゴ Pro W3"/>
                <a:cs typeface="Tahoma" pitchFamily="34" charset="0"/>
                <a:sym typeface="Verdana Bold"/>
              </a:rPr>
            </a:br>
            <a:r>
              <a:rPr lang="es-ES_tradnl" altLang="es-CL" sz="3200" b="1" dirty="0" smtClean="0">
                <a:latin typeface="Tahoma" pitchFamily="34" charset="0"/>
                <a:ea typeface="ヒラギノ角ゴ Pro W3"/>
                <a:cs typeface="Tahoma" pitchFamily="34" charset="0"/>
                <a:sym typeface="Verdana Bold"/>
              </a:rPr>
              <a:t>RANKING DE RECLAMOS TELECOMUNICACIONES</a:t>
            </a:r>
          </a:p>
        </p:txBody>
      </p:sp>
      <p:sp>
        <p:nvSpPr>
          <p:cNvPr id="79875" name="3 CuadroTexto"/>
          <p:cNvSpPr txBox="1">
            <a:spLocks noChangeArrowheads="1"/>
          </p:cNvSpPr>
          <p:nvPr/>
        </p:nvSpPr>
        <p:spPr bwMode="auto">
          <a:xfrm>
            <a:off x="2790825" y="4992067"/>
            <a:ext cx="63531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" altLang="es-CL" sz="2000" b="1" dirty="0">
                <a:latin typeface="Tahoma" pitchFamily="34" charset="0"/>
                <a:cs typeface="Tahoma" pitchFamily="34" charset="0"/>
              </a:rPr>
              <a:t>Ministerio de Transportes y Telecomunicaciones</a:t>
            </a:r>
          </a:p>
          <a:p>
            <a:pPr algn="ctr" eaLnBrk="1" hangingPunct="1"/>
            <a:r>
              <a:rPr lang="es-ES" altLang="es-CL" dirty="0">
                <a:latin typeface="Tahoma" pitchFamily="34" charset="0"/>
                <a:cs typeface="Tahoma" pitchFamily="34" charset="0"/>
              </a:rPr>
              <a:t>Subsecretaría de Telecomunicaciones</a:t>
            </a:r>
          </a:p>
        </p:txBody>
      </p:sp>
      <p:sp>
        <p:nvSpPr>
          <p:cNvPr id="79876" name="4 CuadroTexto"/>
          <p:cNvSpPr txBox="1">
            <a:spLocks noChangeArrowheads="1"/>
          </p:cNvSpPr>
          <p:nvPr/>
        </p:nvSpPr>
        <p:spPr bwMode="auto">
          <a:xfrm>
            <a:off x="5094572" y="6074232"/>
            <a:ext cx="2018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ES" altLang="es-CL" sz="1600" b="1" dirty="0" smtClean="0">
                <a:latin typeface="Tahoma" pitchFamily="34" charset="0"/>
                <a:cs typeface="Tahoma" pitchFamily="34" charset="0"/>
              </a:rPr>
              <a:t>Noviembre  2015</a:t>
            </a:r>
            <a:endParaRPr lang="es-CL" altLang="es-CL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960498" y="4112808"/>
            <a:ext cx="581120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" altLang="es-CL" sz="2000" b="1" dirty="0">
                <a:latin typeface="Tahoma" pitchFamily="34" charset="0"/>
                <a:cs typeface="Tahoma" pitchFamily="34" charset="0"/>
              </a:rPr>
              <a:t>Ministerio de </a:t>
            </a:r>
            <a:r>
              <a:rPr lang="es-ES" altLang="es-CL" sz="2000" b="1" dirty="0" smtClean="0">
                <a:latin typeface="Tahoma" pitchFamily="34" charset="0"/>
                <a:cs typeface="Tahoma" pitchFamily="34" charset="0"/>
              </a:rPr>
              <a:t>Economía, Fomento y Turismo</a:t>
            </a:r>
            <a:endParaRPr lang="es-ES" altLang="es-CL" sz="2000" b="1" dirty="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s-ES" altLang="es-CL" dirty="0" smtClean="0">
                <a:latin typeface="Tahoma" pitchFamily="34" charset="0"/>
                <a:cs typeface="Tahoma" pitchFamily="34" charset="0"/>
              </a:rPr>
              <a:t>Servicio Nacional del Consumidor</a:t>
            </a:r>
            <a:endParaRPr lang="es-ES" altLang="es-C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39752" y="28529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Primer semestre 2015 – </a:t>
            </a:r>
            <a:r>
              <a:rPr lang="nb-NO" dirty="0" smtClean="0"/>
              <a:t>Primer </a:t>
            </a:r>
            <a:r>
              <a:rPr lang="nb-NO" dirty="0"/>
              <a:t>semestre 2014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844695"/>
              </p:ext>
            </p:extLst>
          </p:nvPr>
        </p:nvGraphicFramePr>
        <p:xfrm>
          <a:off x="344355" y="260648"/>
          <a:ext cx="8433851" cy="509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49846" y="6642099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s-CL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0483" y="5733256"/>
            <a:ext cx="7792413" cy="764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10.000</a:t>
            </a:r>
            <a:r>
              <a:rPr lang="es-CL" sz="1200" dirty="0" smtClean="0">
                <a:solidFill>
                  <a:schemeClr val="tx1"/>
                </a:solidFill>
              </a:rPr>
              <a:t>/abonados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</a:t>
            </a:r>
            <a:r>
              <a:rPr lang="es-CL" sz="1200" dirty="0" smtClean="0">
                <a:solidFill>
                  <a:schemeClr val="tx1"/>
                </a:solidFill>
              </a:rPr>
              <a:t>menos </a:t>
            </a:r>
            <a:r>
              <a:rPr lang="es-CL" sz="1200" dirty="0">
                <a:solidFill>
                  <a:schemeClr val="tx1"/>
                </a:solidFill>
              </a:rPr>
              <a:t>de 50 mil  </a:t>
            </a:r>
            <a:r>
              <a:rPr lang="es-CL" sz="1200" dirty="0" smtClean="0">
                <a:solidFill>
                  <a:schemeClr val="tx1"/>
                </a:solidFill>
              </a:rPr>
              <a:t>abonados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30" y="4970448"/>
            <a:ext cx="710030" cy="32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0" y="4972251"/>
            <a:ext cx="1211171" cy="29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4" y="5012139"/>
            <a:ext cx="710478" cy="3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71" y="4992964"/>
            <a:ext cx="746122" cy="2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60" y="1671756"/>
            <a:ext cx="2653169" cy="2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248958"/>
              </p:ext>
            </p:extLst>
          </p:nvPr>
        </p:nvGraphicFramePr>
        <p:xfrm>
          <a:off x="440316" y="0"/>
          <a:ext cx="8702097" cy="554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9866" y="5805265"/>
            <a:ext cx="7792413" cy="916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10.000/conexiones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i="1" dirty="0" smtClean="0">
                <a:solidFill>
                  <a:schemeClr val="tx1"/>
                </a:solidFill>
              </a:rPr>
              <a:t>Colo-Colo Móvil y Netline </a:t>
            </a:r>
            <a:r>
              <a:rPr lang="es-CL" sz="1200" dirty="0" smtClean="0">
                <a:solidFill>
                  <a:schemeClr val="tx1"/>
                </a:solidFill>
              </a:rPr>
              <a:t>no presentan reclamos en los periodos analizados.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A partir de abril del 2015  </a:t>
            </a:r>
            <a:r>
              <a:rPr lang="es-CL" sz="1200" b="1" dirty="0" smtClean="0">
                <a:solidFill>
                  <a:srgbClr val="FE454A"/>
                </a:solidFill>
              </a:rPr>
              <a:t>Nextel</a:t>
            </a:r>
            <a:r>
              <a:rPr lang="es-CL" sz="1200" dirty="0" smtClean="0">
                <a:solidFill>
                  <a:schemeClr val="tx1"/>
                </a:solidFill>
              </a:rPr>
              <a:t> se convierte en </a:t>
            </a:r>
            <a:r>
              <a:rPr lang="es-CL" sz="1200" b="1" dirty="0" err="1" smtClean="0">
                <a:solidFill>
                  <a:schemeClr val="accent4">
                    <a:lumMod val="75000"/>
                  </a:schemeClr>
                </a:solidFill>
              </a:rPr>
              <a:t>Wom</a:t>
            </a:r>
            <a:r>
              <a:rPr lang="es-CL" sz="12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0,4.</a:t>
            </a:r>
            <a:endParaRPr lang="es-CL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30" y="5274289"/>
            <a:ext cx="710034" cy="3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35" y="5307487"/>
            <a:ext cx="641855" cy="2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05" y="5307487"/>
            <a:ext cx="648072" cy="2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00" y="5320507"/>
            <a:ext cx="634817" cy="2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8" y="5302729"/>
            <a:ext cx="575441" cy="2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6" y="5320507"/>
            <a:ext cx="720080" cy="2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18" y="5300729"/>
            <a:ext cx="638151" cy="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96" y="5285089"/>
            <a:ext cx="403228" cy="3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03" y="5283256"/>
            <a:ext cx="746122" cy="2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835" y="1423515"/>
            <a:ext cx="3010584" cy="2464769"/>
          </a:xfrm>
          <a:prstGeom prst="rect">
            <a:avLst/>
          </a:prstGeom>
        </p:spPr>
      </p:pic>
      <p:sp>
        <p:nvSpPr>
          <p:cNvPr id="24" name="Cerrar llave 23"/>
          <p:cNvSpPr/>
          <p:nvPr/>
        </p:nvSpPr>
        <p:spPr>
          <a:xfrm>
            <a:off x="3416800" y="1628800"/>
            <a:ext cx="83511" cy="5702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25" name="3 CuadroTexto"/>
          <p:cNvSpPr txBox="1">
            <a:spLocks noChangeArrowheads="1"/>
          </p:cNvSpPr>
          <p:nvPr/>
        </p:nvSpPr>
        <p:spPr bwMode="auto">
          <a:xfrm>
            <a:off x="3458555" y="1790835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95,7%</a:t>
            </a:r>
          </a:p>
        </p:txBody>
      </p:sp>
    </p:spTree>
    <p:extLst>
      <p:ext uri="{BB962C8B-B14F-4D97-AF65-F5344CB8AC3E}">
        <p14:creationId xmlns:p14="http://schemas.microsoft.com/office/powerpoint/2010/main" val="11348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188119"/>
              </p:ext>
            </p:extLst>
          </p:nvPr>
        </p:nvGraphicFramePr>
        <p:xfrm>
          <a:off x="251521" y="188640"/>
          <a:ext cx="8433692" cy="526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1008" y="5732418"/>
            <a:ext cx="7792413" cy="722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10.000/conexiones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más de </a:t>
            </a:r>
            <a:r>
              <a:rPr lang="es-CL" sz="1200" dirty="0" smtClean="0">
                <a:solidFill>
                  <a:schemeClr val="tx1"/>
                </a:solidFill>
              </a:rPr>
              <a:t>1 millón de conexiones.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0,3.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35872"/>
            <a:ext cx="792088" cy="34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59" y="5068586"/>
            <a:ext cx="786657" cy="31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17" y="5062656"/>
            <a:ext cx="924116" cy="37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430312"/>
            <a:ext cx="2063228" cy="1710655"/>
          </a:xfrm>
          <a:prstGeom prst="rect">
            <a:avLst/>
          </a:prstGeom>
        </p:spPr>
      </p:pic>
      <p:sp>
        <p:nvSpPr>
          <p:cNvPr id="9" name="Cerrar llave 8"/>
          <p:cNvSpPr/>
          <p:nvPr/>
        </p:nvSpPr>
        <p:spPr>
          <a:xfrm>
            <a:off x="8389700" y="1544612"/>
            <a:ext cx="83511" cy="4082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8431455" y="1544613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95,7%</a:t>
            </a:r>
          </a:p>
        </p:txBody>
      </p:sp>
    </p:spTree>
    <p:extLst>
      <p:ext uri="{BB962C8B-B14F-4D97-AF65-F5344CB8AC3E}">
        <p14:creationId xmlns:p14="http://schemas.microsoft.com/office/powerpoint/2010/main" val="12954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713461"/>
              </p:ext>
            </p:extLst>
          </p:nvPr>
        </p:nvGraphicFramePr>
        <p:xfrm>
          <a:off x="395536" y="0"/>
          <a:ext cx="8136904" cy="552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5815211"/>
            <a:ext cx="7792413" cy="722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10.000/conexiones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más de </a:t>
            </a:r>
            <a:r>
              <a:rPr lang="es-CL" sz="1200" dirty="0" smtClean="0">
                <a:solidFill>
                  <a:schemeClr val="tx1"/>
                </a:solidFill>
              </a:rPr>
              <a:t> 40 mil  conexiones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A partir de abril del 2015  </a:t>
            </a:r>
            <a:r>
              <a:rPr lang="es-CL" sz="1200" b="1" dirty="0" smtClean="0">
                <a:solidFill>
                  <a:srgbClr val="FE454A"/>
                </a:solidFill>
              </a:rPr>
              <a:t>Nextel</a:t>
            </a:r>
            <a:r>
              <a:rPr lang="es-CL" sz="1200" dirty="0" smtClean="0">
                <a:solidFill>
                  <a:schemeClr val="tx1"/>
                </a:solidFill>
              </a:rPr>
              <a:t> se convierte en </a:t>
            </a:r>
            <a:r>
              <a:rPr lang="es-CL" sz="1200" b="1" dirty="0" err="1" smtClean="0">
                <a:solidFill>
                  <a:schemeClr val="accent4">
                    <a:lumMod val="75000"/>
                  </a:schemeClr>
                </a:solidFill>
              </a:rPr>
              <a:t>Wom</a:t>
            </a:r>
            <a:endParaRPr lang="es-CL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71289"/>
            <a:ext cx="674227" cy="29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78" y="5251419"/>
            <a:ext cx="760611" cy="3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67" y="5261803"/>
            <a:ext cx="836066" cy="2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02" y="5251419"/>
            <a:ext cx="504056" cy="40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9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052892"/>
              </p:ext>
            </p:extLst>
          </p:nvPr>
        </p:nvGraphicFramePr>
        <p:xfrm>
          <a:off x="50478" y="188640"/>
          <a:ext cx="8481962" cy="518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2046" y="5775891"/>
            <a:ext cx="7624542" cy="722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10.000/conexiones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i="1" dirty="0" smtClean="0">
                <a:solidFill>
                  <a:schemeClr val="tx1"/>
                </a:solidFill>
              </a:rPr>
              <a:t>Colo-Colo Móvil y Netline </a:t>
            </a:r>
            <a:r>
              <a:rPr lang="es-CL" sz="1200" dirty="0" smtClean="0">
                <a:solidFill>
                  <a:schemeClr val="tx1"/>
                </a:solidFill>
              </a:rPr>
              <a:t>no presentan reclamos en los periodos analizados</a:t>
            </a:r>
            <a:r>
              <a:rPr lang="es-CL" sz="1200" dirty="0">
                <a:solidFill>
                  <a:schemeClr val="tx1"/>
                </a:solidFill>
              </a:rPr>
              <a:t>. </a:t>
            </a:r>
            <a:endParaRPr lang="es-CL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Operadores </a:t>
            </a:r>
            <a:r>
              <a:rPr lang="es-CL" sz="1200" dirty="0">
                <a:solidFill>
                  <a:schemeClr val="tx1"/>
                </a:solidFill>
              </a:rPr>
              <a:t>con </a:t>
            </a:r>
            <a:r>
              <a:rPr lang="es-CL" sz="1200" dirty="0" smtClean="0">
                <a:solidFill>
                  <a:schemeClr val="tx1"/>
                </a:solidFill>
              </a:rPr>
              <a:t>menos </a:t>
            </a:r>
            <a:r>
              <a:rPr lang="es-CL" sz="1200" dirty="0">
                <a:solidFill>
                  <a:schemeClr val="tx1"/>
                </a:solidFill>
              </a:rPr>
              <a:t>de  40 mil  </a:t>
            </a:r>
            <a:r>
              <a:rPr lang="es-CL" sz="1200" dirty="0" smtClean="0">
                <a:solidFill>
                  <a:schemeClr val="tx1"/>
                </a:solidFill>
              </a:rPr>
              <a:t>conexiones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02571"/>
            <a:ext cx="655751" cy="3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09" y="5138823"/>
            <a:ext cx="766698" cy="2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32" y="5083821"/>
            <a:ext cx="1244571" cy="3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0" y="5138823"/>
            <a:ext cx="730072" cy="35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43" y="1484784"/>
            <a:ext cx="230100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370965"/>
              </p:ext>
            </p:extLst>
          </p:nvPr>
        </p:nvGraphicFramePr>
        <p:xfrm>
          <a:off x="452186" y="72593"/>
          <a:ext cx="8317937" cy="475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24" y="4862973"/>
            <a:ext cx="710034" cy="3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33" y="4826085"/>
            <a:ext cx="586998" cy="25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585435" y="5299975"/>
            <a:ext cx="7696549" cy="13482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reclamos </a:t>
            </a:r>
            <a:r>
              <a:rPr lang="es-CL" sz="1200" dirty="0" err="1" smtClean="0">
                <a:solidFill>
                  <a:schemeClr val="tx1"/>
                </a:solidFill>
              </a:rPr>
              <a:t>subtel</a:t>
            </a:r>
            <a:r>
              <a:rPr lang="es-CL" sz="1200" dirty="0" smtClean="0">
                <a:solidFill>
                  <a:schemeClr val="tx1"/>
                </a:solidFill>
              </a:rPr>
              <a:t> * </a:t>
            </a:r>
            <a:r>
              <a:rPr lang="es-CL" sz="1200" dirty="0">
                <a:solidFill>
                  <a:schemeClr val="tx1"/>
                </a:solidFill>
              </a:rPr>
              <a:t>10.000</a:t>
            </a:r>
            <a:r>
              <a:rPr lang="es-CL" sz="1200" dirty="0" smtClean="0">
                <a:solidFill>
                  <a:schemeClr val="tx1"/>
                </a:solidFill>
              </a:rPr>
              <a:t>/abonados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Multiservicios móviles: </a:t>
            </a:r>
            <a:r>
              <a:rPr lang="es-CL" sz="1200" dirty="0" smtClean="0">
                <a:solidFill>
                  <a:schemeClr val="tx1"/>
                </a:solidFill>
              </a:rPr>
              <a:t>Reclamos relacionados con Facturación, Contratos y Atención que no tienen que ver con un servicio en particular sino con todos los servicios móviles contratados. Ejemplo planes </a:t>
            </a:r>
            <a:r>
              <a:rPr lang="es-CL" sz="1200" dirty="0">
                <a:solidFill>
                  <a:schemeClr val="tx1"/>
                </a:solidFill>
              </a:rPr>
              <a:t>m</a:t>
            </a:r>
            <a:r>
              <a:rPr lang="es-CL" sz="1200" dirty="0" smtClean="0">
                <a:solidFill>
                  <a:schemeClr val="tx1"/>
                </a:solidFill>
              </a:rPr>
              <a:t>ultimedia.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0,3.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Telsur no presenta reclamos el 1er semestre de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A partir de abril del 2015  </a:t>
            </a:r>
            <a:r>
              <a:rPr lang="es-CL" sz="1200" b="1" dirty="0" smtClean="0">
                <a:solidFill>
                  <a:srgbClr val="FE454A"/>
                </a:solidFill>
              </a:rPr>
              <a:t>Nextel</a:t>
            </a:r>
            <a:r>
              <a:rPr lang="es-CL" sz="1200" dirty="0" smtClean="0">
                <a:solidFill>
                  <a:schemeClr val="tx1"/>
                </a:solidFill>
              </a:rPr>
              <a:t> se convierte en </a:t>
            </a:r>
            <a:r>
              <a:rPr lang="es-CL" sz="1200" b="1" dirty="0" err="1" smtClean="0">
                <a:solidFill>
                  <a:schemeClr val="accent4">
                    <a:lumMod val="75000"/>
                  </a:schemeClr>
                </a:solidFill>
              </a:rPr>
              <a:t>Wom</a:t>
            </a:r>
            <a:endParaRPr lang="es-CL" sz="1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b="1" dirty="0" smtClean="0">
                <a:solidFill>
                  <a:schemeClr val="tx1"/>
                </a:solidFill>
              </a:rPr>
              <a:t>SUBTEL</a:t>
            </a:r>
            <a:endParaRPr lang="es-CL" sz="1200" b="1" dirty="0">
              <a:solidFill>
                <a:schemeClr val="tx1"/>
              </a:solidFill>
            </a:endParaRPr>
          </a:p>
        </p:txBody>
      </p:sp>
      <p:pic>
        <p:nvPicPr>
          <p:cNvPr id="18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61" y="4873990"/>
            <a:ext cx="715516" cy="2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93" y="4863557"/>
            <a:ext cx="634817" cy="2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61" y="4882619"/>
            <a:ext cx="575441" cy="2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81" y="4871022"/>
            <a:ext cx="720080" cy="2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4" y="4871022"/>
            <a:ext cx="638151" cy="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40" y="4874570"/>
            <a:ext cx="403228" cy="3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568" y="1124745"/>
            <a:ext cx="2634950" cy="2016224"/>
          </a:xfrm>
          <a:prstGeom prst="rect">
            <a:avLst/>
          </a:prstGeom>
        </p:spPr>
      </p:pic>
      <p:sp>
        <p:nvSpPr>
          <p:cNvPr id="14" name="Cerrar llave 13"/>
          <p:cNvSpPr/>
          <p:nvPr/>
        </p:nvSpPr>
        <p:spPr>
          <a:xfrm>
            <a:off x="3377063" y="1298390"/>
            <a:ext cx="83511" cy="4082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5" name="3 CuadroTexto"/>
          <p:cNvSpPr txBox="1">
            <a:spLocks noChangeArrowheads="1"/>
          </p:cNvSpPr>
          <p:nvPr/>
        </p:nvSpPr>
        <p:spPr bwMode="auto">
          <a:xfrm>
            <a:off x="3418818" y="1298391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96,8%</a:t>
            </a:r>
          </a:p>
        </p:txBody>
      </p:sp>
    </p:spTree>
    <p:extLst>
      <p:ext uri="{BB962C8B-B14F-4D97-AF65-F5344CB8AC3E}">
        <p14:creationId xmlns:p14="http://schemas.microsoft.com/office/powerpoint/2010/main" val="56491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114830"/>
              </p:ext>
            </p:extLst>
          </p:nvPr>
        </p:nvGraphicFramePr>
        <p:xfrm>
          <a:off x="396511" y="188640"/>
          <a:ext cx="8288702" cy="498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46" y="4917244"/>
            <a:ext cx="875946" cy="3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22" y="4996928"/>
            <a:ext cx="839618" cy="3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942885"/>
            <a:ext cx="753450" cy="3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19867" y="5589240"/>
            <a:ext cx="7792413" cy="11178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reclamos </a:t>
            </a:r>
            <a:r>
              <a:rPr lang="es-CL" sz="1200" dirty="0" err="1" smtClean="0">
                <a:solidFill>
                  <a:schemeClr val="tx1"/>
                </a:solidFill>
              </a:rPr>
              <a:t>subtel</a:t>
            </a:r>
            <a:r>
              <a:rPr lang="es-CL" sz="1200" dirty="0" smtClean="0">
                <a:solidFill>
                  <a:schemeClr val="tx1"/>
                </a:solidFill>
              </a:rPr>
              <a:t> * </a:t>
            </a:r>
            <a:r>
              <a:rPr lang="es-CL" sz="1200" dirty="0">
                <a:solidFill>
                  <a:schemeClr val="tx1"/>
                </a:solidFill>
              </a:rPr>
              <a:t>10.000</a:t>
            </a:r>
            <a:r>
              <a:rPr lang="es-CL" sz="1200" dirty="0" smtClean="0">
                <a:solidFill>
                  <a:schemeClr val="tx1"/>
                </a:solidFill>
              </a:rPr>
              <a:t>/abonados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más de  </a:t>
            </a:r>
            <a:r>
              <a:rPr lang="es-CL" sz="1200" dirty="0" smtClean="0">
                <a:solidFill>
                  <a:schemeClr val="tx1"/>
                </a:solidFill>
              </a:rPr>
              <a:t>1 millón de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0,3.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Multiservicios móviles: </a:t>
            </a:r>
            <a:r>
              <a:rPr lang="es-CL" sz="1200" dirty="0" smtClean="0">
                <a:solidFill>
                  <a:schemeClr val="tx1"/>
                </a:solidFill>
              </a:rPr>
              <a:t>Reclamos relacionados con Facturación, Contratos y Atención que no tienen que ver con un servicio en particular sino con todos los servicios móviles contratados. Ejemplo planes </a:t>
            </a:r>
            <a:r>
              <a:rPr lang="es-CL" sz="1200" dirty="0">
                <a:solidFill>
                  <a:schemeClr val="tx1"/>
                </a:solidFill>
              </a:rPr>
              <a:t>m</a:t>
            </a:r>
            <a:r>
              <a:rPr lang="es-CL" sz="1200" dirty="0" smtClean="0">
                <a:solidFill>
                  <a:schemeClr val="tx1"/>
                </a:solidFill>
              </a:rPr>
              <a:t>ultimedia.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b="1" dirty="0" smtClean="0">
                <a:solidFill>
                  <a:schemeClr val="tx1"/>
                </a:solidFill>
              </a:rPr>
              <a:t>SUBTEL</a:t>
            </a:r>
            <a:endParaRPr lang="es-CL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481145"/>
              </p:ext>
            </p:extLst>
          </p:nvPr>
        </p:nvGraphicFramePr>
        <p:xfrm>
          <a:off x="323528" y="404663"/>
          <a:ext cx="8356543" cy="476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37" y="4934349"/>
            <a:ext cx="586998" cy="25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29178"/>
            <a:ext cx="575441" cy="2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44" y="4929178"/>
            <a:ext cx="720080" cy="2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11" y="4896310"/>
            <a:ext cx="403228" cy="3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19867" y="5373216"/>
            <a:ext cx="7696549" cy="13338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reclamos </a:t>
            </a:r>
            <a:r>
              <a:rPr lang="es-CL" sz="1200" dirty="0" err="1" smtClean="0">
                <a:solidFill>
                  <a:schemeClr val="tx1"/>
                </a:solidFill>
              </a:rPr>
              <a:t>subtel</a:t>
            </a:r>
            <a:r>
              <a:rPr lang="es-CL" sz="1200" dirty="0" smtClean="0">
                <a:solidFill>
                  <a:schemeClr val="tx1"/>
                </a:solidFill>
              </a:rPr>
              <a:t> * </a:t>
            </a:r>
            <a:r>
              <a:rPr lang="es-CL" sz="1200" dirty="0">
                <a:solidFill>
                  <a:schemeClr val="tx1"/>
                </a:solidFill>
              </a:rPr>
              <a:t>10.000</a:t>
            </a:r>
            <a:r>
              <a:rPr lang="es-CL" sz="1200" dirty="0" smtClean="0">
                <a:solidFill>
                  <a:schemeClr val="tx1"/>
                </a:solidFill>
              </a:rPr>
              <a:t>/abonados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</a:t>
            </a:r>
            <a:r>
              <a:rPr lang="es-CL" sz="1200" dirty="0" smtClean="0">
                <a:solidFill>
                  <a:schemeClr val="tx1"/>
                </a:solidFill>
              </a:rPr>
              <a:t>menos </a:t>
            </a:r>
            <a:r>
              <a:rPr lang="es-CL" sz="1200" dirty="0">
                <a:solidFill>
                  <a:schemeClr val="tx1"/>
                </a:solidFill>
              </a:rPr>
              <a:t>de  1 millón de </a:t>
            </a:r>
            <a:r>
              <a:rPr lang="es-CL" sz="1200" dirty="0" smtClean="0">
                <a:solidFill>
                  <a:schemeClr val="tx1"/>
                </a:solidFill>
              </a:rPr>
              <a:t>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Multiservicios móviles: </a:t>
            </a:r>
            <a:r>
              <a:rPr lang="es-CL" sz="1200" dirty="0" smtClean="0">
                <a:solidFill>
                  <a:schemeClr val="tx1"/>
                </a:solidFill>
              </a:rPr>
              <a:t>Reclamos relacionados con Facturación, Contratos y Atención que no tienen que ver con un servicio en particular sino con todos los servicios móviles contratados. Ejemplo planes </a:t>
            </a:r>
            <a:r>
              <a:rPr lang="es-CL" sz="1200" dirty="0">
                <a:solidFill>
                  <a:schemeClr val="tx1"/>
                </a:solidFill>
              </a:rPr>
              <a:t>m</a:t>
            </a:r>
            <a:r>
              <a:rPr lang="es-CL" sz="1200" dirty="0" smtClean="0">
                <a:solidFill>
                  <a:schemeClr val="tx1"/>
                </a:solidFill>
              </a:rPr>
              <a:t>ultimedia.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Telsur </a:t>
            </a:r>
            <a:r>
              <a:rPr lang="es-CL" sz="1200" dirty="0">
                <a:solidFill>
                  <a:schemeClr val="tx1"/>
                </a:solidFill>
              </a:rPr>
              <a:t>no presenta reclamos el 1er semestre de 2015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A partir de abril del 2015  </a:t>
            </a:r>
            <a:r>
              <a:rPr lang="es-CL" sz="1200" b="1" dirty="0" smtClean="0">
                <a:solidFill>
                  <a:srgbClr val="FE454A"/>
                </a:solidFill>
              </a:rPr>
              <a:t>Nextel</a:t>
            </a:r>
            <a:r>
              <a:rPr lang="es-CL" sz="1200" dirty="0" smtClean="0">
                <a:solidFill>
                  <a:schemeClr val="tx1"/>
                </a:solidFill>
              </a:rPr>
              <a:t> se convierte en </a:t>
            </a:r>
            <a:r>
              <a:rPr lang="es-CL" sz="1200" b="1" dirty="0" err="1" smtClean="0">
                <a:solidFill>
                  <a:schemeClr val="accent4">
                    <a:lumMod val="75000"/>
                  </a:schemeClr>
                </a:solidFill>
              </a:rPr>
              <a:t>Wom</a:t>
            </a:r>
            <a:endParaRPr lang="es-CL" sz="1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b="1" dirty="0" smtClean="0">
                <a:solidFill>
                  <a:schemeClr val="tx1"/>
                </a:solidFill>
              </a:rPr>
              <a:t>SUBTEL</a:t>
            </a:r>
            <a:endParaRPr lang="es-CL" sz="1200" b="1" dirty="0">
              <a:solidFill>
                <a:schemeClr val="tx1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48" y="4914161"/>
            <a:ext cx="638151" cy="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921738"/>
              </p:ext>
            </p:extLst>
          </p:nvPr>
        </p:nvGraphicFramePr>
        <p:xfrm>
          <a:off x="178157" y="116633"/>
          <a:ext cx="8808055" cy="549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2124" y="5846748"/>
            <a:ext cx="7792413" cy="6281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10.000/líneas locales.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3,6.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4" y="5303427"/>
            <a:ext cx="875089" cy="3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40119"/>
            <a:ext cx="6588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94" y="5340496"/>
            <a:ext cx="864096" cy="3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97" y="5318485"/>
            <a:ext cx="737776" cy="2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50" y="5324028"/>
            <a:ext cx="705938" cy="3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44130"/>
            <a:ext cx="701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25" y="5315756"/>
            <a:ext cx="803296" cy="4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3" y="5334355"/>
            <a:ext cx="838969" cy="20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25" y="5324028"/>
            <a:ext cx="647780" cy="38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7278" y="1041476"/>
            <a:ext cx="2814031" cy="1872208"/>
          </a:xfrm>
          <a:prstGeom prst="rect">
            <a:avLst/>
          </a:prstGeom>
        </p:spPr>
      </p:pic>
      <p:sp>
        <p:nvSpPr>
          <p:cNvPr id="16" name="Cerrar llave 15"/>
          <p:cNvSpPr/>
          <p:nvPr/>
        </p:nvSpPr>
        <p:spPr>
          <a:xfrm>
            <a:off x="3713875" y="1268760"/>
            <a:ext cx="65133" cy="432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3746441" y="1357913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80,5%</a:t>
            </a:r>
          </a:p>
        </p:txBody>
      </p:sp>
    </p:spTree>
    <p:extLst>
      <p:ext uri="{BB962C8B-B14F-4D97-AF65-F5344CB8AC3E}">
        <p14:creationId xmlns:p14="http://schemas.microsoft.com/office/powerpoint/2010/main" val="37253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010980"/>
              </p:ext>
            </p:extLst>
          </p:nvPr>
        </p:nvGraphicFramePr>
        <p:xfrm>
          <a:off x="251520" y="26984"/>
          <a:ext cx="8784976" cy="571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3121" y="5833314"/>
            <a:ext cx="7792413" cy="8200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10.000/conexiones fijas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3,9.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  <a:endParaRPr lang="es-CL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Nota metodológica: El gráfico se encuentra en escala logarítmica, debido al amplio rango de variación de los datos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34" y="5252860"/>
            <a:ext cx="731073" cy="27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7" y="5260530"/>
            <a:ext cx="6588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46" y="5286319"/>
            <a:ext cx="870994" cy="3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75" y="5258884"/>
            <a:ext cx="737776" cy="2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34" y="5289750"/>
            <a:ext cx="705938" cy="3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18" y="5286319"/>
            <a:ext cx="701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21" y="5285425"/>
            <a:ext cx="803296" cy="4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55" y="5285425"/>
            <a:ext cx="766961" cy="1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79" y="5258990"/>
            <a:ext cx="647780" cy="38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1" y="5250955"/>
            <a:ext cx="795278" cy="45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 CuadroTexto"/>
          <p:cNvSpPr txBox="1"/>
          <p:nvPr/>
        </p:nvSpPr>
        <p:spPr>
          <a:xfrm>
            <a:off x="7237787" y="1556792"/>
            <a:ext cx="388750" cy="2195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200" dirty="0" smtClean="0"/>
              <a:t>33,1</a:t>
            </a:r>
            <a:endParaRPr lang="es-CL" sz="1200" dirty="0"/>
          </a:p>
        </p:txBody>
      </p:sp>
      <p:sp>
        <p:nvSpPr>
          <p:cNvPr id="20" name="Cerrar llave 19"/>
          <p:cNvSpPr/>
          <p:nvPr/>
        </p:nvSpPr>
        <p:spPr>
          <a:xfrm>
            <a:off x="3455669" y="1509338"/>
            <a:ext cx="142491" cy="432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21" name="3 CuadroTexto"/>
          <p:cNvSpPr txBox="1">
            <a:spLocks noChangeArrowheads="1"/>
          </p:cNvSpPr>
          <p:nvPr/>
        </p:nvSpPr>
        <p:spPr bwMode="auto">
          <a:xfrm>
            <a:off x="3526914" y="1602118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87,7%</a:t>
            </a:r>
          </a:p>
        </p:txBody>
      </p:sp>
    </p:spTree>
    <p:extLst>
      <p:ext uri="{BB962C8B-B14F-4D97-AF65-F5344CB8AC3E}">
        <p14:creationId xmlns:p14="http://schemas.microsoft.com/office/powerpoint/2010/main" val="35136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5157192"/>
            <a:ext cx="7560840" cy="1154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chemeClr val="tx1"/>
                </a:solidFill>
              </a:rPr>
              <a:t>Aumento de Reclamos del 1% </a:t>
            </a:r>
            <a:r>
              <a:rPr lang="es-CL" sz="1200" dirty="0" smtClean="0">
                <a:solidFill>
                  <a:schemeClr val="tx1"/>
                </a:solidFill>
              </a:rPr>
              <a:t>(572 reclamos) </a:t>
            </a:r>
            <a:r>
              <a:rPr lang="es-CL" sz="1200" b="1" dirty="0" smtClean="0">
                <a:solidFill>
                  <a:schemeClr val="tx1"/>
                </a:solidFill>
              </a:rPr>
              <a:t>en el 1er semestre del 2015 respecto al mismo periodo en el 2014.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Del total de reclamos registrados en el mercado de telecomunicaciones en el 1er semestre de 2015 un 55% fueron ingresados a SERNAC y un 45% a SUBTEL.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SERNAC derivó el 5,8% de los reclamos recibidos entre enero-junio del 2015 a SUBTEL.</a:t>
            </a:r>
            <a:endParaRPr lang="es-CL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353274"/>
              </p:ext>
            </p:extLst>
          </p:nvPr>
        </p:nvGraphicFramePr>
        <p:xfrm>
          <a:off x="755576" y="620688"/>
          <a:ext cx="7344815" cy="43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9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5 Grupo"/>
          <p:cNvGrpSpPr/>
          <p:nvPr/>
        </p:nvGrpSpPr>
        <p:grpSpPr>
          <a:xfrm>
            <a:off x="267455" y="172900"/>
            <a:ext cx="8781751" cy="5507696"/>
            <a:chOff x="-263478" y="-1734918"/>
            <a:chExt cx="7581900" cy="4927600"/>
          </a:xfrm>
        </p:grpSpPr>
        <p:graphicFrame>
          <p:nvGraphicFramePr>
            <p:cNvPr id="20" name="2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73164266"/>
                </p:ext>
              </p:extLst>
            </p:nvPr>
          </p:nvGraphicFramePr>
          <p:xfrm>
            <a:off x="-263478" y="-1734918"/>
            <a:ext cx="7581900" cy="492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1 CuadroTexto"/>
            <p:cNvSpPr txBox="1"/>
            <p:nvPr/>
          </p:nvSpPr>
          <p:spPr>
            <a:xfrm>
              <a:off x="6384119" y="-1076598"/>
              <a:ext cx="396097" cy="24782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200" dirty="0"/>
                <a:t>34,8</a:t>
              </a:r>
            </a:p>
          </p:txBody>
        </p:sp>
        <p:sp>
          <p:nvSpPr>
            <p:cNvPr id="25" name="4 CuadroTexto"/>
            <p:cNvSpPr txBox="1"/>
            <p:nvPr/>
          </p:nvSpPr>
          <p:spPr>
            <a:xfrm>
              <a:off x="6767048" y="820694"/>
              <a:ext cx="369800" cy="28912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500" b="1" dirty="0"/>
                <a:t>9,7</a:t>
              </a:r>
            </a:p>
          </p:txBody>
        </p:sp>
      </p:grpSp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6265" y="5696336"/>
            <a:ext cx="7792413" cy="849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10.000/suscriptores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2,1.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  <a:endParaRPr lang="es-CL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Nota </a:t>
            </a:r>
            <a:r>
              <a:rPr lang="es-CL" sz="1200" dirty="0" smtClean="0">
                <a:solidFill>
                  <a:schemeClr val="tx1"/>
                </a:solidFill>
              </a:rPr>
              <a:t>metodológica: </a:t>
            </a:r>
            <a:r>
              <a:rPr lang="es-CL" sz="1200" dirty="0">
                <a:solidFill>
                  <a:schemeClr val="tx1"/>
                </a:solidFill>
              </a:rPr>
              <a:t>El gráfico se encuentra en escala logarítmica, debido al amplio rango de variación de los datos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23" y="5202563"/>
            <a:ext cx="731073" cy="27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6" y="5238822"/>
            <a:ext cx="6588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6" y="5222238"/>
            <a:ext cx="803296" cy="3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49" y="5216492"/>
            <a:ext cx="737776" cy="2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60" y="5229200"/>
            <a:ext cx="705938" cy="3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67" y="5220221"/>
            <a:ext cx="701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75" y="5208044"/>
            <a:ext cx="709591" cy="3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68" y="5194830"/>
            <a:ext cx="720080" cy="4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01" y="5240249"/>
            <a:ext cx="540718" cy="31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11" y="5179567"/>
            <a:ext cx="656357" cy="31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147" y="1483061"/>
            <a:ext cx="2974768" cy="2106330"/>
          </a:xfrm>
          <a:prstGeom prst="rect">
            <a:avLst/>
          </a:prstGeom>
        </p:spPr>
      </p:pic>
      <p:sp>
        <p:nvSpPr>
          <p:cNvPr id="26" name="Cerrar llave 25"/>
          <p:cNvSpPr/>
          <p:nvPr/>
        </p:nvSpPr>
        <p:spPr>
          <a:xfrm>
            <a:off x="3473915" y="1725362"/>
            <a:ext cx="142491" cy="6235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27" name="3 CuadroTexto"/>
          <p:cNvSpPr txBox="1">
            <a:spLocks noChangeArrowheads="1"/>
          </p:cNvSpPr>
          <p:nvPr/>
        </p:nvSpPr>
        <p:spPr bwMode="auto">
          <a:xfrm>
            <a:off x="3594680" y="1914010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89,7%</a:t>
            </a:r>
          </a:p>
        </p:txBody>
      </p:sp>
    </p:spTree>
    <p:extLst>
      <p:ext uri="{BB962C8B-B14F-4D97-AF65-F5344CB8AC3E}">
        <p14:creationId xmlns:p14="http://schemas.microsoft.com/office/powerpoint/2010/main" val="41411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758531"/>
              </p:ext>
            </p:extLst>
          </p:nvPr>
        </p:nvGraphicFramePr>
        <p:xfrm>
          <a:off x="447947" y="142002"/>
          <a:ext cx="8277695" cy="525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6265" y="5696336"/>
            <a:ext cx="7792413" cy="10251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10.000/suscriptores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</a:t>
            </a:r>
            <a:r>
              <a:rPr lang="es-CL" sz="1200" dirty="0" smtClean="0">
                <a:solidFill>
                  <a:schemeClr val="tx1"/>
                </a:solidFill>
              </a:rPr>
              <a:t>más </a:t>
            </a:r>
            <a:r>
              <a:rPr lang="es-CL" sz="1200" dirty="0">
                <a:solidFill>
                  <a:schemeClr val="tx1"/>
                </a:solidFill>
              </a:rPr>
              <a:t>de  100 mil </a:t>
            </a:r>
            <a:r>
              <a:rPr lang="es-CL" sz="1200" dirty="0" smtClean="0">
                <a:solidFill>
                  <a:schemeClr val="tx1"/>
                </a:solidFill>
              </a:rPr>
              <a:t>suscriptores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2,1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  <a:endParaRPr lang="es-CL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Nota </a:t>
            </a:r>
            <a:r>
              <a:rPr lang="es-CL" sz="1200" dirty="0" smtClean="0">
                <a:solidFill>
                  <a:schemeClr val="tx1"/>
                </a:solidFill>
              </a:rPr>
              <a:t>metodológica: </a:t>
            </a:r>
            <a:r>
              <a:rPr lang="es-CL" sz="1200" dirty="0">
                <a:solidFill>
                  <a:schemeClr val="tx1"/>
                </a:solidFill>
              </a:rPr>
              <a:t>El gráfico se encuentra en escala logarítmica, debido al amplio rango de variación de los datos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72" y="5220774"/>
            <a:ext cx="731073" cy="27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21" y="5212590"/>
            <a:ext cx="6588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34268"/>
            <a:ext cx="705938" cy="3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80" y="5220774"/>
            <a:ext cx="540718" cy="31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527" y="1461605"/>
            <a:ext cx="2589467" cy="1833512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>
            <a:off x="3044626" y="1602251"/>
            <a:ext cx="142491" cy="6235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4" name="3 CuadroTexto"/>
          <p:cNvSpPr txBox="1">
            <a:spLocks noChangeArrowheads="1"/>
          </p:cNvSpPr>
          <p:nvPr/>
        </p:nvSpPr>
        <p:spPr bwMode="auto">
          <a:xfrm>
            <a:off x="3187117" y="1790899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89,7%</a:t>
            </a:r>
          </a:p>
        </p:txBody>
      </p:sp>
    </p:spTree>
    <p:extLst>
      <p:ext uri="{BB962C8B-B14F-4D97-AF65-F5344CB8AC3E}">
        <p14:creationId xmlns:p14="http://schemas.microsoft.com/office/powerpoint/2010/main" val="20816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439759"/>
              </p:ext>
            </p:extLst>
          </p:nvPr>
        </p:nvGraphicFramePr>
        <p:xfrm>
          <a:off x="371068" y="248791"/>
          <a:ext cx="8520535" cy="533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6265" y="5696336"/>
            <a:ext cx="7792413" cy="849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</a:t>
            </a:r>
            <a:r>
              <a:rPr lang="es-CL" sz="1200" dirty="0" smtClean="0">
                <a:solidFill>
                  <a:schemeClr val="tx1"/>
                </a:solidFill>
              </a:rPr>
              <a:t>10.000/suscriptores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</a:t>
            </a:r>
            <a:r>
              <a:rPr lang="es-CL" sz="1200" dirty="0" smtClean="0">
                <a:solidFill>
                  <a:schemeClr val="tx1"/>
                </a:solidFill>
              </a:rPr>
              <a:t>menos </a:t>
            </a:r>
            <a:r>
              <a:rPr lang="es-CL" sz="1200" dirty="0">
                <a:solidFill>
                  <a:schemeClr val="tx1"/>
                </a:solidFill>
              </a:rPr>
              <a:t>de  </a:t>
            </a:r>
            <a:r>
              <a:rPr lang="es-CL" sz="1200" dirty="0" smtClean="0">
                <a:solidFill>
                  <a:schemeClr val="tx1"/>
                </a:solidFill>
              </a:rPr>
              <a:t>100 mil suscriptores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  <a:endParaRPr lang="es-CL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Nota </a:t>
            </a:r>
            <a:r>
              <a:rPr lang="es-CL" sz="1200" dirty="0" smtClean="0">
                <a:solidFill>
                  <a:schemeClr val="tx1"/>
                </a:solidFill>
              </a:rPr>
              <a:t>metodológica: </a:t>
            </a:r>
            <a:r>
              <a:rPr lang="es-CL" sz="1200" dirty="0">
                <a:solidFill>
                  <a:schemeClr val="tx1"/>
                </a:solidFill>
              </a:rPr>
              <a:t>El gráfico se encuentra en escala logarítmica, debido al amplio rango de variación de los datos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60" y="5166422"/>
            <a:ext cx="803296" cy="3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50" y="5197407"/>
            <a:ext cx="737776" cy="2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74" y="5170485"/>
            <a:ext cx="701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84" y="5166422"/>
            <a:ext cx="709591" cy="3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32" y="5132235"/>
            <a:ext cx="720080" cy="4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82" y="5156492"/>
            <a:ext cx="656357" cy="31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CuadroTexto"/>
          <p:cNvSpPr txBox="1"/>
          <p:nvPr/>
        </p:nvSpPr>
        <p:spPr>
          <a:xfrm>
            <a:off x="7498546" y="1222260"/>
            <a:ext cx="45878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200" dirty="0"/>
              <a:t>34,8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265" y="1772815"/>
            <a:ext cx="2808846" cy="20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31768"/>
              </p:ext>
            </p:extLst>
          </p:nvPr>
        </p:nvGraphicFramePr>
        <p:xfrm>
          <a:off x="576153" y="86185"/>
          <a:ext cx="8080445" cy="499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6153" y="5523913"/>
            <a:ext cx="7792413" cy="11369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reclamos </a:t>
            </a:r>
            <a:r>
              <a:rPr lang="es-CL" sz="1200" dirty="0" err="1" smtClean="0">
                <a:solidFill>
                  <a:schemeClr val="tx1"/>
                </a:solidFill>
              </a:rPr>
              <a:t>subtel</a:t>
            </a:r>
            <a:r>
              <a:rPr lang="es-CL" sz="1200" dirty="0" smtClean="0">
                <a:solidFill>
                  <a:schemeClr val="tx1"/>
                </a:solidFill>
              </a:rPr>
              <a:t> * 10.000/líneas locales.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2,2.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>
                <a:solidFill>
                  <a:schemeClr val="tx1"/>
                </a:solidFill>
              </a:rPr>
              <a:t>Multiservicios </a:t>
            </a:r>
            <a:r>
              <a:rPr lang="es-CL" sz="1200" b="1" u="sng" dirty="0" smtClean="0">
                <a:solidFill>
                  <a:schemeClr val="tx1"/>
                </a:solidFill>
              </a:rPr>
              <a:t>fijos: </a:t>
            </a:r>
            <a:r>
              <a:rPr lang="es-CL" sz="1200" dirty="0">
                <a:solidFill>
                  <a:schemeClr val="tx1"/>
                </a:solidFill>
              </a:rPr>
              <a:t>Reclamos relacionados con Facturación, Contratos y Atención que no tienen que ver con un servicio en particular sino con todos los servicios </a:t>
            </a:r>
            <a:r>
              <a:rPr lang="es-CL" sz="1200" dirty="0" smtClean="0">
                <a:solidFill>
                  <a:schemeClr val="tx1"/>
                </a:solidFill>
              </a:rPr>
              <a:t>fijos contratados. triple pack y planes dúo.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SUBTEL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59" y="4880388"/>
            <a:ext cx="731073" cy="27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99633"/>
            <a:ext cx="6588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96896"/>
            <a:ext cx="936104" cy="3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80388"/>
            <a:ext cx="737776" cy="2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31" y="4896008"/>
            <a:ext cx="705938" cy="3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95" y="4910721"/>
            <a:ext cx="701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80" y="4899633"/>
            <a:ext cx="803296" cy="4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1808"/>
            <a:ext cx="647780" cy="38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13290" y="5515514"/>
            <a:ext cx="8217669" cy="794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chemeClr val="tx1"/>
                </a:solidFill>
              </a:rPr>
              <a:t>(*)</a:t>
            </a:r>
            <a:r>
              <a:rPr lang="es-CL" sz="1200" b="1" u="sng" dirty="0" smtClean="0">
                <a:solidFill>
                  <a:schemeClr val="tx1"/>
                </a:solidFill>
              </a:rPr>
              <a:t>Tasa </a:t>
            </a:r>
            <a:r>
              <a:rPr lang="es-CL" sz="1200" b="1" u="sng" dirty="0">
                <a:solidFill>
                  <a:schemeClr val="tx1"/>
                </a:solidFill>
              </a:rPr>
              <a:t>de </a:t>
            </a:r>
            <a:r>
              <a:rPr lang="es-CL" sz="1200" b="1" u="sng" dirty="0" smtClean="0">
                <a:solidFill>
                  <a:schemeClr val="tx1"/>
                </a:solidFill>
              </a:rPr>
              <a:t>Reclamos Regional</a:t>
            </a:r>
            <a:r>
              <a:rPr lang="es-CL" sz="1200" dirty="0" smtClean="0">
                <a:solidFill>
                  <a:schemeClr val="tx1"/>
                </a:solidFill>
              </a:rPr>
              <a:t>: </a:t>
            </a:r>
            <a:r>
              <a:rPr lang="es-CL" sz="1200" dirty="0">
                <a:solidFill>
                  <a:schemeClr val="tx1"/>
                </a:solidFill>
              </a:rPr>
              <a:t>Se refiere al número </a:t>
            </a:r>
            <a:r>
              <a:rPr lang="es-CL" sz="1200" dirty="0" smtClean="0">
                <a:solidFill>
                  <a:schemeClr val="tx1"/>
                </a:solidFill>
              </a:rPr>
              <a:t>total de </a:t>
            </a:r>
            <a:r>
              <a:rPr lang="es-CL" sz="1200" dirty="0">
                <a:solidFill>
                  <a:schemeClr val="tx1"/>
                </a:solidFill>
              </a:rPr>
              <a:t>reclamos </a:t>
            </a:r>
            <a:r>
              <a:rPr lang="es-CL" sz="1200" dirty="0" smtClean="0">
                <a:solidFill>
                  <a:schemeClr val="tx1"/>
                </a:solidFill>
              </a:rPr>
              <a:t>semestrales en </a:t>
            </a:r>
            <a:r>
              <a:rPr lang="es-CL" sz="1200" dirty="0">
                <a:solidFill>
                  <a:schemeClr val="tx1"/>
                </a:solidFill>
              </a:rPr>
              <a:t>la región por cada 1.000 </a:t>
            </a:r>
            <a:r>
              <a:rPr lang="es-CL" sz="1200" dirty="0" smtClean="0">
                <a:solidFill>
                  <a:schemeClr val="tx1"/>
                </a:solidFill>
              </a:rPr>
              <a:t>habitantes </a:t>
            </a:r>
            <a:r>
              <a:rPr lang="es-CL" sz="1200" dirty="0" smtClean="0"/>
              <a:t>de </a:t>
            </a:r>
            <a:r>
              <a:rPr lang="es-CL" sz="1200" dirty="0"/>
              <a:t>18 años y más, en base a la población </a:t>
            </a:r>
            <a:r>
              <a:rPr lang="es-CL" sz="1200" dirty="0" smtClean="0"/>
              <a:t>proyectada </a:t>
            </a:r>
            <a:r>
              <a:rPr lang="es-CL" sz="1200" dirty="0"/>
              <a:t>del </a:t>
            </a:r>
            <a:r>
              <a:rPr lang="es-CL" sz="1200" dirty="0" smtClean="0"/>
              <a:t>INE</a:t>
            </a:r>
            <a:r>
              <a:rPr lang="es-CL" sz="1200" dirty="0">
                <a:solidFill>
                  <a:schemeClr val="tx1"/>
                </a:solidFill>
              </a:rPr>
              <a:t>.</a:t>
            </a:r>
            <a:endParaRPr lang="es-CL" sz="12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SERNAC y SUBTEL.</a:t>
            </a: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460558"/>
              </p:ext>
            </p:extLst>
          </p:nvPr>
        </p:nvGraphicFramePr>
        <p:xfrm>
          <a:off x="107504" y="260648"/>
          <a:ext cx="89101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57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42863"/>
            <a:ext cx="8164513" cy="499492"/>
          </a:xfrm>
        </p:spPr>
        <p:txBody>
          <a:bodyPr/>
          <a:lstStyle/>
          <a:p>
            <a:r>
              <a:rPr lang="es-CL" sz="1800" b="1" dirty="0" smtClean="0"/>
              <a:t>Principales Resultados: </a:t>
            </a:r>
            <a:endParaRPr lang="es-CL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00" y="742355"/>
            <a:ext cx="8177213" cy="5979120"/>
          </a:xfrm>
        </p:spPr>
        <p:txBody>
          <a:bodyPr/>
          <a:lstStyle/>
          <a:p>
            <a:pPr algn="just"/>
            <a:r>
              <a:rPr lang="es-CL" sz="1200" dirty="0">
                <a:solidFill>
                  <a:schemeClr val="tx1"/>
                </a:solidFill>
              </a:rPr>
              <a:t>Durante </a:t>
            </a:r>
            <a:r>
              <a:rPr lang="es-CL" sz="1200" dirty="0" smtClean="0">
                <a:solidFill>
                  <a:schemeClr val="tx1"/>
                </a:solidFill>
              </a:rPr>
              <a:t>el primer semestre del 2015 SERNAC y SUBTEL recibieron 53.790 reclamos, </a:t>
            </a:r>
            <a:r>
              <a:rPr lang="es-CL" sz="1200" dirty="0">
                <a:solidFill>
                  <a:schemeClr val="tx1"/>
                </a:solidFill>
              </a:rPr>
              <a:t>lo que refleja </a:t>
            </a:r>
            <a:r>
              <a:rPr lang="es-CL" sz="1200" dirty="0" smtClean="0">
                <a:solidFill>
                  <a:schemeClr val="tx1"/>
                </a:solidFill>
              </a:rPr>
              <a:t>un aumento del 1% </a:t>
            </a:r>
            <a:r>
              <a:rPr lang="es-CL" sz="1200" dirty="0">
                <a:solidFill>
                  <a:schemeClr val="tx1"/>
                </a:solidFill>
              </a:rPr>
              <a:t>respecto al </a:t>
            </a:r>
            <a:r>
              <a:rPr lang="es-CL" sz="1200" dirty="0" smtClean="0">
                <a:solidFill>
                  <a:schemeClr val="tx1"/>
                </a:solidFill>
              </a:rPr>
              <a:t>mismo periodo 2014, </a:t>
            </a:r>
            <a:r>
              <a:rPr lang="es-CL" sz="1200" dirty="0">
                <a:solidFill>
                  <a:schemeClr val="tx1"/>
                </a:solidFill>
              </a:rPr>
              <a:t>donde se constataron </a:t>
            </a:r>
            <a:r>
              <a:rPr lang="es-CL" sz="1200" dirty="0" smtClean="0">
                <a:solidFill>
                  <a:schemeClr val="tx1"/>
                </a:solidFill>
              </a:rPr>
              <a:t>53.207 </a:t>
            </a:r>
            <a:r>
              <a:rPr lang="es-CL" sz="1200" dirty="0">
                <a:solidFill>
                  <a:schemeClr val="tx1"/>
                </a:solidFill>
              </a:rPr>
              <a:t>reclamos. </a:t>
            </a:r>
          </a:p>
          <a:p>
            <a:pPr algn="just"/>
            <a:endParaRPr lang="es-CL" sz="1200" dirty="0">
              <a:solidFill>
                <a:schemeClr val="tx1"/>
              </a:solidFill>
            </a:endParaRPr>
          </a:p>
          <a:p>
            <a:pPr algn="just"/>
            <a:r>
              <a:rPr lang="es-CL" sz="1200" dirty="0" smtClean="0">
                <a:solidFill>
                  <a:schemeClr val="tx1"/>
                </a:solidFill>
              </a:rPr>
              <a:t>Los servicios más reclamados en el 1er semestre del 2015 son, con un </a:t>
            </a:r>
            <a:r>
              <a:rPr lang="es-CL" sz="1200" b="1" dirty="0" smtClean="0">
                <a:solidFill>
                  <a:schemeClr val="tx1"/>
                </a:solidFill>
              </a:rPr>
              <a:t>47%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b="1" dirty="0" smtClean="0">
                <a:solidFill>
                  <a:schemeClr val="tx1"/>
                </a:solidFill>
              </a:rPr>
              <a:t>telefonía </a:t>
            </a:r>
            <a:r>
              <a:rPr lang="es-CL" sz="1200" b="1" dirty="0">
                <a:solidFill>
                  <a:schemeClr val="tx1"/>
                </a:solidFill>
              </a:rPr>
              <a:t>móvil</a:t>
            </a:r>
            <a:r>
              <a:rPr lang="es-CL" sz="1200" dirty="0">
                <a:solidFill>
                  <a:schemeClr val="tx1"/>
                </a:solidFill>
              </a:rPr>
              <a:t>, </a:t>
            </a:r>
            <a:r>
              <a:rPr lang="es-CL" sz="1200" dirty="0" smtClean="0">
                <a:solidFill>
                  <a:schemeClr val="tx1"/>
                </a:solidFill>
              </a:rPr>
              <a:t>con un </a:t>
            </a:r>
            <a:r>
              <a:rPr lang="es-CL" sz="1200" b="1" dirty="0" smtClean="0">
                <a:solidFill>
                  <a:schemeClr val="tx1"/>
                </a:solidFill>
              </a:rPr>
              <a:t>14</a:t>
            </a:r>
            <a:r>
              <a:rPr lang="es-CL" sz="1200" dirty="0" smtClean="0">
                <a:solidFill>
                  <a:schemeClr val="tx1"/>
                </a:solidFill>
              </a:rPr>
              <a:t>% </a:t>
            </a:r>
            <a:r>
              <a:rPr lang="es-CL" sz="1200" b="1" dirty="0" smtClean="0">
                <a:solidFill>
                  <a:schemeClr val="tx1"/>
                </a:solidFill>
              </a:rPr>
              <a:t>telefonía fija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smtClean="0">
                <a:solidFill>
                  <a:schemeClr val="tx1"/>
                </a:solidFill>
              </a:rPr>
              <a:t>y con un </a:t>
            </a:r>
            <a:r>
              <a:rPr lang="es-CL" sz="1200" b="1" dirty="0" smtClean="0">
                <a:solidFill>
                  <a:schemeClr val="tx1"/>
                </a:solidFill>
              </a:rPr>
              <a:t>11</a:t>
            </a:r>
            <a:r>
              <a:rPr lang="es-CL" sz="1200" dirty="0" smtClean="0">
                <a:solidFill>
                  <a:schemeClr val="tx1"/>
                </a:solidFill>
              </a:rPr>
              <a:t>% </a:t>
            </a:r>
            <a:r>
              <a:rPr lang="es-CL" sz="1200" b="1" dirty="0" smtClean="0">
                <a:solidFill>
                  <a:schemeClr val="tx1"/>
                </a:solidFill>
              </a:rPr>
              <a:t>internet fija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L" sz="1200" dirty="0">
              <a:solidFill>
                <a:schemeClr val="tx1"/>
              </a:solidFill>
            </a:endParaRPr>
          </a:p>
          <a:p>
            <a:pPr algn="just"/>
            <a:r>
              <a:rPr lang="es-CL" sz="1200" dirty="0">
                <a:solidFill>
                  <a:schemeClr val="tx1"/>
                </a:solidFill>
              </a:rPr>
              <a:t>Los </a:t>
            </a:r>
            <a:r>
              <a:rPr lang="es-CL" sz="1200" dirty="0" smtClean="0">
                <a:solidFill>
                  <a:schemeClr val="tx1"/>
                </a:solidFill>
              </a:rPr>
              <a:t>motivos más frecuentes, concentrando un 45% son temas relacionados a  la atención </a:t>
            </a:r>
            <a:r>
              <a:rPr lang="es-CL" sz="1200" dirty="0">
                <a:solidFill>
                  <a:schemeClr val="tx1"/>
                </a:solidFill>
              </a:rPr>
              <a:t>y/o </a:t>
            </a:r>
            <a:r>
              <a:rPr lang="es-CL" sz="1200" dirty="0" smtClean="0">
                <a:solidFill>
                  <a:schemeClr val="tx1"/>
                </a:solidFill>
              </a:rPr>
              <a:t>información </a:t>
            </a:r>
            <a:r>
              <a:rPr lang="es-CL" sz="1200" dirty="0">
                <a:solidFill>
                  <a:schemeClr val="tx1"/>
                </a:solidFill>
              </a:rPr>
              <a:t>a </a:t>
            </a:r>
            <a:r>
              <a:rPr lang="es-CL" sz="1200" dirty="0" smtClean="0">
                <a:solidFill>
                  <a:schemeClr val="tx1"/>
                </a:solidFill>
              </a:rPr>
              <a:t>los clientes (Incumplimiento </a:t>
            </a:r>
            <a:r>
              <a:rPr lang="es-CL" sz="1200" dirty="0">
                <a:solidFill>
                  <a:schemeClr val="tx1"/>
                </a:solidFill>
              </a:rPr>
              <a:t>de contrato, disconformidad con el procedimiento de termino de contrato, suscripciones no reconocidas y tiempos de espera excesivos tanto en atención telefónica cómo en visitas en </a:t>
            </a:r>
            <a:r>
              <a:rPr lang="es-CL" sz="1200" dirty="0" smtClean="0">
                <a:solidFill>
                  <a:schemeClr val="tx1"/>
                </a:solidFill>
              </a:rPr>
              <a:t>terreno).</a:t>
            </a:r>
          </a:p>
          <a:p>
            <a:pPr marL="0" indent="0" algn="just">
              <a:buNone/>
            </a:pPr>
            <a:endParaRPr lang="es-CL" sz="1200" dirty="0" smtClean="0">
              <a:solidFill>
                <a:schemeClr val="tx1"/>
              </a:solidFill>
            </a:endParaRPr>
          </a:p>
          <a:p>
            <a:pPr algn="just"/>
            <a:r>
              <a:rPr lang="es-ES_tradnl" sz="1200" b="1" dirty="0">
                <a:latin typeface="Calibri" pitchFamily="34" charset="0"/>
                <a:cs typeface="Arial" pitchFamily="34" charset="0"/>
              </a:rPr>
              <a:t>Telefonía Móvil:</a:t>
            </a:r>
          </a:p>
          <a:p>
            <a:pPr marL="0" indent="0" algn="just">
              <a:buNone/>
            </a:pP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mayor tasa de reclamos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15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registró la empresa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Simple.</a:t>
            </a:r>
          </a:p>
          <a:p>
            <a:pPr marL="0" indent="0" algn="just">
              <a:buNone/>
            </a:pP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menor tasa de reclamos  de 0,7 puntos la presenta </a:t>
            </a:r>
            <a:r>
              <a:rPr lang="es-CL" sz="1200" kern="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Telestar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es-CL" sz="1200" kern="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colo-colo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móvil).</a:t>
            </a:r>
          </a:p>
          <a:p>
            <a:pPr algn="just"/>
            <a:r>
              <a:rPr lang="es-ES_tradnl" sz="1200" b="1" dirty="0" smtClean="0">
                <a:latin typeface="Calibri" pitchFamily="34" charset="0"/>
                <a:cs typeface="Arial" pitchFamily="34" charset="0"/>
              </a:rPr>
              <a:t>Internet </a:t>
            </a:r>
            <a:r>
              <a:rPr lang="es-ES_tradnl" sz="1200" b="1" dirty="0">
                <a:latin typeface="Calibri" pitchFamily="34" charset="0"/>
                <a:cs typeface="Arial" pitchFamily="34" charset="0"/>
              </a:rPr>
              <a:t>Móvil:</a:t>
            </a:r>
          </a:p>
          <a:p>
            <a:pPr marL="0" indent="0" algn="just">
              <a:buNone/>
            </a:pP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mayor tasa de reclamos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3,8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la registró la empresa VTR.</a:t>
            </a:r>
          </a:p>
          <a:p>
            <a:pPr marL="0" indent="0" algn="just">
              <a:buNone/>
            </a:pP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menor tasa de reclamos 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0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la presenta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Falabella.</a:t>
            </a:r>
          </a:p>
          <a:p>
            <a:pPr algn="just"/>
            <a:r>
              <a:rPr lang="es-ES_tradnl" sz="1200" b="1" dirty="0">
                <a:latin typeface="Calibri" pitchFamily="34" charset="0"/>
                <a:cs typeface="Arial" pitchFamily="34" charset="0"/>
              </a:rPr>
              <a:t>Telefonía </a:t>
            </a:r>
            <a:r>
              <a:rPr lang="es-ES_tradnl" sz="1200" b="1" dirty="0" smtClean="0">
                <a:latin typeface="Calibri" pitchFamily="34" charset="0"/>
                <a:cs typeface="Arial" pitchFamily="34" charset="0"/>
              </a:rPr>
              <a:t>Fija:</a:t>
            </a:r>
            <a:endParaRPr lang="es-ES_tradnl" sz="1200" b="1" dirty="0">
              <a:latin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mayor tasa de reclamos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5,8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registró la empresa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Claro.</a:t>
            </a:r>
            <a:endParaRPr lang="es-CL" sz="1200" kern="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menor tasa de reclamos 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0,1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presenta </a:t>
            </a:r>
            <a:r>
              <a:rPr lang="es-CL" sz="1200" kern="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Netline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CL" sz="1200" kern="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es-ES_tradnl" sz="1200" b="1" dirty="0" smtClean="0">
                <a:latin typeface="Calibri" pitchFamily="34" charset="0"/>
                <a:cs typeface="Arial" pitchFamily="34" charset="0"/>
              </a:rPr>
              <a:t>Internet Fija:</a:t>
            </a:r>
            <a:endParaRPr lang="es-ES_tradnl" sz="1200" b="1" dirty="0">
              <a:latin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mayor tasa de reclamos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17,7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registró la empresa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Entel</a:t>
            </a:r>
            <a:endParaRPr lang="es-CL" sz="1200" kern="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menor tasa de reclamos 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0,3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es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Mundo Pacífico.</a:t>
            </a:r>
            <a:endParaRPr lang="es-CL" sz="1200" kern="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es-ES_tradnl" sz="1200" b="1" dirty="0" smtClean="0">
                <a:latin typeface="Calibri" pitchFamily="34" charset="0"/>
                <a:cs typeface="Arial" pitchFamily="34" charset="0"/>
              </a:rPr>
              <a:t>Televisión de Pago:</a:t>
            </a:r>
            <a:endParaRPr lang="es-ES_tradnl" sz="1200" b="1" dirty="0">
              <a:latin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mayor tasa de reclamos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9,7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la registró la empresa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Tuves</a:t>
            </a:r>
            <a:endParaRPr lang="es-CL" sz="1200" kern="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La menor tasa de reclamos 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0,4 </a:t>
            </a:r>
            <a:r>
              <a:rPr lang="es-CL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puntos es de </a:t>
            </a:r>
            <a:r>
              <a:rPr lang="es-CL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VTR.</a:t>
            </a:r>
            <a:endParaRPr lang="es-CL" sz="1200" kern="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endParaRPr lang="es-CL" sz="1400" dirty="0">
              <a:solidFill>
                <a:schemeClr val="tx1"/>
              </a:solidFill>
            </a:endParaRPr>
          </a:p>
          <a:p>
            <a:pPr algn="just"/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E08241-F753-433C-94E9-03C33B53FA7A}" type="slidenum">
              <a:rPr lang="en-US" altLang="es-CL" smtClean="0"/>
              <a:pPr/>
              <a:t>25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974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3203848" y="2636912"/>
            <a:ext cx="207402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3500" dirty="0" smtClean="0">
                <a:solidFill>
                  <a:srgbClr val="006CB7"/>
                </a:solidFill>
                <a:latin typeface="Verdana" pitchFamily="34" charset="0"/>
              </a:rPr>
              <a:t>ANEXOS</a:t>
            </a:r>
            <a:endParaRPr lang="es-ES_tradnl" sz="3500" dirty="0">
              <a:solidFill>
                <a:srgbClr val="006CB7"/>
              </a:solidFill>
              <a:latin typeface="Verdana" pitchFamily="34" charset="0"/>
            </a:endParaRPr>
          </a:p>
        </p:txBody>
      </p:sp>
      <p:sp>
        <p:nvSpPr>
          <p:cNvPr id="6" name="Rectangle 95"/>
          <p:cNvSpPr>
            <a:spLocks noChangeArrowheads="1"/>
          </p:cNvSpPr>
          <p:nvPr/>
        </p:nvSpPr>
        <p:spPr bwMode="auto">
          <a:xfrm>
            <a:off x="144019" y="44443"/>
            <a:ext cx="700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r>
              <a:rPr lang="es-ES_tradnl" altLang="es-CL" sz="1600" dirty="0">
                <a:solidFill>
                  <a:srgbClr val="006CB7"/>
                </a:solidFill>
                <a:latin typeface="Verdana" panose="020B0604030504040204" pitchFamily="34" charset="0"/>
              </a:rPr>
              <a:t>Reclamos en </a:t>
            </a:r>
            <a:r>
              <a:rPr lang="es-CL" altLang="es-CL" sz="1600" dirty="0" smtClean="0">
                <a:solidFill>
                  <a:srgbClr val="006CB7"/>
                </a:solidFill>
                <a:latin typeface="Verdana" panose="020B0604030504040204" pitchFamily="34" charset="0"/>
              </a:rPr>
              <a:t>Telecomunicaciones</a:t>
            </a:r>
            <a:endParaRPr lang="es-CL" altLang="es-CL" sz="1600" dirty="0">
              <a:solidFill>
                <a:srgbClr val="EF414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6 Marcador de contenido"/>
              <p:cNvSpPr>
                <a:spLocks noGrp="1"/>
              </p:cNvSpPr>
              <p:nvPr>
                <p:ph/>
              </p:nvPr>
            </p:nvSpPr>
            <p:spPr>
              <a:xfrm>
                <a:off x="251520" y="332656"/>
                <a:ext cx="8278169" cy="6248143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s-CL" sz="1800" b="1" dirty="0" smtClean="0">
                    <a:solidFill>
                      <a:srgbClr val="002060"/>
                    </a:solidFill>
                    <a:latin typeface="Arial" charset="0"/>
                    <a:ea typeface="ヒラギノ角ゴ Pro W3"/>
                    <a:cs typeface="Arial" pitchFamily="34" charset="0"/>
                  </a:rPr>
                  <a:t>Anexo N°1: Tasa de Reclamos en Telecomunicaciones</a:t>
                </a:r>
              </a:p>
              <a:p>
                <a:pPr algn="just"/>
                <a:endParaRPr lang="es-CL" altLang="es-CL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buFontTx/>
                  <a:buNone/>
                </a:pPr>
                <a:endParaRPr lang="es-CL" altLang="es-CL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buFontTx/>
                  <a:buNone/>
                </a:pPr>
                <a:r>
                  <a:rPr lang="es-CL" alt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continuación se presentan los parámetros metodológicos con los que se construyó el ranking de telecomunicaciones:</a:t>
                </a:r>
              </a:p>
              <a:p>
                <a:pPr algn="just"/>
                <a:endParaRPr lang="es-CL" altLang="es-CL" sz="12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85725" indent="-85725" algn="just">
                  <a:defRPr/>
                </a:pP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TASA DE RECLAMOS primer semestre 2014 y primer semestre 2015</a:t>
                </a:r>
              </a:p>
              <a:p>
                <a:pPr marL="85725" indent="-85725" algn="just">
                  <a:defRPr/>
                </a:pPr>
                <a:endParaRPr lang="es-CL" sz="12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ranking se construyó sobre la base de los reclamos presentados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ante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SERNAC y SUBTEL por los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distintos canales que estas instituciones tienen disponibles para los usuarios,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respecto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al servicio que prestan 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las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distintas empresas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del mercado de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Telecomunicaciones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para el primer semestre del 2014 y  primer semestre del 2015.</a:t>
                </a:r>
              </a:p>
              <a:p>
                <a:pPr marL="85725" indent="-85725" algn="just">
                  <a:defRPr/>
                </a:pPr>
                <a:endParaRPr lang="es-CL" sz="12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Fórmula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Tasa de Reclamos: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200" b="1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𝑻𝒂𝒔𝒂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𝒅𝒆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𝒓𝒆𝒄𝒍𝒂𝒎𝒐𝒔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𝒋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𝒕</m:t>
                          </m:r>
                        </m:sub>
                      </m:sSub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12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anose="020B0604030504040204" pitchFamily="34" charset="0"/>
                                    </a:rPr>
                                    <m:t>∑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𝑹𝒄𝒍𝒂𝒎𝒐𝒔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 (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𝑺𝒆𝒓𝒏𝒂𝒄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+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𝑺𝒖𝒃𝒕𝒆𝒍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𝒋𝒕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anose="020B0604030504040204" pitchFamily="34" charset="0"/>
                                    </a:rPr>
                                    <m:t>∑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 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𝒖𝒔𝒖𝒂𝒓𝒊𝒐𝒔</m:t>
                                  </m:r>
                                </m:e>
                                <m:sub>
                                  <m: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𝒋𝒕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𝟏𝟎</m:t>
                      </m:r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.</m:t>
                      </m:r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𝟎𝟎𝟎</m:t>
                      </m:r>
                    </m:oMath>
                  </m:oMathPara>
                </a14:m>
                <a:endParaRPr lang="es-CL" sz="1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Donde j indica la empresa y t el periodo.  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asa </a:t>
                </a:r>
                <a:r>
                  <a:rPr lang="es-CL" sz="12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</a:t>
                </a: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Reclamos </a:t>
                </a:r>
                <a:r>
                  <a:rPr lang="es-CL" sz="12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 E</a:t>
                </a: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mpresa: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incluye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reclamos de la empresa j tanto en SERNAC como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SUBTEL,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durante el periodo t (primer semestre 2015 o primer semestre 2014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).</a:t>
                </a: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Tasa </a:t>
                </a:r>
                <a:r>
                  <a:rPr lang="es-CL" sz="12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Reclamos </a:t>
                </a: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Semestral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 Servicio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incluye todos los reclamos en SERNAC y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SUBTEL de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todas las empresas j, durante el periodo t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(primer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semestre 2015 o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2014). </a:t>
                </a: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defRPr/>
                </a:pPr>
                <a:endParaRPr lang="es-CL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 cantidad de usuarios de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cada servicio se obtuvo de  la información que las propias Empresas informan a Subtel mes a mes, estas son:</a:t>
                </a:r>
              </a:p>
              <a:p>
                <a:pPr algn="just"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Telefonía Móvil: Número de abonados móviles.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Internet Móviles: Número de conexiones a internet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móvil.</a:t>
                </a: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Multiservicios Móviles: Número de abonados móviles.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Telefonía Fija: Número de líneas telefónicas locales.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Internet Fija: Número de conexiones fijas a internet.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TV Cable y Satelital: Número suscriptores.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Multiservicios Fijos: Número de líneas telefónicas locales.</a:t>
                </a:r>
              </a:p>
              <a:p>
                <a:pPr marL="457200" lvl="1" algn="just">
                  <a:defRPr/>
                </a:pPr>
                <a:endParaRPr lang="es-CL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542925" lvl="1" indent="-85725" algn="just">
                  <a:buFont typeface="Arial" pitchFamily="34" charset="0"/>
                  <a:buChar char="•"/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6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251520" y="332656"/>
                <a:ext cx="8278169" cy="6248143"/>
              </a:xfrm>
              <a:blipFill rotWithShape="0">
                <a:blip r:embed="rId3"/>
                <a:stretch>
                  <a:fillRect t="-976" r="-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Título"/>
          <p:cNvSpPr>
            <a:spLocks noGrp="1"/>
          </p:cNvSpPr>
          <p:nvPr>
            <p:ph type="title"/>
          </p:nvPr>
        </p:nvSpPr>
        <p:spPr>
          <a:xfrm>
            <a:off x="2484438" y="2636838"/>
            <a:ext cx="2592387" cy="1143000"/>
          </a:xfrm>
        </p:spPr>
        <p:txBody>
          <a:bodyPr/>
          <a:lstStyle/>
          <a:p>
            <a:r>
              <a:rPr lang="es-CL" altLang="es-CL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5519489"/>
            <a:ext cx="7392294" cy="86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El mercado </a:t>
            </a:r>
            <a:r>
              <a:rPr lang="es-CL" sz="1200" b="1" dirty="0" smtClean="0">
                <a:solidFill>
                  <a:schemeClr val="tx1"/>
                </a:solidFill>
              </a:rPr>
              <a:t>Telecomunicaciones es el segundo mercado más reclamado en SERNAC</a:t>
            </a:r>
            <a:r>
              <a:rPr lang="es-CL" sz="1200" dirty="0" smtClean="0">
                <a:solidFill>
                  <a:schemeClr val="tx1"/>
                </a:solidFill>
              </a:rPr>
              <a:t>, concentrando el 22,2% del total de reclamos en el periodo enero-junio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Se exhibe gráficamente los mercados que concentran el 80% de los reclamos ingresados a SERNAC.</a:t>
            </a:r>
            <a:endParaRPr lang="es-CL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SERNAC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976312"/>
            <a:ext cx="77152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5" y="204285"/>
            <a:ext cx="7527553" cy="49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159" y="5321710"/>
            <a:ext cx="7272808" cy="120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chemeClr val="tx1"/>
                </a:solidFill>
              </a:rPr>
              <a:t>Aumento de 2 puntos porcentuales </a:t>
            </a:r>
            <a:r>
              <a:rPr lang="es-CL" sz="1200" b="1" dirty="0">
                <a:solidFill>
                  <a:schemeClr val="tx1"/>
                </a:solidFill>
              </a:rPr>
              <a:t>de </a:t>
            </a:r>
            <a:r>
              <a:rPr lang="es-CL" sz="1200" b="1" dirty="0" smtClean="0">
                <a:solidFill>
                  <a:schemeClr val="tx1"/>
                </a:solidFill>
              </a:rPr>
              <a:t>reclamos que se acogen parcialmente en </a:t>
            </a:r>
            <a:r>
              <a:rPr lang="es-CL" sz="1200" b="1" dirty="0">
                <a:solidFill>
                  <a:schemeClr val="tx1"/>
                </a:solidFill>
              </a:rPr>
              <a:t>el 1er semestre del 2015 respecto al mismo periodo en el 2014. </a:t>
            </a:r>
            <a:r>
              <a:rPr lang="es-CL" sz="1200" b="1" dirty="0" smtClean="0">
                <a:solidFill>
                  <a:schemeClr val="tx1"/>
                </a:solidFill>
              </a:rPr>
              <a:t> </a:t>
            </a:r>
            <a:endParaRPr lang="es-CL" sz="12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clasificación “proveedor no responde” es solo para los reclamos presentados ante </a:t>
            </a:r>
            <a:r>
              <a:rPr lang="es-CL" sz="1200" dirty="0" err="1" smtClean="0">
                <a:solidFill>
                  <a:schemeClr val="tx1"/>
                </a:solidFill>
              </a:rPr>
              <a:t>Sernac</a:t>
            </a:r>
            <a:r>
              <a:rPr lang="es-CL" sz="1200" dirty="0" smtClean="0">
                <a:solidFill>
                  <a:schemeClr val="tx1"/>
                </a:solidFill>
              </a:rPr>
              <a:t>, dado que,  el </a:t>
            </a:r>
            <a:r>
              <a:rPr lang="es-CL" sz="1200" dirty="0" smtClean="0"/>
              <a:t>proceso </a:t>
            </a:r>
            <a:r>
              <a:rPr lang="es-CL" sz="1200" dirty="0"/>
              <a:t>de mediación de los reclamos realizado por SERNAC, tiene un carácter voluntario para las </a:t>
            </a:r>
            <a:r>
              <a:rPr lang="es-CL" sz="1200" dirty="0" smtClean="0"/>
              <a:t>empresas.</a:t>
            </a:r>
            <a:endParaRPr lang="es-CL" sz="1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3419872" y="2568256"/>
            <a:ext cx="190903" cy="21563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7" name="Cerrar llave 6"/>
          <p:cNvSpPr/>
          <p:nvPr/>
        </p:nvSpPr>
        <p:spPr>
          <a:xfrm>
            <a:off x="7018638" y="2520778"/>
            <a:ext cx="192537" cy="21831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3610775" y="3394908"/>
            <a:ext cx="96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200" b="1" i="1" dirty="0" smtClean="0"/>
              <a:t>73%</a:t>
            </a:r>
          </a:p>
          <a:p>
            <a:r>
              <a:rPr lang="es-CL" altLang="es-CL" sz="1200" b="1" i="1" dirty="0" smtClean="0"/>
              <a:t>Resolución</a:t>
            </a:r>
          </a:p>
          <a:p>
            <a:r>
              <a:rPr lang="es-CL" altLang="es-CL" sz="1200" b="1" i="1" dirty="0" smtClean="0"/>
              <a:t>favorable</a:t>
            </a:r>
            <a:endParaRPr lang="es-CL" altLang="es-CL" sz="1200" b="1" i="1" dirty="0"/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7246461" y="3381503"/>
            <a:ext cx="892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200" b="1" i="1" dirty="0" smtClean="0"/>
              <a:t>75%</a:t>
            </a:r>
          </a:p>
          <a:p>
            <a:r>
              <a:rPr lang="es-CL" altLang="es-CL" sz="1200" b="1" i="1" dirty="0" smtClean="0"/>
              <a:t>Resolución favorable</a:t>
            </a:r>
            <a:endParaRPr lang="es-CL" altLang="es-CL" sz="1200" b="1" i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2339752" y="4986474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latin typeface="+mn-lt"/>
              </a:rPr>
              <a:t>N=53.207</a:t>
            </a:r>
            <a:endParaRPr lang="es-CL" sz="1000" dirty="0">
              <a:latin typeface="+mn-lt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5801993" y="4986474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>
                <a:latin typeface="+mn-lt"/>
              </a:rPr>
              <a:t>N</a:t>
            </a:r>
            <a:r>
              <a:rPr lang="es-CL" sz="1000" dirty="0" smtClean="0">
                <a:latin typeface="+mn-lt"/>
              </a:rPr>
              <a:t>=53.790</a:t>
            </a:r>
            <a:endParaRPr lang="es-CL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CuadroTexto"/>
          <p:cNvSpPr txBox="1"/>
          <p:nvPr/>
        </p:nvSpPr>
        <p:spPr>
          <a:xfrm>
            <a:off x="1379789" y="406557"/>
            <a:ext cx="579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algn="ctr"/>
            <a:r>
              <a:rPr lang="es-CL" dirty="0" smtClean="0"/>
              <a:t>Distribución de Reclamos por Servicio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13722" y="4941168"/>
            <a:ext cx="7272808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chemeClr val="tx1"/>
                </a:solidFill>
              </a:rPr>
              <a:t>Disminuye la participación de los reclamos de Telefonía Móvil en 6 puntos porcentuales.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chemeClr val="tx1"/>
                </a:solidFill>
              </a:rPr>
              <a:t>Aumenta la participación de los reclamos de Internet Fija en 4 puntos porcentuales.  </a:t>
            </a:r>
            <a:endParaRPr lang="es-CL" sz="12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La clasificación </a:t>
            </a:r>
            <a:r>
              <a:rPr lang="es-CL" sz="1200" u="sng" dirty="0" smtClean="0">
                <a:solidFill>
                  <a:schemeClr val="tx1"/>
                </a:solidFill>
              </a:rPr>
              <a:t>Multiservicios Móviles y Fijos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smtClean="0">
                <a:solidFill>
                  <a:schemeClr val="tx1"/>
                </a:solidFill>
              </a:rPr>
              <a:t>se refieren a reclamos relacionados con facturación, contratos y/o atención que no tiene que ver con un servicio específico sino  con  todos los servicios contratados, por ejemplo planes multimedia en el caso de la móvil o triple pack en el caso de la fija. Son sólo clasificaciones de Subtel.</a:t>
            </a:r>
            <a:endParaRPr lang="es-CL" sz="1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4370614" cy="33397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96752"/>
            <a:ext cx="4371529" cy="3336286"/>
          </a:xfrm>
          <a:prstGeom prst="rect">
            <a:avLst/>
          </a:prstGeom>
        </p:spPr>
      </p:pic>
      <p:sp>
        <p:nvSpPr>
          <p:cNvPr id="11" name="1 CuadroTexto"/>
          <p:cNvSpPr txBox="1"/>
          <p:nvPr/>
        </p:nvSpPr>
        <p:spPr>
          <a:xfrm>
            <a:off x="1668823" y="4295982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latin typeface="+mn-lt"/>
              </a:rPr>
              <a:t>N=53.207</a:t>
            </a:r>
            <a:endParaRPr lang="es-CL" sz="1000" dirty="0">
              <a:latin typeface="+mn-lt"/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6480801" y="4267751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>
                <a:latin typeface="+mn-lt"/>
              </a:rPr>
              <a:t>N</a:t>
            </a:r>
            <a:r>
              <a:rPr lang="es-CL" sz="1000" dirty="0" smtClean="0">
                <a:latin typeface="+mn-lt"/>
              </a:rPr>
              <a:t>=53.790</a:t>
            </a:r>
            <a:endParaRPr lang="es-CL" sz="1000" dirty="0">
              <a:latin typeface="+mn-lt"/>
            </a:endParaRPr>
          </a:p>
        </p:txBody>
      </p:sp>
      <p:sp>
        <p:nvSpPr>
          <p:cNvPr id="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88424" y="6510867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s-CL" sz="1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0589" y="275161"/>
            <a:ext cx="7938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algn="ctr"/>
            <a:r>
              <a:rPr lang="es-CL" sz="2600" dirty="0" smtClean="0"/>
              <a:t>MOTIVOS DE RECLAMOS EN SERVICIOS MÓVILES Y FIJOS</a:t>
            </a:r>
          </a:p>
          <a:p>
            <a:pPr algn="ctr"/>
            <a:r>
              <a:rPr lang="es-CL" sz="1800" dirty="0" smtClean="0">
                <a:solidFill>
                  <a:schemeClr val="accent1"/>
                </a:solidFill>
              </a:rPr>
              <a:t>1er semestre  2015</a:t>
            </a:r>
            <a:endParaRPr lang="es-CL" sz="1800" dirty="0">
              <a:solidFill>
                <a:schemeClr val="accent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9519" y="4653136"/>
            <a:ext cx="8522444" cy="15704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Atención y/o Información a Clientes : </a:t>
            </a:r>
            <a:r>
              <a:rPr lang="es-CL" sz="1200" dirty="0" smtClean="0">
                <a:solidFill>
                  <a:schemeClr val="tx1"/>
                </a:solidFill>
              </a:rPr>
              <a:t>Incumplimiento de contrato, disconformidad con el procedimiento de termino de contrato, suscripciones no reconocidas y tiempos de espera excesivos tanto en atención telefónica cómo en visitas en terreno.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Facturación, cobros y otros cargos :  </a:t>
            </a:r>
            <a:r>
              <a:rPr lang="es-CL" sz="1200" dirty="0" smtClean="0">
                <a:solidFill>
                  <a:schemeClr val="tx1"/>
                </a:solidFill>
              </a:rPr>
              <a:t>Problemas de pagos, cobros  por conexiones internet y otros cobros no reconocidos.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Calidad Técnica: </a:t>
            </a:r>
            <a:r>
              <a:rPr lang="es-CL" sz="1200" dirty="0" smtClean="0">
                <a:solidFill>
                  <a:schemeClr val="tx1"/>
                </a:solidFill>
              </a:rPr>
              <a:t>Interrupciones del servicio, cobertura y  baja velocidad de internet.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Portabilidad: </a:t>
            </a:r>
            <a:r>
              <a:rPr lang="es-CL" sz="1200" dirty="0" smtClean="0">
                <a:solidFill>
                  <a:schemeClr val="tx1"/>
                </a:solidFill>
              </a:rPr>
              <a:t>Reclamos derivados del proceso de portabilidad.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Equipos Defectuosos: </a:t>
            </a:r>
            <a:r>
              <a:rPr lang="es-CL" sz="1200" dirty="0" smtClean="0">
                <a:solidFill>
                  <a:schemeClr val="tx1"/>
                </a:solidFill>
              </a:rPr>
              <a:t>Reclamos por daño en los equipos y ejercicio de la garantía legal.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3" y="4056167"/>
            <a:ext cx="8040397" cy="2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24328" y="4283804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latin typeface="+mn-lt"/>
              </a:rPr>
              <a:t>(Sólo </a:t>
            </a:r>
            <a:r>
              <a:rPr lang="es-CL" sz="1000" dirty="0" err="1" smtClean="0">
                <a:latin typeface="+mn-lt"/>
              </a:rPr>
              <a:t>Sernac</a:t>
            </a:r>
            <a:r>
              <a:rPr lang="es-CL" sz="1000" dirty="0" smtClean="0">
                <a:latin typeface="+mn-lt"/>
              </a:rPr>
              <a:t>)</a:t>
            </a:r>
            <a:endParaRPr lang="es-CL" sz="10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4" y="1081733"/>
            <a:ext cx="778033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540253"/>
              </p:ext>
            </p:extLst>
          </p:nvPr>
        </p:nvGraphicFramePr>
        <p:xfrm>
          <a:off x="179512" y="127366"/>
          <a:ext cx="9038450" cy="548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49846" y="6642099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s-CL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0483" y="5733256"/>
            <a:ext cx="7792413" cy="764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10.000</a:t>
            </a:r>
            <a:r>
              <a:rPr lang="es-CL" sz="1200" dirty="0" smtClean="0">
                <a:solidFill>
                  <a:schemeClr val="tx1"/>
                </a:solidFill>
              </a:rPr>
              <a:t>/abonados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A partir de abril del 2015  </a:t>
            </a:r>
            <a:r>
              <a:rPr lang="es-CL" sz="1200" b="1" dirty="0" smtClean="0">
                <a:solidFill>
                  <a:srgbClr val="FE454A"/>
                </a:solidFill>
              </a:rPr>
              <a:t>Nextel</a:t>
            </a:r>
            <a:r>
              <a:rPr lang="es-CL" sz="1200" dirty="0" smtClean="0">
                <a:solidFill>
                  <a:schemeClr val="tx1"/>
                </a:solidFill>
              </a:rPr>
              <a:t> se convierte en </a:t>
            </a:r>
            <a:r>
              <a:rPr lang="es-CL" sz="1200" b="1" dirty="0" err="1" smtClean="0">
                <a:solidFill>
                  <a:schemeClr val="accent4">
                    <a:lumMod val="75000"/>
                  </a:schemeClr>
                </a:solidFill>
              </a:rPr>
              <a:t>Wom</a:t>
            </a:r>
            <a:endParaRPr lang="es-CL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La tasa global de reclamos del primer semestre del 2015 fue de 1,8.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46" y="5184149"/>
            <a:ext cx="710034" cy="3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76" y="5234118"/>
            <a:ext cx="586998" cy="25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63" y="5230368"/>
            <a:ext cx="663651" cy="2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33" y="5230002"/>
            <a:ext cx="634817" cy="2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80" y="5226964"/>
            <a:ext cx="575441" cy="2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26" y="5215633"/>
            <a:ext cx="630875" cy="2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44" y="5239215"/>
            <a:ext cx="638151" cy="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10" y="5204297"/>
            <a:ext cx="331220" cy="3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27" y="5192545"/>
            <a:ext cx="838969" cy="2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1" y="5222395"/>
            <a:ext cx="630905" cy="30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82" y="5250797"/>
            <a:ext cx="576064" cy="21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248" y="1216886"/>
            <a:ext cx="3418142" cy="2576906"/>
          </a:xfrm>
          <a:prstGeom prst="rect">
            <a:avLst/>
          </a:prstGeom>
        </p:spPr>
      </p:pic>
      <p:sp>
        <p:nvSpPr>
          <p:cNvPr id="17" name="Cerrar llave 16"/>
          <p:cNvSpPr/>
          <p:nvPr/>
        </p:nvSpPr>
        <p:spPr>
          <a:xfrm>
            <a:off x="3957639" y="1484784"/>
            <a:ext cx="83511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3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108475"/>
              </p:ext>
            </p:extLst>
          </p:nvPr>
        </p:nvGraphicFramePr>
        <p:xfrm>
          <a:off x="186796" y="116632"/>
          <a:ext cx="8675210" cy="531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49846" y="6642099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s-CL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0483" y="5733256"/>
            <a:ext cx="7792413" cy="764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10.000</a:t>
            </a:r>
            <a:r>
              <a:rPr lang="es-CL" sz="1200" dirty="0" smtClean="0">
                <a:solidFill>
                  <a:schemeClr val="tx1"/>
                </a:solidFill>
              </a:rPr>
              <a:t>/abonados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Operadores con más de 1 millón de abonados.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La tasa global de reclamos del primer semestre del 2015 fue de </a:t>
            </a:r>
            <a:r>
              <a:rPr lang="es-CL" sz="1200" dirty="0" smtClean="0">
                <a:solidFill>
                  <a:schemeClr val="tx1"/>
                </a:solidFill>
              </a:rPr>
              <a:t>1,8.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4398"/>
            <a:ext cx="941128" cy="4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https://encrypted-tbn0.gstatic.com/images?q=tbn:ANd9GcQSd_9-LrtY-TfLb2HZKeZlcJmLS8DlhQex6fCk6HwEkEn6dKF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9471"/>
            <a:ext cx="921766" cy="3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6" y="5133403"/>
            <a:ext cx="992284" cy="4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493" y="1412776"/>
            <a:ext cx="2536316" cy="1919266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>
            <a:off x="2856656" y="1556792"/>
            <a:ext cx="83511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2940167" y="1685709"/>
            <a:ext cx="670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s-CL" sz="1000" b="1" i="1" dirty="0" smtClean="0"/>
              <a:t>96,8%</a:t>
            </a:r>
          </a:p>
        </p:txBody>
      </p:sp>
    </p:spTree>
    <p:extLst>
      <p:ext uri="{BB962C8B-B14F-4D97-AF65-F5344CB8AC3E}">
        <p14:creationId xmlns:p14="http://schemas.microsoft.com/office/powerpoint/2010/main" val="11028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962306"/>
              </p:ext>
            </p:extLst>
          </p:nvPr>
        </p:nvGraphicFramePr>
        <p:xfrm>
          <a:off x="418117" y="0"/>
          <a:ext cx="8568952" cy="511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49846" y="6642099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s-CL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0483" y="5589240"/>
            <a:ext cx="7792413" cy="764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b="1" u="sng" dirty="0" smtClean="0">
                <a:solidFill>
                  <a:schemeClr val="tx1"/>
                </a:solidFill>
              </a:rPr>
              <a:t>Tasa de Reclamos</a:t>
            </a:r>
            <a:r>
              <a:rPr lang="es-CL" sz="1200" dirty="0" smtClean="0">
                <a:solidFill>
                  <a:schemeClr val="tx1"/>
                </a:solidFill>
              </a:rPr>
              <a:t>: (reclamos subtel + reclamos sernac)</a:t>
            </a:r>
            <a:r>
              <a:rPr lang="es-CL" sz="1200" dirty="0">
                <a:solidFill>
                  <a:schemeClr val="tx1"/>
                </a:solidFill>
              </a:rPr>
              <a:t> * 10.000</a:t>
            </a:r>
            <a:r>
              <a:rPr lang="es-CL" sz="1200" dirty="0" smtClean="0">
                <a:solidFill>
                  <a:schemeClr val="tx1"/>
                </a:solidFill>
              </a:rPr>
              <a:t>/abonados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</a:rPr>
              <a:t>Operadores con más de </a:t>
            </a:r>
            <a:r>
              <a:rPr lang="es-CL" sz="1200" dirty="0" smtClean="0">
                <a:solidFill>
                  <a:schemeClr val="tx1"/>
                </a:solidFill>
              </a:rPr>
              <a:t>50 mil  abonados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A partir de abril del 2015  </a:t>
            </a:r>
            <a:r>
              <a:rPr lang="es-CL" sz="1200" b="1" dirty="0" smtClean="0">
                <a:solidFill>
                  <a:srgbClr val="FE454A"/>
                </a:solidFill>
              </a:rPr>
              <a:t>Nextel</a:t>
            </a:r>
            <a:r>
              <a:rPr lang="es-CL" sz="1200" dirty="0" smtClean="0">
                <a:solidFill>
                  <a:schemeClr val="tx1"/>
                </a:solidFill>
              </a:rPr>
              <a:t> se convierte en </a:t>
            </a:r>
            <a:r>
              <a:rPr lang="es-CL" sz="1200" b="1" dirty="0" err="1" smtClean="0">
                <a:solidFill>
                  <a:schemeClr val="accent4">
                    <a:lumMod val="75000"/>
                  </a:schemeClr>
                </a:solidFill>
              </a:rPr>
              <a:t>Wom</a:t>
            </a:r>
            <a:endParaRPr lang="es-CL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tx1"/>
                </a:solidFill>
              </a:rPr>
              <a:t>Fuente: </a:t>
            </a:r>
            <a:r>
              <a:rPr lang="es-CL" sz="1200" dirty="0">
                <a:solidFill>
                  <a:schemeClr val="tx1"/>
                </a:solidFill>
              </a:rPr>
              <a:t>SERNAC y SUBTEL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68" y="4839560"/>
            <a:ext cx="843467" cy="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74" y="4789791"/>
            <a:ext cx="1148133" cy="3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89791"/>
            <a:ext cx="505548" cy="4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83" y="1421829"/>
            <a:ext cx="2645373" cy="19644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68" y="4807089"/>
            <a:ext cx="999800" cy="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89" y="4770623"/>
            <a:ext cx="969284" cy="42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86540</TotalTime>
  <Words>2078</Words>
  <Application>Microsoft Office PowerPoint</Application>
  <PresentationFormat>Presentación en pantalla (4:3)</PresentationFormat>
  <Paragraphs>306</Paragraphs>
  <Slides>28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3_Office Theme</vt:lpstr>
      <vt:lpstr> RANKING DE RECLAMOS TELECOMUNICACIONES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Resultados: </vt:lpstr>
      <vt:lpstr>Presentación de PowerPoint</vt:lpstr>
      <vt:lpstr>Presentación de PowerPoint</vt:lpstr>
      <vt:lpstr>Gracias 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Daniel Contreras Oportus</cp:lastModifiedBy>
  <cp:revision>2060</cp:revision>
  <cp:lastPrinted>2015-11-10T14:07:47Z</cp:lastPrinted>
  <dcterms:created xsi:type="dcterms:W3CDTF">2010-11-27T19:44:20Z</dcterms:created>
  <dcterms:modified xsi:type="dcterms:W3CDTF">2015-12-15T19:33:19Z</dcterms:modified>
</cp:coreProperties>
</file>