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</p:sldMasterIdLst>
  <p:notesMasterIdLst>
    <p:notesMasterId r:id="rId42"/>
  </p:notesMasterIdLst>
  <p:sldIdLst>
    <p:sldId id="256" r:id="rId4"/>
    <p:sldId id="481" r:id="rId5"/>
    <p:sldId id="456" r:id="rId6"/>
    <p:sldId id="498" r:id="rId7"/>
    <p:sldId id="462" r:id="rId8"/>
    <p:sldId id="503" r:id="rId9"/>
    <p:sldId id="475" r:id="rId10"/>
    <p:sldId id="493" r:id="rId11"/>
    <p:sldId id="499" r:id="rId12"/>
    <p:sldId id="487" r:id="rId13"/>
    <p:sldId id="488" r:id="rId14"/>
    <p:sldId id="489" r:id="rId15"/>
    <p:sldId id="494" r:id="rId16"/>
    <p:sldId id="495" r:id="rId17"/>
    <p:sldId id="496" r:id="rId18"/>
    <p:sldId id="497" r:id="rId19"/>
    <p:sldId id="480" r:id="rId20"/>
    <p:sldId id="490" r:id="rId21"/>
    <p:sldId id="492" r:id="rId22"/>
    <p:sldId id="479" r:id="rId23"/>
    <p:sldId id="484" r:id="rId24"/>
    <p:sldId id="485" r:id="rId25"/>
    <p:sldId id="472" r:id="rId26"/>
    <p:sldId id="466" r:id="rId27"/>
    <p:sldId id="470" r:id="rId28"/>
    <p:sldId id="486" r:id="rId29"/>
    <p:sldId id="460" r:id="rId30"/>
    <p:sldId id="459" r:id="rId31"/>
    <p:sldId id="449" r:id="rId32"/>
    <p:sldId id="500" r:id="rId33"/>
    <p:sldId id="447" r:id="rId34"/>
    <p:sldId id="501" r:id="rId35"/>
    <p:sldId id="467" r:id="rId36"/>
    <p:sldId id="476" r:id="rId37"/>
    <p:sldId id="502" r:id="rId38"/>
    <p:sldId id="461" r:id="rId39"/>
    <p:sldId id="469" r:id="rId40"/>
    <p:sldId id="356" r:id="rId41"/>
  </p:sldIdLst>
  <p:sldSz cx="9144000" cy="6858000" type="screen4x3"/>
  <p:notesSz cx="6881813" cy="92964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009900"/>
    <a:srgbClr val="FFFF99"/>
    <a:srgbClr val="000099"/>
    <a:srgbClr val="FF3300"/>
    <a:srgbClr val="FFCC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444" autoAdjust="0"/>
    <p:restoredTop sz="97842" autoAdjust="0"/>
  </p:normalViewPr>
  <p:slideViewPr>
    <p:cSldViewPr snapToGrid="0">
      <p:cViewPr varScale="1">
        <p:scale>
          <a:sx n="84" d="100"/>
          <a:sy n="84" d="100"/>
        </p:scale>
        <p:origin x="-540" y="-204"/>
      </p:cViewPr>
      <p:guideLst>
        <p:guide orient="horz"/>
        <p:guide pos="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3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639991992708789E-2"/>
          <c:y val="2.4832667957414012E-2"/>
          <c:w val="0.86778870477566217"/>
          <c:h val="0.762774133191823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'Internt (2)'!$H$276</c:f>
              <c:strCache>
                <c:ptCount val="1"/>
                <c:pt idx="0">
                  <c:v>Móvil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'Internt (2)'!$F$277:$F$287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1T-2015</c:v>
                </c:pt>
              </c:strCache>
            </c:strRef>
          </c:cat>
          <c:val>
            <c:numRef>
              <c:f>'Internt (2)'!$H$277:$H$287</c:f>
              <c:numCache>
                <c:formatCode>#.##00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60</c:v>
                </c:pt>
                <c:pt idx="3">
                  <c:v>180</c:v>
                </c:pt>
                <c:pt idx="4" formatCode="#,##0">
                  <c:v>638.78700000000003</c:v>
                </c:pt>
                <c:pt idx="5" formatCode="#,##0">
                  <c:v>1445.675</c:v>
                </c:pt>
                <c:pt idx="6" formatCode="#,##0">
                  <c:v>3154.9949999999999</c:v>
                </c:pt>
                <c:pt idx="7" formatCode="#,##0">
                  <c:v>4983.8879999999999</c:v>
                </c:pt>
                <c:pt idx="8" formatCode="#,##0">
                  <c:v>6350.3890000000001</c:v>
                </c:pt>
                <c:pt idx="9" formatCode="#,##0">
                  <c:v>8969.4179999999997</c:v>
                </c:pt>
                <c:pt idx="10" formatCode="General">
                  <c:v>8981</c:v>
                </c:pt>
              </c:numCache>
            </c:numRef>
          </c:val>
        </c:ser>
        <c:ser>
          <c:idx val="1"/>
          <c:order val="1"/>
          <c:tx>
            <c:strRef>
              <c:f>'Internt (2)'!$G$276</c:f>
              <c:strCache>
                <c:ptCount val="1"/>
                <c:pt idx="0">
                  <c:v>Fijo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0"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'Internt (2)'!$F$277:$F$287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1T-2015</c:v>
                </c:pt>
              </c:strCache>
            </c:strRef>
          </c:cat>
          <c:val>
            <c:numRef>
              <c:f>'Internt (2)'!$G$277:$G$287</c:f>
              <c:numCache>
                <c:formatCode>#,##0</c:formatCode>
                <c:ptCount val="11"/>
                <c:pt idx="0" formatCode="#.##00">
                  <c:v>906.07899999999995</c:v>
                </c:pt>
                <c:pt idx="1">
                  <c:v>1087.7380000000001</c:v>
                </c:pt>
                <c:pt idx="2">
                  <c:v>1331.9190000000001</c:v>
                </c:pt>
                <c:pt idx="3">
                  <c:v>1439.009</c:v>
                </c:pt>
                <c:pt idx="4">
                  <c:v>1695.0340000000001</c:v>
                </c:pt>
                <c:pt idx="5">
                  <c:v>1819.5640000000001</c:v>
                </c:pt>
                <c:pt idx="6">
                  <c:v>2025.0419999999999</c:v>
                </c:pt>
                <c:pt idx="7">
                  <c:v>2186.1729999999998</c:v>
                </c:pt>
                <c:pt idx="8">
                  <c:v>2310.5419999999999</c:v>
                </c:pt>
                <c:pt idx="9">
                  <c:v>2503.0720000000001</c:v>
                </c:pt>
                <c:pt idx="10">
                  <c:v>2557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99709696"/>
        <c:axId val="99711232"/>
      </c:barChart>
      <c:lineChart>
        <c:grouping val="standard"/>
        <c:varyColors val="0"/>
        <c:ser>
          <c:idx val="2"/>
          <c:order val="2"/>
          <c:tx>
            <c:strRef>
              <c:f>'Internt (2)'!$I$276</c:f>
              <c:strCache>
                <c:ptCount val="1"/>
                <c:pt idx="0">
                  <c:v>Penetración cada 100 hab.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ymbol val="diamond"/>
            <c:size val="7"/>
            <c:spPr>
              <a:solidFill>
                <a:srgbClr val="C00000"/>
              </a:solidFill>
              <a:ln w="38100">
                <a:solidFill>
                  <a:srgbClr val="C00000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/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'Internt (2)'!$F$281:$F$286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'Internt (2)'!$I$277:$I$287</c:f>
              <c:numCache>
                <c:formatCode>0.00</c:formatCode>
                <c:ptCount val="11"/>
                <c:pt idx="0">
                  <c:v>5.5417757188145096</c:v>
                </c:pt>
                <c:pt idx="1">
                  <c:v>6.5862147596536413</c:v>
                </c:pt>
                <c:pt idx="2">
                  <c:v>8.3444519234481476</c:v>
                </c:pt>
                <c:pt idx="3">
                  <c:v>9.6105456364373367</c:v>
                </c:pt>
                <c:pt idx="4" formatCode="#,##0.00">
                  <c:v>13.719016979967051</c:v>
                </c:pt>
                <c:pt idx="5" formatCode="#,##0.00">
                  <c:v>19.015625580090095</c:v>
                </c:pt>
                <c:pt idx="6" formatCode="#,##0.00">
                  <c:v>29.898294656328147</c:v>
                </c:pt>
                <c:pt idx="7" formatCode="#,##0.00">
                  <c:v>41.019306799635942</c:v>
                </c:pt>
                <c:pt idx="8" formatCode="#,##0.00">
                  <c:v>49.115206131686186</c:v>
                </c:pt>
                <c:pt idx="9" formatCode="#,##0.00">
                  <c:v>64.046572910813339</c:v>
                </c:pt>
                <c:pt idx="10" formatCode="General">
                  <c:v>64.2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18656"/>
        <c:axId val="99717120"/>
      </c:lineChart>
      <c:catAx>
        <c:axId val="99709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s-CL"/>
          </a:p>
        </c:txPr>
        <c:crossAx val="99711232"/>
        <c:crosses val="autoZero"/>
        <c:auto val="1"/>
        <c:lblAlgn val="ctr"/>
        <c:lblOffset val="100"/>
        <c:noMultiLvlLbl val="0"/>
      </c:catAx>
      <c:valAx>
        <c:axId val="99711232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one"/>
        <c:spPr>
          <a:ln>
            <a:noFill/>
          </a:ln>
        </c:spPr>
        <c:crossAx val="99709696"/>
        <c:crosses val="autoZero"/>
        <c:crossBetween val="between"/>
      </c:valAx>
      <c:valAx>
        <c:axId val="99717120"/>
        <c:scaling>
          <c:orientation val="minMax"/>
        </c:scaling>
        <c:delete val="0"/>
        <c:axPos val="r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c:spPr>
        <c:txPr>
          <a:bodyPr rot="0"/>
          <a:lstStyle/>
          <a:p>
            <a:pPr>
              <a:defRPr>
                <a:solidFill>
                  <a:schemeClr val="bg1"/>
                </a:solidFill>
              </a:defRPr>
            </a:pPr>
            <a:endParaRPr lang="es-CL"/>
          </a:p>
        </c:txPr>
        <c:crossAx val="99718656"/>
        <c:crosses val="max"/>
        <c:crossBetween val="between"/>
      </c:valAx>
      <c:catAx>
        <c:axId val="99718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971712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218808014851795E-2"/>
          <c:y val="4.9960875984251966E-2"/>
          <c:w val="0.69278317649318222"/>
          <c:h val="0.74501747047244093"/>
        </c:manualLayout>
      </c:layout>
      <c:lineChart>
        <c:grouping val="standar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Países desarrollados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Hoja1!$B$1:$O$1</c:f>
              <c:strCach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strCache>
            </c:strRef>
          </c:cat>
          <c:val>
            <c:numRef>
              <c:f>Hoja1!$B$2:$O$2</c:f>
              <c:numCache>
                <c:formatCode>_-* #.##00_-;\-* #.##00_-;_-* "-"??_-;_-@_-</c:formatCode>
                <c:ptCount val="14"/>
                <c:pt idx="0">
                  <c:v>29.370525368195782</c:v>
                </c:pt>
                <c:pt idx="1">
                  <c:v>37.65008339506155</c:v>
                </c:pt>
                <c:pt idx="2">
                  <c:v>41.450492112431689</c:v>
                </c:pt>
                <c:pt idx="3">
                  <c:v>46.335588417460201</c:v>
                </c:pt>
                <c:pt idx="4">
                  <c:v>50.933675746205154</c:v>
                </c:pt>
                <c:pt idx="5">
                  <c:v>53.452724459041121</c:v>
                </c:pt>
                <c:pt idx="6">
                  <c:v>59.034160568949268</c:v>
                </c:pt>
                <c:pt idx="7">
                  <c:v>61.272702643271003</c:v>
                </c:pt>
                <c:pt idx="8">
                  <c:v>62.904395432635674</c:v>
                </c:pt>
                <c:pt idx="9">
                  <c:v>66.512293677385756</c:v>
                </c:pt>
                <c:pt idx="10">
                  <c:v>67.676256499346238</c:v>
                </c:pt>
                <c:pt idx="11">
                  <c:v>73.836057164892011</c:v>
                </c:pt>
                <c:pt idx="12">
                  <c:v>76.869512240674283</c:v>
                </c:pt>
                <c:pt idx="13">
                  <c:v>79.495873682539212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Chile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Hoja1!$B$1:$O$1</c:f>
              <c:strCach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strCache>
            </c:strRef>
          </c:cat>
          <c:val>
            <c:numRef>
              <c:f>Hoja1!$B$3:$O$3</c:f>
              <c:numCache>
                <c:formatCode>_-* #.##00_-;\-* #.##00_-;_-* "-"??_-;_-@_-</c:formatCode>
                <c:ptCount val="14"/>
                <c:pt idx="0">
                  <c:v>19.100000000000001</c:v>
                </c:pt>
                <c:pt idx="1">
                  <c:v>22.1</c:v>
                </c:pt>
                <c:pt idx="2">
                  <c:v>25.473778886472299</c:v>
                </c:pt>
                <c:pt idx="3">
                  <c:v>28.177910123243802</c:v>
                </c:pt>
                <c:pt idx="4">
                  <c:v>31.1753470303684</c:v>
                </c:pt>
                <c:pt idx="5">
                  <c:v>34.497751173601699</c:v>
                </c:pt>
                <c:pt idx="6">
                  <c:v>35.9</c:v>
                </c:pt>
                <c:pt idx="7">
                  <c:v>37.299999999999997</c:v>
                </c:pt>
                <c:pt idx="8">
                  <c:v>38.799999999999997</c:v>
                </c:pt>
                <c:pt idx="9">
                  <c:v>45</c:v>
                </c:pt>
                <c:pt idx="10">
                  <c:v>52.2</c:v>
                </c:pt>
                <c:pt idx="11">
                  <c:v>62</c:v>
                </c:pt>
                <c:pt idx="12">
                  <c:v>66</c:v>
                </c:pt>
                <c:pt idx="13">
                  <c:v>70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Mundo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</c:spPr>
          </c:marker>
          <c:dLbls>
            <c:numFmt formatCode="#,##0" sourceLinked="0"/>
            <c:txPr>
              <a:bodyPr/>
              <a:lstStyle/>
              <a:p>
                <a:pPr>
                  <a:defRPr sz="1200" b="0"/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Hoja1!$B$1:$O$1</c:f>
              <c:strCach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strCache>
            </c:strRef>
          </c:cat>
          <c:val>
            <c:numRef>
              <c:f>Hoja1!$B$4:$O$4</c:f>
              <c:numCache>
                <c:formatCode>_-* #.##00_-;\-* #.##00_-;_-* "-"??_-;_-@_-</c:formatCode>
                <c:ptCount val="14"/>
                <c:pt idx="0">
                  <c:v>7.9547556097771404</c:v>
                </c:pt>
                <c:pt idx="1">
                  <c:v>10.703843035475154</c:v>
                </c:pt>
                <c:pt idx="2">
                  <c:v>12.285903891572472</c:v>
                </c:pt>
                <c:pt idx="3">
                  <c:v>14.095771809581992</c:v>
                </c:pt>
                <c:pt idx="4">
                  <c:v>15.807536859368335</c:v>
                </c:pt>
                <c:pt idx="5">
                  <c:v>17.55589324073112</c:v>
                </c:pt>
                <c:pt idx="6">
                  <c:v>20.575734219254858</c:v>
                </c:pt>
                <c:pt idx="7">
                  <c:v>23.129237860517609</c:v>
                </c:pt>
                <c:pt idx="8">
                  <c:v>25.6386901354754</c:v>
                </c:pt>
                <c:pt idx="9">
                  <c:v>29.216695872726156</c:v>
                </c:pt>
                <c:pt idx="10">
                  <c:v>31.80588136130768</c:v>
                </c:pt>
                <c:pt idx="11">
                  <c:v>35.243724507840398</c:v>
                </c:pt>
                <c:pt idx="12">
                  <c:v>37.789450141701714</c:v>
                </c:pt>
                <c:pt idx="13">
                  <c:v>40.571246001406109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Países en desarrollo</c:v>
                </c:pt>
              </c:strCache>
            </c:strRef>
          </c:tx>
          <c:marker>
            <c:symbol val="x"/>
            <c:size val="4"/>
          </c:marker>
          <c:dLbls>
            <c:dLbl>
              <c:idx val="0"/>
              <c:layout>
                <c:manualLayout>
                  <c:x val="-2.6081300813008131E-2"/>
                  <c:y val="-2.04800018902363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951219512195121E-2"/>
                  <c:y val="-2.6481502265330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951219512195138E-2"/>
                  <c:y val="-2.6481502265330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951219512195121E-2"/>
                  <c:y val="-2.94822524528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6325331284808911E-2"/>
                  <c:y val="-2.6481502265330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7951219512195121E-2"/>
                  <c:y val="-2.6481502265330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1268292682926831E-2"/>
                  <c:y val="-2.6481502265330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2894308943089432E-2"/>
                  <c:y val="-2.34807520777832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1268292682926831E-2"/>
                  <c:y val="-2.6481502265330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2894308943089432E-2"/>
                  <c:y val="-2.6481502265330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2894308943089432E-2"/>
                  <c:y val="-2.94822524528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2894308943089432E-2"/>
                  <c:y val="-2.6481502265330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2894308943089432E-2"/>
                  <c:y val="-2.6481502265330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2894308943089432E-2"/>
                  <c:y val="-3.24830026404238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Hoja1!$B$1:$O$1</c:f>
              <c:strCach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strCache>
            </c:strRef>
          </c:cat>
          <c:val>
            <c:numRef>
              <c:f>Hoja1!$B$5:$O$5</c:f>
              <c:numCache>
                <c:formatCode>_-* #.##00_-;\-* #.##00_-;_-* "-"??_-;_-@_-</c:formatCode>
                <c:ptCount val="14"/>
                <c:pt idx="0">
                  <c:v>2.8362860409381176</c:v>
                </c:pt>
                <c:pt idx="1">
                  <c:v>4.3359337172614465</c:v>
                </c:pt>
                <c:pt idx="2">
                  <c:v>5.4690508244353344</c:v>
                </c:pt>
                <c:pt idx="3">
                  <c:v>6.6408541081681856</c:v>
                </c:pt>
                <c:pt idx="4">
                  <c:v>7.7515278089862969</c:v>
                </c:pt>
                <c:pt idx="5">
                  <c:v>9.4011500440394116</c:v>
                </c:pt>
                <c:pt idx="6">
                  <c:v>11.919629888833214</c:v>
                </c:pt>
                <c:pt idx="7">
                  <c:v>14.63515159331426</c:v>
                </c:pt>
                <c:pt idx="8">
                  <c:v>17.417824614107403</c:v>
                </c:pt>
                <c:pt idx="9">
                  <c:v>21.068605078516452</c:v>
                </c:pt>
                <c:pt idx="10">
                  <c:v>24.050378557530383</c:v>
                </c:pt>
                <c:pt idx="11">
                  <c:v>26.985845582110308</c:v>
                </c:pt>
                <c:pt idx="12">
                  <c:v>29.514401895550456</c:v>
                </c:pt>
                <c:pt idx="13">
                  <c:v>32.411511470578702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738944"/>
        <c:axId val="100740480"/>
      </c:lineChart>
      <c:catAx>
        <c:axId val="100738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s-CL"/>
          </a:p>
        </c:txPr>
        <c:crossAx val="100740480"/>
        <c:crosses val="autoZero"/>
        <c:auto val="1"/>
        <c:lblAlgn val="ctr"/>
        <c:lblOffset val="100"/>
        <c:noMultiLvlLbl val="0"/>
      </c:catAx>
      <c:valAx>
        <c:axId val="100740480"/>
        <c:scaling>
          <c:orientation val="minMax"/>
        </c:scaling>
        <c:delete val="1"/>
        <c:axPos val="l"/>
        <c:numFmt formatCode="_-* #.##00_-;\-* #.##00_-;_-* &quot;-&quot;??_-;_-@_-" sourceLinked="1"/>
        <c:majorTickMark val="out"/>
        <c:minorTickMark val="none"/>
        <c:tickLblPos val="nextTo"/>
        <c:crossAx val="100738944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70060124191793094"/>
          <c:y val="5.135653992238217E-2"/>
          <c:w val="0.24411420523654059"/>
          <c:h val="0.54919966212025451"/>
        </c:manualLayout>
      </c:layout>
      <c:overlay val="0"/>
      <c:txPr>
        <a:bodyPr/>
        <a:lstStyle/>
        <a:p>
          <a:pPr>
            <a:defRPr sz="1200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004514556636875E-2"/>
          <c:y val="0.14996087598425201"/>
          <c:w val="0.62324359161593001"/>
          <c:h val="0.7253464566929134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Menor a 1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numRef>
              <c:f>Hoja1!$A$2:$A$7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Hoja1!$B$2:$B$7</c:f>
              <c:numCache>
                <c:formatCode>0%</c:formatCode>
                <c:ptCount val="6"/>
                <c:pt idx="0">
                  <c:v>0.19</c:v>
                </c:pt>
                <c:pt idx="1">
                  <c:v>0.1</c:v>
                </c:pt>
                <c:pt idx="2">
                  <c:v>7.0000000000000007E-2</c:v>
                </c:pt>
                <c:pt idx="3">
                  <c:v>0.08</c:v>
                </c:pt>
                <c:pt idx="4">
                  <c:v>0.06</c:v>
                </c:pt>
                <c:pt idx="5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Entre 1 y 5 </c:v>
                </c:pt>
              </c:strCache>
            </c:strRef>
          </c:tx>
          <c:invertIfNegative val="0"/>
          <c:cat>
            <c:numRef>
              <c:f>Hoja1!$A$2:$A$7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Hoja1!$C$2:$C$7</c:f>
              <c:numCache>
                <c:formatCode>0%</c:formatCode>
                <c:ptCount val="6"/>
                <c:pt idx="0">
                  <c:v>0.74</c:v>
                </c:pt>
                <c:pt idx="1">
                  <c:v>0.49</c:v>
                </c:pt>
                <c:pt idx="2">
                  <c:v>0.46</c:v>
                </c:pt>
                <c:pt idx="3">
                  <c:v>0.38</c:v>
                </c:pt>
                <c:pt idx="4">
                  <c:v>0.37</c:v>
                </c:pt>
                <c:pt idx="5">
                  <c:v>0.35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Más de 5 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invertIfNegative val="0"/>
          <c:cat>
            <c:numRef>
              <c:f>Hoja1!$A$2:$A$7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Hoja1!$D$2:$D$7</c:f>
              <c:numCache>
                <c:formatCode>0%</c:formatCode>
                <c:ptCount val="6"/>
                <c:pt idx="0">
                  <c:v>7.0000000000000062E-2</c:v>
                </c:pt>
                <c:pt idx="1">
                  <c:v>0.41000000000000003</c:v>
                </c:pt>
                <c:pt idx="2">
                  <c:v>0.46999999999999992</c:v>
                </c:pt>
                <c:pt idx="3">
                  <c:v>0.54</c:v>
                </c:pt>
                <c:pt idx="4">
                  <c:v>0.56999999999999995</c:v>
                </c:pt>
                <c:pt idx="5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481280"/>
        <c:axId val="100483072"/>
      </c:barChart>
      <c:catAx>
        <c:axId val="100481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483072"/>
        <c:crosses val="autoZero"/>
        <c:auto val="1"/>
        <c:lblAlgn val="ctr"/>
        <c:lblOffset val="100"/>
        <c:noMultiLvlLbl val="0"/>
      </c:catAx>
      <c:valAx>
        <c:axId val="10048307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0481280"/>
        <c:crosses val="autoZero"/>
        <c:crossBetween val="between"/>
        <c:majorUnit val="0.25"/>
        <c:minorUnit val="2.0000000000000004E-2"/>
      </c:valAx>
    </c:plotArea>
    <c:legend>
      <c:legendPos val="r"/>
      <c:layout>
        <c:manualLayout>
          <c:xMode val="edge"/>
          <c:yMode val="edge"/>
          <c:x val="0.73200952731940661"/>
          <c:y val="0.16364739173228346"/>
          <c:w val="0.18290167985672692"/>
          <c:h val="0.635204970472440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02B978-C6F9-4401-9699-D9995BFE737A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8B6B176E-3C99-462B-89BB-F72443AAF37B}" type="pres">
      <dgm:prSet presAssocID="{FC02B978-C6F9-4401-9699-D9995BFE737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</dgm:ptLst>
  <dgm:cxnLst>
    <dgm:cxn modelId="{3ABE5580-27B5-44B3-92ED-1B5C1EE57BD7}" type="presOf" srcId="{FC02B978-C6F9-4401-9699-D9995BFE737A}" destId="{8B6B176E-3C99-462B-89BB-F72443AAF37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3CD846-DF50-40C6-9933-FF5CF48483AE}" type="datetimeFigureOut">
              <a:rPr lang="es-CL"/>
              <a:pPr>
                <a:defRPr/>
              </a:pPr>
              <a:t>03-11-2015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CL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805" y="4416426"/>
            <a:ext cx="5504204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L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6E4966-1F23-4583-AC2A-D80E8AD6FA9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6442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CC55-0991-47F4-AECF-F1886CF3421C}" type="slidenum">
              <a:rPr lang="es-CL" smtClean="0">
                <a:solidFill>
                  <a:prstClr val="black"/>
                </a:solidFill>
              </a:rPr>
              <a:pPr/>
              <a:t>14</a:t>
            </a:fld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1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B55386C5-8FD6-4712-B8D3-79D720BAAC3A}" type="datetimeFigureOut">
              <a:rPr lang="es-CL"/>
              <a:pPr>
                <a:defRPr/>
              </a:pPr>
              <a:t>03-11-2015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D2D40DB-F043-4260-BC25-36287A499638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437414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0D8CF-6C98-4D54-A27E-D3EC330338E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6993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 userDrawn="1"/>
        </p:nvCxnSpPr>
        <p:spPr>
          <a:xfrm>
            <a:off x="19050" y="885825"/>
            <a:ext cx="9124950" cy="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C13B4-5817-4188-A506-D0680A797C4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5843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75223-3712-4751-86DD-F9A28B5E6A3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7076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46BD2-F156-4F5A-A8C3-2BB54922129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5859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ED71B-146D-4A05-9826-700EE6515F7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2293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CACF-5A79-485C-B4F0-D070240616E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2418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6813EA3-4E0B-446A-AF73-2DEDAD176BF7}" type="datetime1">
              <a:rPr lang="en-US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DC50001-0923-41F7-9AA3-DBC5AF18F3C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2416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50BFED83-E526-4544-8320-4861BBD88FAF}" type="datetime1">
              <a:rPr lang="en-US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D659E2D-C0E1-408A-97C3-D1D2A3B66D0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6397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5910F990-E8E0-448B-8DCA-E57FD449823B}" type="datetime1">
              <a:rPr lang="en-US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AD03870-6CD2-4365-8FF1-5D74A6AEC5D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5140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E6D85B2-2181-4B6E-A964-313C5153E357}" type="datetime1">
              <a:rPr lang="en-US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20978F9-F07F-4DDF-9D14-D75740E5E40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206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5C7EC4C-3498-4894-91F5-D30206A89F21}" type="datetimeFigureOut">
              <a:rPr lang="es-CL"/>
              <a:pPr>
                <a:defRPr/>
              </a:pPr>
              <a:t>03-11-2015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3CD2008-0ACE-4800-A017-A660185E6FEE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51997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6895E25-0716-4BA4-B26B-98A17A153259}" type="datetime1">
              <a:rPr lang="en-US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A7FDB9BE-0D2B-4598-84FE-208DFBB1A7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25121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17375BC-2279-4297-A06C-F2C68FBFE0F9}" type="datetime1">
              <a:rPr lang="en-US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3524AB02-E12F-4AED-919E-714EBF47EAA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47980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723F1CC-3851-485E-A4C3-9E80392206FF}" type="datetime1">
              <a:rPr lang="en-US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921BF2D-26DB-4E03-9E40-867947DE326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2180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C6EB9B25-C39E-499E-BB3F-3D439FD6EDAD}" type="datetime1">
              <a:rPr lang="en-US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55AFC9EB-7A98-45F3-AAFC-F99BCF6FF5F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8713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E8C9ECD-994A-41B7-AF88-B365D3EBD257}" type="datetime1">
              <a:rPr lang="en-US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D6AFA3F-57FC-4085-865B-5F280DB1B14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96416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834449A-4B08-49F2-8833-90186C765E3E}" type="datetime1">
              <a:rPr lang="en-US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5E5929FF-C910-4D8C-81DE-F1E5571FFEE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42730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AD0557B2-874A-4E82-85EA-F412C541F94E}" type="datetime1">
              <a:rPr lang="en-US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959E356-1E68-4BF8-A8BC-7317A501BEE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9322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5D8CBFB-30D5-46D7-A611-19E02874155C}" type="datetimeFigureOut">
              <a:rPr lang="es-CL"/>
              <a:pPr>
                <a:defRPr/>
              </a:pPr>
              <a:t>03-11-2015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14C55E7-97F1-4D4E-B947-FBFCFA042839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141268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A2F87C93-4BFF-4775-9630-BFB08F752B5F}" type="datetimeFigureOut">
              <a:rPr lang="es-CL"/>
              <a:pPr>
                <a:defRPr/>
              </a:pPr>
              <a:t>03-11-2015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E5E78F7-DC89-44CA-973F-24C870BE718E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92159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3AEBB2E-8EEE-477C-97FB-F7394A7F6E81}" type="datetime1">
              <a:rPr lang="en-US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D4FB4-9ACA-4F87-898A-C7C24676844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2145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AC791-DE4B-4748-A3CC-18685AEB5F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8793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826CEEF-F53B-4770-A954-32730395163F}" type="datetime1">
              <a:rPr lang="en-US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307F5-B965-4527-B058-81984B3E5B1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5157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3AACE2D1-06E1-4D47-9ECA-96667593DA6C}" type="datetime1">
              <a:rPr lang="en-US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D4C78-4DE6-4F4B-9345-671D43A3AF3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7501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77E3B65-749C-4E26-8327-81FBC28DA985}" type="datetime1">
              <a:rPr lang="en-US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00BDF-58DE-4082-9E5F-CF7EA5AFE05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9403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</p:sldLayoutIdLst>
  <p:transition spd="slow"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n-US" altLang="es-CL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n-US" altLang="es-CL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BB772DF-32F4-4C93-9AF0-40793FCDB7F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ransition spd="slow">
    <p:fade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640026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3076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pic>
          <p:nvPicPr>
            <p:cNvPr id="3081" name="Picture 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508000" dist="38100" dir="3779989" algn="br" rotWithShape="0">
              <a:srgbClr val="808080">
                <a:alpha val="70000"/>
              </a:srgbClr>
            </a:outerShdw>
          </a:effectLst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n-US" altLang="es-C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ransition spd="slow">
    <p:fade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3 CuadroTexto"/>
          <p:cNvSpPr txBox="1">
            <a:spLocks noChangeArrowheads="1"/>
          </p:cNvSpPr>
          <p:nvPr/>
        </p:nvSpPr>
        <p:spPr bwMode="auto">
          <a:xfrm>
            <a:off x="1446987" y="1585178"/>
            <a:ext cx="715746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CL" altLang="es-CL" sz="3200" b="1" dirty="0" smtClean="0">
                <a:latin typeface="Calibri" pitchFamily="34" charset="0"/>
              </a:rPr>
              <a:t>Neutralidad de la Red y Gobernanza de Internet  - REGULATEL</a:t>
            </a:r>
          </a:p>
          <a:p>
            <a:pPr eaLnBrk="1" hangingPunct="1"/>
            <a:endParaRPr lang="es-CL" altLang="es-CL" sz="3200" b="1" dirty="0">
              <a:latin typeface="Calibri" pitchFamily="34" charset="0"/>
            </a:endParaRPr>
          </a:p>
        </p:txBody>
      </p:sp>
      <p:sp>
        <p:nvSpPr>
          <p:cNvPr id="30723" name="4 CuadroTexto"/>
          <p:cNvSpPr txBox="1">
            <a:spLocks noChangeArrowheads="1"/>
          </p:cNvSpPr>
          <p:nvPr/>
        </p:nvSpPr>
        <p:spPr bwMode="auto">
          <a:xfrm>
            <a:off x="4462670" y="5919663"/>
            <a:ext cx="40697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CL" altLang="es-CL" sz="2000" dirty="0" smtClean="0">
                <a:latin typeface="Calibri" pitchFamily="34" charset="0"/>
              </a:rPr>
              <a:t>Cartagena, Noviembre 2015</a:t>
            </a:r>
            <a:endParaRPr lang="es-CL" altLang="es-CL" sz="2000" dirty="0">
              <a:latin typeface="Calibri" pitchFamily="34" charset="0"/>
            </a:endParaRPr>
          </a:p>
        </p:txBody>
      </p:sp>
      <p:sp>
        <p:nvSpPr>
          <p:cNvPr id="30724" name="6 CuadroTexto"/>
          <p:cNvSpPr txBox="1">
            <a:spLocks noChangeArrowheads="1"/>
          </p:cNvSpPr>
          <p:nvPr/>
        </p:nvSpPr>
        <p:spPr bwMode="auto">
          <a:xfrm>
            <a:off x="3491880" y="4737338"/>
            <a:ext cx="51125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CL" altLang="es-CL" sz="2000" dirty="0" smtClean="0">
                <a:latin typeface="Calibri" pitchFamily="34" charset="0"/>
              </a:rPr>
              <a:t>Pedro Huichalaf</a:t>
            </a:r>
          </a:p>
          <a:p>
            <a:pPr algn="r" eaLnBrk="1" hangingPunct="1"/>
            <a:r>
              <a:rPr lang="es-CL" altLang="es-CL" sz="2000" b="1" dirty="0" smtClean="0">
                <a:latin typeface="Calibri" pitchFamily="34" charset="0"/>
              </a:rPr>
              <a:t>Subsecretaría de Telecomunicaciones, CHILE</a:t>
            </a:r>
            <a:endParaRPr lang="es-CL" altLang="es-CL" sz="20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2AC791-DE4B-4748-A3CC-18685AEB5F0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748827" y="2547376"/>
            <a:ext cx="7666666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Impacto de la neutralidad</a:t>
            </a:r>
          </a:p>
        </p:txBody>
      </p:sp>
    </p:spTree>
    <p:extLst>
      <p:ext uri="{BB962C8B-B14F-4D97-AF65-F5344CB8AC3E}">
        <p14:creationId xmlns:p14="http://schemas.microsoft.com/office/powerpoint/2010/main" val="4426716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395536" y="188640"/>
            <a:ext cx="7666666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Efectos de la Neutralidad de Red sobre el Potenciamiento de la </a:t>
            </a:r>
            <a: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Innovación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r="21016"/>
          <a:stretch/>
        </p:blipFill>
        <p:spPr bwMode="auto">
          <a:xfrm>
            <a:off x="4716016" y="1270496"/>
            <a:ext cx="3879251" cy="453650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39552" y="1318837"/>
            <a:ext cx="3689317" cy="51090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spcBef>
                <a:spcPts val="600"/>
              </a:spcBef>
              <a:buFont typeface="Arial" pitchFamily="34" charset="0"/>
              <a:buChar char="•"/>
              <a:defRPr sz="120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180975" indent="-180975">
              <a:spcBef>
                <a:spcPts val="1200"/>
              </a:spcBef>
            </a:pPr>
            <a:r>
              <a:rPr lang="es-CL" sz="1800" dirty="0" smtClean="0"/>
              <a:t>En Febrero 2015 durante el proceso de discusión de la Neutralidad de la Red, en Europa, Tim </a:t>
            </a:r>
            <a:r>
              <a:rPr lang="es-CL" sz="1800" dirty="0" err="1" smtClean="0"/>
              <a:t>Berners</a:t>
            </a:r>
            <a:r>
              <a:rPr lang="es-CL" sz="1800" dirty="0" smtClean="0"/>
              <a:t>-Lee, director fundador de la WWW </a:t>
            </a:r>
            <a:r>
              <a:rPr lang="es-CL" sz="1800" dirty="0" err="1" smtClean="0"/>
              <a:t>Foundation</a:t>
            </a:r>
            <a:r>
              <a:rPr lang="es-CL" sz="1800" dirty="0" smtClean="0"/>
              <a:t>, declara: “</a:t>
            </a:r>
            <a:r>
              <a:rPr lang="es-CL" sz="1800" b="1" dirty="0" smtClean="0"/>
              <a:t>La Neutralidad es crítica para el Futuro de Europa</a:t>
            </a:r>
            <a:r>
              <a:rPr lang="es-CL" sz="1800" dirty="0" smtClean="0"/>
              <a:t>”</a:t>
            </a:r>
          </a:p>
          <a:p>
            <a:pPr marL="180975" indent="-180975">
              <a:spcBef>
                <a:spcPts val="1200"/>
              </a:spcBef>
            </a:pPr>
            <a:r>
              <a:rPr lang="es-CL" sz="1800" dirty="0" smtClean="0"/>
              <a:t>Destaca el trabajo de Holanda por explicitar los efectos positivos de la Neutralidad con este estudio.</a:t>
            </a:r>
          </a:p>
          <a:p>
            <a:pPr marL="180975" indent="-180975">
              <a:spcBef>
                <a:spcPts val="1200"/>
              </a:spcBef>
            </a:pPr>
            <a:r>
              <a:rPr lang="es-CL" sz="1800" dirty="0" smtClean="0"/>
              <a:t>Concluye: Neutralidad beneficia usuarios finales y también a proveedores de contenidos y apps.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370674" y="5253002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seo </a:t>
            </a:r>
            <a:r>
              <a:rPr lang="es-CL" dirty="0" err="1" smtClean="0"/>
              <a:t>economic</a:t>
            </a:r>
            <a:r>
              <a:rPr lang="es-CL" dirty="0" smtClean="0"/>
              <a:t> </a:t>
            </a:r>
            <a:r>
              <a:rPr lang="es-CL" dirty="0" err="1" smtClean="0"/>
              <a:t>research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4716625" y="5899333"/>
            <a:ext cx="38786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Estudio de </a:t>
            </a:r>
            <a:r>
              <a:rPr lang="es-CL" sz="1400" b="1" dirty="0" smtClean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Junio/2013</a:t>
            </a:r>
            <a:r>
              <a:rPr lang="es-CL" sz="1400" dirty="0" smtClean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contratado por Ministerio de Asuntos Económicos de Holanda.</a:t>
            </a:r>
            <a:endParaRPr lang="es-CL" sz="1400" dirty="0">
              <a:solidFill>
                <a:srgbClr val="006CB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160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395536" y="188640"/>
            <a:ext cx="7666666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Externalidades de Red entre los dos lados de Internet (Mercado Bilateral)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2843930" y="1291138"/>
            <a:ext cx="3528392" cy="417782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100" b="1" dirty="0" smtClean="0"/>
              <a:t>Externalidades de Red: </a:t>
            </a:r>
            <a:r>
              <a:rPr lang="es-CL" sz="1100" dirty="0" smtClean="0"/>
              <a:t>Valor del </a:t>
            </a:r>
            <a:r>
              <a:rPr lang="es-CL" sz="1100" b="1" dirty="0" smtClean="0"/>
              <a:t>aumento de usuarios finales</a:t>
            </a:r>
            <a:r>
              <a:rPr lang="es-CL" sz="1100" dirty="0" smtClean="0"/>
              <a:t> para los Proveedores de Contenidos y Aplicaciones</a:t>
            </a:r>
            <a:endParaRPr lang="es-CL" sz="1100" kern="1200" dirty="0" smtClean="0"/>
          </a:p>
        </p:txBody>
      </p:sp>
      <p:sp>
        <p:nvSpPr>
          <p:cNvPr id="6" name="5 Rectángulo redondeado"/>
          <p:cNvSpPr/>
          <p:nvPr/>
        </p:nvSpPr>
        <p:spPr>
          <a:xfrm>
            <a:off x="2843930" y="4819530"/>
            <a:ext cx="3528392" cy="417782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100" b="1" dirty="0" smtClean="0"/>
              <a:t>Externalidades de Red: </a:t>
            </a:r>
            <a:r>
              <a:rPr lang="es-CL" sz="1100" dirty="0" smtClean="0"/>
              <a:t>Valor del </a:t>
            </a:r>
            <a:r>
              <a:rPr lang="es-CL" sz="1100" b="1" dirty="0" smtClean="0"/>
              <a:t>aumento de Proveedores de Contenidos</a:t>
            </a:r>
            <a:r>
              <a:rPr lang="es-CL" sz="1100" dirty="0" smtClean="0"/>
              <a:t> para los Usuarios Finales</a:t>
            </a:r>
            <a:endParaRPr lang="es-CL" sz="1100" kern="1200" dirty="0" smtClean="0"/>
          </a:p>
        </p:txBody>
      </p:sp>
      <p:sp>
        <p:nvSpPr>
          <p:cNvPr id="3" name="2 Rectángulo redondeado"/>
          <p:cNvSpPr/>
          <p:nvPr/>
        </p:nvSpPr>
        <p:spPr>
          <a:xfrm>
            <a:off x="3802535" y="2746417"/>
            <a:ext cx="1584176" cy="840509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100" b="1" kern="1200" dirty="0" smtClean="0"/>
              <a:t>Proveedores del Servicio de Internet (</a:t>
            </a:r>
            <a:r>
              <a:rPr lang="es-CL" sz="1100" b="1" kern="1200" dirty="0" err="1" smtClean="0"/>
              <a:t>ISPs</a:t>
            </a:r>
            <a:r>
              <a:rPr lang="es-CL" sz="1100" b="1" kern="1200" dirty="0" smtClean="0"/>
              <a:t>)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5759432" y="2746417"/>
            <a:ext cx="1584176" cy="840509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100" b="1" kern="1200" dirty="0" smtClean="0"/>
              <a:t>Usuarios Finales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1841410" y="2746417"/>
            <a:ext cx="1584176" cy="840509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100" b="1" kern="1200" dirty="0" smtClean="0"/>
              <a:t>Proveedores de Contenidos y Aplicaciones</a:t>
            </a:r>
          </a:p>
        </p:txBody>
      </p:sp>
      <p:sp>
        <p:nvSpPr>
          <p:cNvPr id="5" name="4 Flecha curvada hacia arriba"/>
          <p:cNvSpPr/>
          <p:nvPr/>
        </p:nvSpPr>
        <p:spPr>
          <a:xfrm>
            <a:off x="2417474" y="3955434"/>
            <a:ext cx="4320480" cy="576064"/>
          </a:xfrm>
          <a:prstGeom prst="curvedUpArrow">
            <a:avLst/>
          </a:prstGeom>
          <a:solidFill>
            <a:schemeClr val="bg1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100" b="1" kern="1200" dirty="0" smtClean="0">
              <a:solidFill>
                <a:schemeClr val="tx1"/>
              </a:solidFill>
            </a:endParaRPr>
          </a:p>
        </p:txBody>
      </p:sp>
      <p:sp>
        <p:nvSpPr>
          <p:cNvPr id="11" name="10 Flecha curvada hacia arriba"/>
          <p:cNvSpPr/>
          <p:nvPr/>
        </p:nvSpPr>
        <p:spPr>
          <a:xfrm flipH="1" flipV="1">
            <a:off x="2447886" y="1939210"/>
            <a:ext cx="4320480" cy="576064"/>
          </a:xfrm>
          <a:prstGeom prst="curvedUpArrow">
            <a:avLst/>
          </a:prstGeom>
          <a:solidFill>
            <a:schemeClr val="bg1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100" b="1" kern="1200" dirty="0" smtClean="0">
              <a:solidFill>
                <a:schemeClr val="tx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680214" y="5392672"/>
            <a:ext cx="2927912" cy="246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spcBef>
                <a:spcPts val="600"/>
              </a:spcBef>
              <a:buFont typeface="Arial" pitchFamily="34" charset="0"/>
              <a:buChar char="•"/>
              <a:defRPr sz="120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indent="0" algn="just">
              <a:spcBef>
                <a:spcPts val="1200"/>
              </a:spcBef>
              <a:buNone/>
            </a:pPr>
            <a:r>
              <a:rPr lang="es-CL" sz="1000" dirty="0" smtClean="0"/>
              <a:t>Fuente: SEO </a:t>
            </a:r>
            <a:r>
              <a:rPr lang="es-CL" sz="1000" dirty="0" err="1" smtClean="0"/>
              <a:t>Economic</a:t>
            </a:r>
            <a:r>
              <a:rPr lang="es-CL" sz="1000" dirty="0" smtClean="0"/>
              <a:t> </a:t>
            </a:r>
            <a:r>
              <a:rPr lang="es-CL" sz="1000" dirty="0" err="1" smtClean="0"/>
              <a:t>Research</a:t>
            </a:r>
            <a:r>
              <a:rPr lang="es-CL" sz="1000" dirty="0" smtClean="0"/>
              <a:t>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625385" y="1147121"/>
            <a:ext cx="5893230" cy="45053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100" b="1" kern="1200" dirty="0" smtClean="0"/>
          </a:p>
        </p:txBody>
      </p:sp>
      <p:sp>
        <p:nvSpPr>
          <p:cNvPr id="10" name="9 Flecha derecha"/>
          <p:cNvSpPr/>
          <p:nvPr/>
        </p:nvSpPr>
        <p:spPr>
          <a:xfrm>
            <a:off x="3533598" y="2981615"/>
            <a:ext cx="180020" cy="329377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100" b="1" kern="1200" dirty="0" smtClean="0"/>
          </a:p>
        </p:txBody>
      </p:sp>
      <p:sp>
        <p:nvSpPr>
          <p:cNvPr id="15" name="14 Flecha derecha"/>
          <p:cNvSpPr/>
          <p:nvPr/>
        </p:nvSpPr>
        <p:spPr>
          <a:xfrm flipH="1">
            <a:off x="5471220" y="2981615"/>
            <a:ext cx="180020" cy="329377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100" b="1" kern="1200" dirty="0" smtClean="0"/>
          </a:p>
        </p:txBody>
      </p:sp>
      <p:sp>
        <p:nvSpPr>
          <p:cNvPr id="16" name="15 CuadroTexto"/>
          <p:cNvSpPr txBox="1"/>
          <p:nvPr/>
        </p:nvSpPr>
        <p:spPr>
          <a:xfrm>
            <a:off x="739625" y="5876297"/>
            <a:ext cx="7322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el mercado bilateral, dos conjuntos de agentes se encuentran e interactúan a través de la plataforma que es Internet. Cada lado del Mercado bilateral ejerce externalidades en el otro lado.</a:t>
            </a:r>
            <a:endParaRPr lang="es-CL" sz="1600" dirty="0">
              <a:solidFill>
                <a:srgbClr val="006CB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7697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755576" y="1412776"/>
            <a:ext cx="7488832" cy="30777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spcBef>
                <a:spcPts val="600"/>
              </a:spcBef>
              <a:buFont typeface="Arial" pitchFamily="34" charset="0"/>
              <a:buChar char="•"/>
              <a:defRPr sz="120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indent="0" algn="just">
              <a:spcBef>
                <a:spcPts val="1200"/>
              </a:spcBef>
              <a:buNone/>
            </a:pPr>
            <a:endParaRPr lang="es-CL" sz="1800" dirty="0" smtClean="0"/>
          </a:p>
          <a:p>
            <a:pPr marL="0" indent="0" algn="just">
              <a:spcBef>
                <a:spcPts val="1200"/>
              </a:spcBef>
              <a:buNone/>
            </a:pPr>
            <a:r>
              <a:rPr lang="es-CL" sz="1800" dirty="0" smtClean="0"/>
              <a:t>Tenemos </a:t>
            </a:r>
            <a:r>
              <a:rPr lang="es-CL" sz="1800" dirty="0"/>
              <a:t>la convicción que el principio de Neutralidad de la Red, tiene impacto positivo en el mercado de las telecomunicaciones</a:t>
            </a:r>
            <a:r>
              <a:rPr lang="es-CL" sz="1800" dirty="0" smtClean="0"/>
              <a:t>. Así lo demuestran las cifras de: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es-CL" sz="1800" dirty="0" smtClean="0"/>
          </a:p>
          <a:p>
            <a:pPr marL="815975" indent="-180975" algn="just">
              <a:spcBef>
                <a:spcPts val="1200"/>
              </a:spcBef>
            </a:pPr>
            <a:r>
              <a:rPr lang="es-CL" sz="1800" dirty="0" smtClean="0"/>
              <a:t>Evolución de Accesos</a:t>
            </a:r>
          </a:p>
          <a:p>
            <a:pPr marL="815975" indent="-180975" algn="just">
              <a:spcBef>
                <a:spcPts val="1200"/>
              </a:spcBef>
            </a:pPr>
            <a:r>
              <a:rPr lang="es-CL" sz="1800" dirty="0" smtClean="0"/>
              <a:t>Evolución de Usuarios</a:t>
            </a:r>
          </a:p>
          <a:p>
            <a:pPr marL="815975" indent="-180975" algn="just">
              <a:spcBef>
                <a:spcPts val="1200"/>
              </a:spcBef>
            </a:pPr>
            <a:r>
              <a:rPr lang="es-CL" sz="1800" dirty="0" smtClean="0"/>
              <a:t>Estructura de Velocidades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251520" y="188640"/>
            <a:ext cx="7810682" cy="79208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Neutralidad de la Red en </a:t>
            </a:r>
            <a: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Chile</a:t>
            </a:r>
            <a:b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6065529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3 CuadroTexto"/>
          <p:cNvSpPr txBox="1">
            <a:spLocks noChangeAspect="1"/>
          </p:cNvSpPr>
          <p:nvPr/>
        </p:nvSpPr>
        <p:spPr>
          <a:xfrm>
            <a:off x="664934" y="4869160"/>
            <a:ext cx="7147426" cy="1068866"/>
          </a:xfrm>
          <a:prstGeom prst="roundRect">
            <a:avLst>
              <a:gd name="adj" fmla="val 8964"/>
            </a:avLst>
          </a:prstGeom>
          <a:solidFill>
            <a:schemeClr val="bg1">
              <a:lumMod val="95000"/>
            </a:schemeClr>
          </a:solidFill>
          <a:ln w="12700"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CL"/>
            </a:defPPr>
            <a:lvl1pPr algn="ctr">
              <a:spcAft>
                <a:spcPts val="600"/>
              </a:spcAft>
              <a:defRPr sz="17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>
              <a:buClr>
                <a:srgbClr val="003399"/>
              </a:buClr>
              <a:buSzPct val="120000"/>
            </a:pPr>
            <a:r>
              <a:rPr lang="es-CL" sz="1400" dirty="0" smtClean="0">
                <a:solidFill>
                  <a:schemeClr val="tx2"/>
                </a:solidFill>
              </a:rPr>
              <a:t>Durante 2014 Chile dio un salto significativo en conectividad al registrar su mayor crecimiento histórico con 2,8 millones de nuevos </a:t>
            </a:r>
            <a:r>
              <a:rPr lang="es-CL" sz="1400" dirty="0">
                <a:solidFill>
                  <a:schemeClr val="tx2"/>
                </a:solidFill>
              </a:rPr>
              <a:t>accesos </a:t>
            </a:r>
            <a:r>
              <a:rPr lang="es-CL" sz="1400" dirty="0" smtClean="0">
                <a:solidFill>
                  <a:schemeClr val="tx2"/>
                </a:solidFill>
              </a:rPr>
              <a:t>a internet, principalmente móviles.</a:t>
            </a:r>
            <a:endParaRPr lang="es-CL" sz="15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11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4135048"/>
              </p:ext>
            </p:extLst>
          </p:nvPr>
        </p:nvGraphicFramePr>
        <p:xfrm>
          <a:off x="506411" y="1617021"/>
          <a:ext cx="6351589" cy="3181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06" y="3073393"/>
            <a:ext cx="544834" cy="35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99" y="3435343"/>
            <a:ext cx="173725" cy="29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734" y="2240474"/>
            <a:ext cx="318498" cy="25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errar llave"/>
          <p:cNvSpPr/>
          <p:nvPr/>
        </p:nvSpPr>
        <p:spPr>
          <a:xfrm>
            <a:off x="7044138" y="2240474"/>
            <a:ext cx="219075" cy="1906886"/>
          </a:xfrm>
          <a:prstGeom prst="rightBrac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7361614" y="2802265"/>
            <a:ext cx="16637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>
                <a:solidFill>
                  <a:schemeClr val="tx2"/>
                </a:solidFill>
              </a:rPr>
              <a:t>11,5</a:t>
            </a:r>
            <a:r>
              <a:rPr lang="es-CL" dirty="0">
                <a:solidFill>
                  <a:schemeClr val="tx2"/>
                </a:solidFill>
              </a:rPr>
              <a:t> </a:t>
            </a:r>
            <a:r>
              <a:rPr lang="es-CL" dirty="0" smtClean="0">
                <a:solidFill>
                  <a:schemeClr val="tx2"/>
                </a:solidFill>
              </a:rPr>
              <a:t>millones </a:t>
            </a:r>
            <a:r>
              <a:rPr lang="es-CL" dirty="0">
                <a:solidFill>
                  <a:schemeClr val="tx2"/>
                </a:solidFill>
              </a:rPr>
              <a:t>de </a:t>
            </a:r>
            <a:r>
              <a:rPr lang="es-CL" dirty="0" smtClean="0">
                <a:solidFill>
                  <a:schemeClr val="tx2"/>
                </a:solidFill>
              </a:rPr>
              <a:t>accesos fijos y móviles</a:t>
            </a:r>
            <a:endParaRPr lang="es-C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332" y="1718484"/>
            <a:ext cx="3429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7320363" y="1547033"/>
            <a:ext cx="19321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 smtClean="0">
                <a:solidFill>
                  <a:schemeClr val="tx2"/>
                </a:solidFill>
              </a:rPr>
              <a:t>64 </a:t>
            </a:r>
            <a:r>
              <a:rPr lang="es-CL" dirty="0" smtClean="0">
                <a:solidFill>
                  <a:schemeClr val="tx2"/>
                </a:solidFill>
              </a:rPr>
              <a:t>accesos cada 100 habitantes</a:t>
            </a:r>
            <a:endParaRPr lang="es-CL" dirty="0"/>
          </a:p>
        </p:txBody>
      </p:sp>
      <p:sp>
        <p:nvSpPr>
          <p:cNvPr id="16" name="1 Título"/>
          <p:cNvSpPr txBox="1">
            <a:spLocks/>
          </p:cNvSpPr>
          <p:nvPr/>
        </p:nvSpPr>
        <p:spPr bwMode="auto">
          <a:xfrm>
            <a:off x="136479" y="199314"/>
            <a:ext cx="7925723" cy="493382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Chile: Masificando los Accesos a Internet</a:t>
            </a:r>
          </a:p>
        </p:txBody>
      </p:sp>
    </p:spTree>
    <p:extLst>
      <p:ext uri="{BB962C8B-B14F-4D97-AF65-F5344CB8AC3E}">
        <p14:creationId xmlns:p14="http://schemas.microsoft.com/office/powerpoint/2010/main" val="21969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3749660415"/>
              </p:ext>
            </p:extLst>
          </p:nvPr>
        </p:nvGraphicFramePr>
        <p:xfrm>
          <a:off x="666750" y="1787524"/>
          <a:ext cx="7810500" cy="4232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666750" y="1026790"/>
            <a:ext cx="788937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s-CL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Chile llegó a los </a:t>
            </a:r>
            <a:r>
              <a:rPr lang="es-CL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70 usuarios</a:t>
            </a:r>
            <a:r>
              <a:rPr lang="es-CL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internet por cada </a:t>
            </a:r>
            <a:r>
              <a:rPr lang="es-CL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100 hab</a:t>
            </a:r>
            <a:r>
              <a:rPr lang="es-CL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s-CL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acortando la brecha con los niveles de países desarrollados.</a:t>
            </a:r>
            <a:endParaRPr lang="es-CL" dirty="0">
              <a:solidFill>
                <a:schemeClr val="tx2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141" y="2696353"/>
            <a:ext cx="364429" cy="29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 bwMode="auto">
          <a:xfrm>
            <a:off x="179512" y="175245"/>
            <a:ext cx="7650163" cy="517451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Chile: Masificación de Usuarios de Internet</a:t>
            </a:r>
            <a:endParaRPr lang="es-CL" sz="2000" b="1" dirty="0">
              <a:solidFill>
                <a:schemeClr val="accent1">
                  <a:lumMod val="20000"/>
                  <a:lumOff val="8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140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3664258631"/>
              </p:ext>
            </p:extLst>
          </p:nvPr>
        </p:nvGraphicFramePr>
        <p:xfrm>
          <a:off x="714375" y="1825625"/>
          <a:ext cx="830579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 bwMode="auto">
          <a:xfrm>
            <a:off x="162197" y="152400"/>
            <a:ext cx="7650163" cy="517451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Chile: Más conexiones de alta velocidad</a:t>
            </a:r>
            <a:endParaRPr lang="es-CL" sz="2000" b="1" dirty="0">
              <a:solidFill>
                <a:schemeClr val="accent1">
                  <a:lumMod val="20000"/>
                  <a:lumOff val="8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058025" y="177430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chemeClr val="tx2"/>
                </a:solidFill>
              </a:rPr>
              <a:t>Mbps</a:t>
            </a:r>
            <a:endParaRPr lang="es-CL" b="1" dirty="0">
              <a:solidFill>
                <a:schemeClr val="tx2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85825" y="921434"/>
            <a:ext cx="74517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 smtClean="0">
                <a:solidFill>
                  <a:schemeClr val="tx2"/>
                </a:solidFill>
              </a:rPr>
              <a:t>Velocidades en servicio por </a:t>
            </a:r>
            <a:r>
              <a:rPr lang="es-CL" sz="2400" b="1" dirty="0">
                <a:solidFill>
                  <a:schemeClr val="tx2"/>
                </a:solidFill>
              </a:rPr>
              <a:t>tramos </a:t>
            </a:r>
            <a:r>
              <a:rPr lang="es-CL" sz="2400" b="1" dirty="0" smtClean="0">
                <a:solidFill>
                  <a:schemeClr val="tx2"/>
                </a:solidFill>
              </a:rPr>
              <a:t>(porcentaje)</a:t>
            </a:r>
          </a:p>
          <a:p>
            <a:r>
              <a:rPr lang="es-CL" dirty="0" smtClean="0">
                <a:solidFill>
                  <a:schemeClr val="tx2"/>
                </a:solidFill>
              </a:rPr>
              <a:t>Banda Ancha Fija (a diciembre de cada año)</a:t>
            </a:r>
            <a:endParaRPr lang="es-CL" dirty="0">
              <a:solidFill>
                <a:schemeClr val="tx2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28674" y="1742043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%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321405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2AC791-DE4B-4748-A3CC-18685AEB5F0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748827" y="2547376"/>
            <a:ext cx="7666666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Prácticas Destacadas en la Región</a:t>
            </a:r>
          </a:p>
        </p:txBody>
      </p:sp>
    </p:spTree>
    <p:extLst>
      <p:ext uri="{BB962C8B-B14F-4D97-AF65-F5344CB8AC3E}">
        <p14:creationId xmlns:p14="http://schemas.microsoft.com/office/powerpoint/2010/main" val="1481523957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849084" y="1488205"/>
            <a:ext cx="7434944" cy="55092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spcBef>
                <a:spcPts val="600"/>
              </a:spcBef>
              <a:buFont typeface="Arial" pitchFamily="34" charset="0"/>
              <a:buChar char="•"/>
              <a:defRPr sz="120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180975" indent="-180975" algn="just">
              <a:spcBef>
                <a:spcPts val="1200"/>
              </a:spcBef>
            </a:pPr>
            <a:r>
              <a:rPr lang="es-CL" sz="1800" dirty="0" smtClean="0"/>
              <a:t>En proceso de discusión de Propuesta </a:t>
            </a:r>
            <a:r>
              <a:rPr lang="es-CL" sz="1800" dirty="0"/>
              <a:t>de Reglamento de Neutralidad de Red </a:t>
            </a:r>
            <a:r>
              <a:rPr lang="es-CL" sz="1800" dirty="0" smtClean="0"/>
              <a:t>que determinará </a:t>
            </a:r>
            <a:r>
              <a:rPr lang="es-CL" sz="1800" dirty="0"/>
              <a:t>el tratamiento regulatorio que tendrá la administración de red, gestión del </a:t>
            </a:r>
            <a:r>
              <a:rPr lang="es-CL" sz="1800" dirty="0" smtClean="0"/>
              <a:t>tráfico </a:t>
            </a:r>
            <a:r>
              <a:rPr lang="es-CL" sz="1800" dirty="0"/>
              <a:t>y configuración de equipos terminales que adopten las empresas operadoras en sus redes</a:t>
            </a:r>
            <a:r>
              <a:rPr lang="es-CL" sz="1800" dirty="0" smtClean="0"/>
              <a:t>.</a:t>
            </a:r>
          </a:p>
          <a:p>
            <a:pPr marL="180975" indent="-180975" algn="just">
              <a:spcBef>
                <a:spcPts val="1200"/>
              </a:spcBef>
            </a:pPr>
            <a:r>
              <a:rPr lang="es-CL" sz="1800" dirty="0" smtClean="0"/>
              <a:t>Se distinguen: </a:t>
            </a:r>
          </a:p>
          <a:p>
            <a:pPr marL="538163" indent="-180975" algn="just">
              <a:spcBef>
                <a:spcPts val="1200"/>
              </a:spcBef>
            </a:pPr>
            <a:r>
              <a:rPr lang="es-CL" sz="1600" dirty="0" smtClean="0"/>
              <a:t>i) </a:t>
            </a:r>
            <a:r>
              <a:rPr lang="es-CL" sz="1600" b="1" dirty="0" smtClean="0"/>
              <a:t>Medidas arbitrarias </a:t>
            </a:r>
            <a:r>
              <a:rPr lang="es-CL" sz="1600" dirty="0" smtClean="0"/>
              <a:t>(que se prohíben, pero se establece un régimen de eventos extraordinarios); </a:t>
            </a:r>
          </a:p>
          <a:p>
            <a:pPr marL="538163" indent="-180975" algn="just">
              <a:spcBef>
                <a:spcPts val="1200"/>
              </a:spcBef>
            </a:pPr>
            <a:r>
              <a:rPr lang="es-CL" sz="1600" dirty="0" smtClean="0"/>
              <a:t>ii) </a:t>
            </a:r>
            <a:r>
              <a:rPr lang="es-CL" sz="1600" b="1" dirty="0" smtClean="0"/>
              <a:t>Medidas que no requieren autorización previa </a:t>
            </a:r>
            <a:r>
              <a:rPr lang="es-CL" sz="1600" dirty="0" smtClean="0"/>
              <a:t>del regulador; y </a:t>
            </a:r>
          </a:p>
          <a:p>
            <a:pPr marL="538163" indent="-180975" algn="just">
              <a:spcBef>
                <a:spcPts val="1200"/>
              </a:spcBef>
            </a:pPr>
            <a:r>
              <a:rPr lang="es-CL" sz="1600" dirty="0" smtClean="0"/>
              <a:t>iii) </a:t>
            </a:r>
            <a:r>
              <a:rPr lang="es-CL" sz="1600" b="1" dirty="0" smtClean="0"/>
              <a:t>Medidas que requieren autorización previa</a:t>
            </a:r>
            <a:r>
              <a:rPr lang="es-CL" sz="1600" dirty="0" smtClean="0"/>
              <a:t>. Se establece requerimiento de informes y plazos para aprobación. También se establece posibilidad de permisos provisionales.</a:t>
            </a:r>
          </a:p>
          <a:p>
            <a:pPr marL="180975" indent="-180975" algn="just">
              <a:spcBef>
                <a:spcPts val="1200"/>
              </a:spcBef>
            </a:pPr>
            <a:r>
              <a:rPr lang="es-CL" sz="1800" dirty="0" smtClean="0"/>
              <a:t>La propuesta se ha discutido con la participación de actores del sector y se espera su versión definitiva hacia fin de año (2015).</a:t>
            </a:r>
          </a:p>
          <a:p>
            <a:pPr marL="180975" indent="-180975" algn="just">
              <a:spcBef>
                <a:spcPts val="1200"/>
              </a:spcBef>
            </a:pPr>
            <a:endParaRPr lang="es-CL" sz="1800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395536" y="188640"/>
            <a:ext cx="7666666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Prácticas Destacadas en la Región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408899" y="1121178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PERÚ</a:t>
            </a:r>
          </a:p>
        </p:txBody>
      </p:sp>
    </p:spTree>
    <p:extLst>
      <p:ext uri="{BB962C8B-B14F-4D97-AF65-F5344CB8AC3E}">
        <p14:creationId xmlns:p14="http://schemas.microsoft.com/office/powerpoint/2010/main" val="3570261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762000" y="1270496"/>
            <a:ext cx="7434944" cy="47397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spcBef>
                <a:spcPts val="600"/>
              </a:spcBef>
              <a:buFont typeface="Arial" pitchFamily="34" charset="0"/>
              <a:buChar char="•"/>
              <a:defRPr sz="120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180975" indent="-180975" algn="just">
              <a:spcBef>
                <a:spcPts val="1200"/>
              </a:spcBef>
            </a:pPr>
            <a:r>
              <a:rPr lang="es-CL" sz="1800" dirty="0" smtClean="0"/>
              <a:t>La discusión sobre Neutralidad de la Red en Chile fue prolongada y ardua</a:t>
            </a:r>
            <a:r>
              <a:rPr lang="es-CL" sz="1800" dirty="0"/>
              <a:t> </a:t>
            </a:r>
            <a:r>
              <a:rPr lang="es-CL" sz="1800" dirty="0" smtClean="0"/>
              <a:t>(2007-2010) abarcando la gestión de tres presidentes de la República. </a:t>
            </a:r>
          </a:p>
          <a:p>
            <a:pPr marL="180975" indent="-180975" algn="just">
              <a:spcBef>
                <a:spcPts val="1200"/>
              </a:spcBef>
            </a:pPr>
            <a:r>
              <a:rPr lang="es-CL" sz="1800" dirty="0" smtClean="0"/>
              <a:t>Constituye el primer logro legislativo en materias digitales de la comunidad organizada.</a:t>
            </a:r>
          </a:p>
          <a:p>
            <a:pPr marL="180975" indent="-180975" algn="just">
              <a:spcBef>
                <a:spcPts val="1200"/>
              </a:spcBef>
            </a:pPr>
            <a:r>
              <a:rPr lang="es-CL" sz="1800" dirty="0" smtClean="0"/>
              <a:t>La ley fue votada en todo su proceso legislativo sin ninguna oposición:</a:t>
            </a:r>
          </a:p>
          <a:p>
            <a:pPr marL="804863" lvl="2" indent="-347663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s-CL" dirty="0" smtClean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su primer tramite legislativo (2007) la H. Cámara de Diputados fue aprobada por 66 votos y dos abstenciones.</a:t>
            </a:r>
          </a:p>
          <a:p>
            <a:pPr marL="804863" lvl="2" indent="-347663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s-CL" dirty="0" smtClean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Senado (2008) </a:t>
            </a:r>
            <a:r>
              <a:rPr lang="es-CL" dirty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es-CL" dirty="0" smtClean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aprobó </a:t>
            </a:r>
            <a:r>
              <a:rPr lang="es-CL" dirty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 30 votos y una </a:t>
            </a:r>
            <a:r>
              <a:rPr lang="es-CL" dirty="0" smtClean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abstención.</a:t>
            </a:r>
            <a:endParaRPr lang="es-CL" dirty="0">
              <a:solidFill>
                <a:srgbClr val="006CB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4863" lvl="2" indent="-347663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s-CL" dirty="0" smtClean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H. Cámara </a:t>
            </a:r>
            <a:r>
              <a:rPr lang="es-CL" dirty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Diputados </a:t>
            </a:r>
            <a:r>
              <a:rPr lang="es-CL" dirty="0" smtClean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aprobó (2010) la ley final con </a:t>
            </a:r>
            <a:r>
              <a:rPr lang="es-CL" dirty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99 votos y una </a:t>
            </a:r>
            <a:r>
              <a:rPr lang="es-CL" dirty="0" smtClean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abstención.</a:t>
            </a:r>
            <a:endParaRPr lang="es-CL" dirty="0">
              <a:solidFill>
                <a:srgbClr val="006CB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395536" y="188640"/>
            <a:ext cx="7666666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Neutralidad de la Red en Chile </a:t>
            </a:r>
            <a:endParaRPr lang="es-CL" sz="20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Historia</a:t>
            </a:r>
          </a:p>
        </p:txBody>
      </p:sp>
    </p:spTree>
    <p:extLst>
      <p:ext uri="{BB962C8B-B14F-4D97-AF65-F5344CB8AC3E}">
        <p14:creationId xmlns:p14="http://schemas.microsoft.com/office/powerpoint/2010/main" val="189768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2AC791-DE4B-4748-A3CC-18685AEB5F0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748827" y="2547376"/>
            <a:ext cx="7666666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Neutralidad y los reguladores de la Región</a:t>
            </a:r>
          </a:p>
        </p:txBody>
      </p:sp>
    </p:spTree>
    <p:extLst>
      <p:ext uri="{BB962C8B-B14F-4D97-AF65-F5344CB8AC3E}">
        <p14:creationId xmlns:p14="http://schemas.microsoft.com/office/powerpoint/2010/main" val="2306133555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2AC791-DE4B-4748-A3CC-18685AEB5F0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748827" y="2547376"/>
            <a:ext cx="7666666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Hitos del mercado en relación con Neutralidad</a:t>
            </a:r>
          </a:p>
        </p:txBody>
      </p:sp>
    </p:spTree>
    <p:extLst>
      <p:ext uri="{BB962C8B-B14F-4D97-AF65-F5344CB8AC3E}">
        <p14:creationId xmlns:p14="http://schemas.microsoft.com/office/powerpoint/2010/main" val="2959299458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849083" y="1516246"/>
            <a:ext cx="7627651" cy="47089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spcBef>
                <a:spcPts val="600"/>
              </a:spcBef>
              <a:buFont typeface="Arial" pitchFamily="34" charset="0"/>
              <a:buChar char="•"/>
              <a:defRPr sz="120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180975" indent="-180975" algn="just">
              <a:spcBef>
                <a:spcPts val="1200"/>
              </a:spcBef>
            </a:pPr>
            <a:r>
              <a:rPr lang="es-CL" sz="1800" dirty="0" smtClean="0"/>
              <a:t>Práctica de operadores móviles (tanto con red propia, como operadores virtuales) e </a:t>
            </a:r>
            <a:r>
              <a:rPr lang="es-CL" sz="1800" dirty="0" err="1" smtClean="0"/>
              <a:t>ISPs</a:t>
            </a:r>
            <a:r>
              <a:rPr lang="es-CL" sz="1800" dirty="0" smtClean="0"/>
              <a:t>, asociada a la exención de cobro por el tráfico de datos asociado a aplicaciones específicas o servicios específicos, usualmente a través de planes limitados.</a:t>
            </a:r>
          </a:p>
          <a:p>
            <a:pPr marL="180975" indent="-180975" algn="just">
              <a:spcBef>
                <a:spcPts val="1200"/>
              </a:spcBef>
            </a:pPr>
            <a:r>
              <a:rPr lang="es-CL" sz="1800" dirty="0" smtClean="0"/>
              <a:t>Las fuentes de los contenidos constituyen una oferta y decisión del proveedor, con base a aplicaciones de atractivo masivo.</a:t>
            </a:r>
          </a:p>
          <a:p>
            <a:pPr marL="180975" indent="-180975" algn="just">
              <a:spcBef>
                <a:spcPts val="1200"/>
              </a:spcBef>
            </a:pPr>
            <a:r>
              <a:rPr lang="es-CL" sz="1800" dirty="0" smtClean="0"/>
              <a:t>Un elemento persuasivo para el usuario es evitar consumos excesivos no esperados (“</a:t>
            </a:r>
            <a:r>
              <a:rPr lang="es-CL" sz="1800" dirty="0" err="1" smtClean="0"/>
              <a:t>bill</a:t>
            </a:r>
            <a:r>
              <a:rPr lang="es-CL" sz="1800" dirty="0" smtClean="0"/>
              <a:t> shock”), derivado del consumo de servicios y aplicaciones asociado normalmente a tráfico cobrado de acuerdo a un plan de datos sujeto a límites de “descarga”.</a:t>
            </a:r>
          </a:p>
          <a:p>
            <a:pPr marL="180975" indent="-180975" algn="just">
              <a:spcBef>
                <a:spcPts val="1200"/>
              </a:spcBef>
            </a:pPr>
            <a:r>
              <a:rPr lang="es-CL" sz="1800" dirty="0" smtClean="0"/>
              <a:t>Sin embargo, desde el punto de vista regulatorio es necesario mirar estas ofertas con cautela, por cuanto podrían estar asociadas a sobreprecios en otros </a:t>
            </a:r>
            <a:r>
              <a:rPr lang="es-CL" sz="1800" dirty="0" err="1" smtClean="0"/>
              <a:t>ítemes</a:t>
            </a:r>
            <a:r>
              <a:rPr lang="es-CL" sz="1800" dirty="0" smtClean="0"/>
              <a:t> de servicio.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395536" y="188640"/>
            <a:ext cx="7666666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Ofertas </a:t>
            </a:r>
            <a:r>
              <a:rPr lang="es-CL" sz="2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zero</a:t>
            </a:r>
            <a: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-rating</a:t>
            </a:r>
          </a:p>
        </p:txBody>
      </p:sp>
    </p:spTree>
    <p:extLst>
      <p:ext uri="{BB962C8B-B14F-4D97-AF65-F5344CB8AC3E}">
        <p14:creationId xmlns:p14="http://schemas.microsoft.com/office/powerpoint/2010/main" val="6409157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849083" y="1516246"/>
            <a:ext cx="7627651" cy="47397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spcBef>
                <a:spcPts val="600"/>
              </a:spcBef>
              <a:buFont typeface="Arial" pitchFamily="34" charset="0"/>
              <a:buChar char="•"/>
              <a:defRPr sz="120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180975" indent="-180975" algn="just">
              <a:spcBef>
                <a:spcPts val="1200"/>
              </a:spcBef>
            </a:pPr>
            <a:r>
              <a:rPr lang="es-CL" sz="1800" dirty="0" smtClean="0"/>
              <a:t>Mediante convenios con operadores específicos, que requieren la adquisición de un chip de la compañía específica.</a:t>
            </a:r>
          </a:p>
          <a:p>
            <a:pPr marL="180975" indent="-180975" algn="just">
              <a:spcBef>
                <a:spcPts val="1200"/>
              </a:spcBef>
            </a:pPr>
            <a:r>
              <a:rPr lang="es-CL" sz="1800" dirty="0" smtClean="0"/>
              <a:t>En un ambiente de red </a:t>
            </a:r>
            <a:r>
              <a:rPr lang="es-CL" sz="1800" dirty="0" err="1" smtClean="0"/>
              <a:t>WiFi</a:t>
            </a:r>
            <a:r>
              <a:rPr lang="es-CL" sz="1800" dirty="0" smtClean="0"/>
              <a:t>, se descarga la aplicación asociada al servicio.</a:t>
            </a:r>
          </a:p>
          <a:p>
            <a:pPr marL="180975" indent="-180975" algn="just">
              <a:spcBef>
                <a:spcPts val="1200"/>
              </a:spcBef>
            </a:pPr>
            <a:r>
              <a:rPr lang="es-CL" sz="1800" dirty="0" smtClean="0"/>
              <a:t>Fuera del ambiente </a:t>
            </a:r>
            <a:r>
              <a:rPr lang="es-CL" sz="1800" dirty="0" err="1" smtClean="0"/>
              <a:t>WiFi</a:t>
            </a:r>
            <a:r>
              <a:rPr lang="es-CL" sz="1800" dirty="0" smtClean="0"/>
              <a:t>, el uso de la aplicación opera a través de tráfico móvil libre de costo.</a:t>
            </a:r>
          </a:p>
          <a:p>
            <a:pPr marL="180975" indent="-180975" algn="just">
              <a:spcBef>
                <a:spcPts val="1200"/>
              </a:spcBef>
            </a:pPr>
            <a:r>
              <a:rPr lang="es-CL" sz="1800" dirty="0" smtClean="0"/>
              <a:t>La aplicación da acceso a un conjunto limitado de servicios de información (del orden de una veintena).</a:t>
            </a:r>
          </a:p>
          <a:p>
            <a:pPr marL="180975" indent="-180975" algn="just">
              <a:spcBef>
                <a:spcPts val="1200"/>
              </a:spcBef>
            </a:pPr>
            <a:r>
              <a:rPr lang="es-CL" sz="1800" dirty="0" smtClean="0"/>
              <a:t>En el mix de servicios de información, hay sitios globales (como Facebook, Wikipedia) y otros de relevancia local, que varían según país.</a:t>
            </a:r>
          </a:p>
          <a:p>
            <a:pPr marL="180975" indent="-180975" algn="just">
              <a:spcBef>
                <a:spcPts val="1200"/>
              </a:spcBef>
            </a:pPr>
            <a:r>
              <a:rPr lang="es-CL" sz="1800" dirty="0" smtClean="0"/>
              <a:t>En Wikipedia por ejemplo, se puede acceder a todo el contenido “plano” (texto), pero no a los links que constituyen las referencias de los artículos. Similar ocurre con Facebook.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395536" y="188640"/>
            <a:ext cx="7666666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Cómo opera Internet.org en teléfonos móviles?</a:t>
            </a:r>
          </a:p>
        </p:txBody>
      </p:sp>
    </p:spTree>
    <p:extLst>
      <p:ext uri="{BB962C8B-B14F-4D97-AF65-F5344CB8AC3E}">
        <p14:creationId xmlns:p14="http://schemas.microsoft.com/office/powerpoint/2010/main" val="112052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849083" y="1516246"/>
            <a:ext cx="7627651" cy="40318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spcBef>
                <a:spcPts val="600"/>
              </a:spcBef>
              <a:buFont typeface="Arial" pitchFamily="34" charset="0"/>
              <a:buChar char="•"/>
              <a:defRPr sz="120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180975" indent="-180975" algn="just">
              <a:spcBef>
                <a:spcPts val="1200"/>
              </a:spcBef>
            </a:pPr>
            <a:r>
              <a:rPr lang="es-CL" sz="1800" dirty="0" smtClean="0"/>
              <a:t>Desde el punto de vista de los reguladores de la región, no hay consenso sobre el tratamiento de ofertas </a:t>
            </a:r>
            <a:r>
              <a:rPr lang="es-CL" sz="1800" dirty="0" err="1" smtClean="0"/>
              <a:t>zero</a:t>
            </a:r>
            <a:r>
              <a:rPr lang="es-CL" sz="1800" dirty="0" smtClean="0"/>
              <a:t>-rating, como la introducida por Internet.org</a:t>
            </a:r>
          </a:p>
          <a:p>
            <a:pPr marL="180975" indent="-180975" algn="just">
              <a:spcBef>
                <a:spcPts val="1200"/>
              </a:spcBef>
            </a:pPr>
            <a:r>
              <a:rPr lang="es-CL" sz="1800" dirty="0" smtClean="0"/>
              <a:t>Hay países que han adoptado la propuesta de Internet.org y que no tienen normativa sobre Neutralidad de la Red.</a:t>
            </a:r>
          </a:p>
          <a:p>
            <a:pPr marL="180975" indent="-180975" algn="just">
              <a:spcBef>
                <a:spcPts val="1200"/>
              </a:spcBef>
            </a:pPr>
            <a:r>
              <a:rPr lang="es-CL" sz="1800" dirty="0" smtClean="0"/>
              <a:t>Hay casos de adopción de la propuesta de Internet.org que coexisten con normativa vigente de Neutralidad de la Red: </a:t>
            </a:r>
          </a:p>
          <a:p>
            <a:pPr marL="538163" indent="-180975" algn="just">
              <a:spcBef>
                <a:spcPts val="1200"/>
              </a:spcBef>
            </a:pPr>
            <a:r>
              <a:rPr lang="es-CL" sz="1800" dirty="0" smtClean="0"/>
              <a:t>En estos casos, se ve la oferta de Internet.org como una alternativa de acceso a sectores de población de menores ingresos. </a:t>
            </a:r>
          </a:p>
          <a:p>
            <a:pPr marL="538163" indent="-180975" algn="just">
              <a:spcBef>
                <a:spcPts val="1200"/>
              </a:spcBef>
            </a:pPr>
            <a:r>
              <a:rPr lang="es-CL" sz="1800" dirty="0" smtClean="0"/>
              <a:t>No se la ve como una amenaza para el mercado de Acceso a Internet.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395536" y="188640"/>
            <a:ext cx="7666666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Visiones sobre Ofertas Zero-rating (1/3)</a:t>
            </a:r>
          </a:p>
        </p:txBody>
      </p:sp>
    </p:spTree>
    <p:extLst>
      <p:ext uri="{BB962C8B-B14F-4D97-AF65-F5344CB8AC3E}">
        <p14:creationId xmlns:p14="http://schemas.microsoft.com/office/powerpoint/2010/main" val="3173622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849083" y="1429747"/>
            <a:ext cx="7627651" cy="49244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spcBef>
                <a:spcPts val="600"/>
              </a:spcBef>
              <a:buFont typeface="Arial" pitchFamily="34" charset="0"/>
              <a:buChar char="•"/>
              <a:defRPr sz="120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180975" indent="-180975" algn="just">
              <a:spcBef>
                <a:spcPts val="1200"/>
              </a:spcBef>
            </a:pPr>
            <a:r>
              <a:rPr lang="es-CL" sz="2000" dirty="0"/>
              <a:t>Sectores de la Sociedad Civil critican la adopción de Internet.org:</a:t>
            </a:r>
          </a:p>
          <a:p>
            <a:pPr marL="538163" indent="-180975" algn="just"/>
            <a:r>
              <a:rPr lang="es-CL" sz="1800" dirty="0"/>
              <a:t>Se la considera una estrategia encubierta para abrir mercado;</a:t>
            </a:r>
          </a:p>
          <a:p>
            <a:pPr marL="538163" indent="-180975" algn="just"/>
            <a:r>
              <a:rPr lang="es-CL" sz="1800" dirty="0"/>
              <a:t>Ofrece una visión limitada de lo que es internet (una red abierta, en su concepción</a:t>
            </a:r>
            <a:r>
              <a:rPr lang="es-CL" sz="1800" dirty="0" smtClean="0"/>
              <a:t>);</a:t>
            </a:r>
            <a:endParaRPr lang="es-CL" sz="1800" dirty="0"/>
          </a:p>
          <a:p>
            <a:pPr marL="538163" indent="-180975" algn="just"/>
            <a:r>
              <a:rPr lang="es-CL" sz="1800" dirty="0"/>
              <a:t>Paquete de aplicaciones </a:t>
            </a:r>
            <a:r>
              <a:rPr lang="es-CL" sz="1800" dirty="0" smtClean="0"/>
              <a:t>se </a:t>
            </a:r>
            <a:r>
              <a:rPr lang="es-CL" sz="1800" dirty="0"/>
              <a:t>ha definido sin necesariamente consultar a los </a:t>
            </a:r>
            <a:r>
              <a:rPr lang="es-CL" sz="1800" dirty="0" smtClean="0"/>
              <a:t>usuarios; </a:t>
            </a:r>
            <a:endParaRPr lang="es-CL" sz="1800" dirty="0"/>
          </a:p>
          <a:p>
            <a:pPr marL="538163" indent="-180975" algn="just"/>
            <a:r>
              <a:rPr lang="es-CL" sz="1800" dirty="0"/>
              <a:t>Presenta riesgos de uso de datos personales en personas eventualmente de mayor vulnerabilidad por falta de alfabetización digital.</a:t>
            </a:r>
          </a:p>
          <a:p>
            <a:pPr marL="180975" indent="-180975" algn="just">
              <a:spcBef>
                <a:spcPts val="1200"/>
              </a:spcBef>
            </a:pPr>
            <a:r>
              <a:rPr lang="es-CL" sz="1800" dirty="0" smtClean="0"/>
              <a:t>Hay países que descartan de plano que Internet.org pueda operar en su territorio, apelando a la Neutralidad de la Red.</a:t>
            </a:r>
          </a:p>
          <a:p>
            <a:pPr marL="180975" indent="-180975" algn="just">
              <a:spcBef>
                <a:spcPts val="1200"/>
              </a:spcBef>
            </a:pPr>
            <a:r>
              <a:rPr lang="es-CL" sz="1800" dirty="0" smtClean="0"/>
              <a:t>No hay visiones unánimes desde países europeos sobre el tratamiento de ofertas </a:t>
            </a:r>
            <a:r>
              <a:rPr lang="es-CL" sz="1800" dirty="0" err="1" smtClean="0"/>
              <a:t>zero</a:t>
            </a:r>
            <a:r>
              <a:rPr lang="es-CL" sz="1800" dirty="0" smtClean="0"/>
              <a:t>-rating.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395536" y="188640"/>
            <a:ext cx="7666666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Visiones sobre Ofertas Zero-rating (2/3)</a:t>
            </a:r>
          </a:p>
        </p:txBody>
      </p:sp>
    </p:spTree>
    <p:extLst>
      <p:ext uri="{BB962C8B-B14F-4D97-AF65-F5344CB8AC3E}">
        <p14:creationId xmlns:p14="http://schemas.microsoft.com/office/powerpoint/2010/main" val="36977473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849083" y="1429747"/>
            <a:ext cx="7627651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spcBef>
                <a:spcPts val="600"/>
              </a:spcBef>
              <a:buFont typeface="Arial" pitchFamily="34" charset="0"/>
              <a:buChar char="•"/>
              <a:defRPr sz="120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180975" indent="-180975" algn="just">
              <a:spcBef>
                <a:spcPts val="1200"/>
              </a:spcBef>
            </a:pPr>
            <a:r>
              <a:rPr lang="es-CL" sz="1800" dirty="0" smtClean="0"/>
              <a:t>Ofertas </a:t>
            </a:r>
            <a:r>
              <a:rPr lang="es-CL" sz="1800" dirty="0" err="1" smtClean="0"/>
              <a:t>zero</a:t>
            </a:r>
            <a:r>
              <a:rPr lang="es-CL" sz="1800" dirty="0" smtClean="0"/>
              <a:t>-rating también toman otros formatos. Por </a:t>
            </a:r>
            <a:r>
              <a:rPr lang="es-CL" sz="1800" dirty="0" err="1" smtClean="0"/>
              <a:t>ej</a:t>
            </a:r>
            <a:r>
              <a:rPr lang="es-CL" sz="1800" dirty="0" smtClean="0"/>
              <a:t>: Ofertas que descuentan tráfico de planes móviles para aplicaciones de redes sociales (Facebook, Twitter, entre otras), que coexisten con esquemas de Neutralidad de la Red.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395536" y="188640"/>
            <a:ext cx="7666666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Visiones sobre Ofertas Zero-rating (3/3)</a:t>
            </a:r>
          </a:p>
        </p:txBody>
      </p:sp>
    </p:spTree>
    <p:extLst>
      <p:ext uri="{BB962C8B-B14F-4D97-AF65-F5344CB8AC3E}">
        <p14:creationId xmlns:p14="http://schemas.microsoft.com/office/powerpoint/2010/main" val="1074647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2AC791-DE4B-4748-A3CC-18685AEB5F0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748827" y="2547376"/>
            <a:ext cx="7666666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Neutralidad en el Contexto Europeo</a:t>
            </a:r>
          </a:p>
        </p:txBody>
      </p:sp>
    </p:spTree>
    <p:extLst>
      <p:ext uri="{BB962C8B-B14F-4D97-AF65-F5344CB8AC3E}">
        <p14:creationId xmlns:p14="http://schemas.microsoft.com/office/powerpoint/2010/main" val="1095971685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849084" y="1676887"/>
            <a:ext cx="7434944" cy="37548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spcBef>
                <a:spcPts val="600"/>
              </a:spcBef>
              <a:buFont typeface="Arial" pitchFamily="34" charset="0"/>
              <a:buChar char="•"/>
              <a:defRPr sz="120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180975" indent="-180975" algn="just">
              <a:spcBef>
                <a:spcPts val="1200"/>
              </a:spcBef>
            </a:pPr>
            <a:r>
              <a:rPr lang="es-CL" sz="1800" dirty="0" smtClean="0"/>
              <a:t>Se </a:t>
            </a:r>
            <a:r>
              <a:rPr lang="es-CL" sz="1800" dirty="0"/>
              <a:t>está llevando adelante un proceso legislativo desde Septiembre 2013 en el cual la Comisión Europea propuso una regulación para Neutralidad de la Red. </a:t>
            </a:r>
            <a:endParaRPr lang="es-CL" sz="1800" dirty="0" smtClean="0"/>
          </a:p>
          <a:p>
            <a:pPr marL="180975" indent="-180975" algn="just">
              <a:spcBef>
                <a:spcPts val="1200"/>
              </a:spcBef>
            </a:pPr>
            <a:r>
              <a:rPr lang="es-CL" sz="1800" dirty="0" smtClean="0"/>
              <a:t>A </a:t>
            </a:r>
            <a:r>
              <a:rPr lang="es-CL" sz="1800" dirty="0"/>
              <a:t>esto se sucedió una resolución del Parlamento Europeo </a:t>
            </a:r>
            <a:r>
              <a:rPr lang="es-CL" sz="1800" dirty="0" smtClean="0"/>
              <a:t>de Abril 2014.</a:t>
            </a:r>
          </a:p>
          <a:p>
            <a:pPr marL="180975" indent="-180975" algn="just">
              <a:spcBef>
                <a:spcPts val="1200"/>
              </a:spcBef>
            </a:pPr>
            <a:r>
              <a:rPr lang="es-CL" sz="1800" dirty="0" smtClean="0"/>
              <a:t>Se </a:t>
            </a:r>
            <a:r>
              <a:rPr lang="es-CL" sz="1800" dirty="0"/>
              <a:t>llegó a un acuerdo en el Consejo de Europa en Marzo </a:t>
            </a:r>
            <a:r>
              <a:rPr lang="es-CL" sz="1800" dirty="0" smtClean="0"/>
              <a:t>2015</a:t>
            </a:r>
          </a:p>
          <a:p>
            <a:pPr marL="180975" indent="-180975" algn="just">
              <a:spcBef>
                <a:spcPts val="1200"/>
              </a:spcBef>
            </a:pPr>
            <a:r>
              <a:rPr lang="es-CL" sz="1800" dirty="0" smtClean="0"/>
              <a:t>Durante </a:t>
            </a:r>
            <a:r>
              <a:rPr lang="es-CL" sz="1800" dirty="0"/>
              <a:t>el 30 Junio de 2015 se llegó a un acuerdo entre estas tres entidades políticas (el que también incluyó un acuerdo sobre </a:t>
            </a:r>
            <a:r>
              <a:rPr lang="es-CL" sz="1800" dirty="0" err="1"/>
              <a:t>roaming</a:t>
            </a:r>
            <a:r>
              <a:rPr lang="es-CL" sz="1800" dirty="0"/>
              <a:t> entre los países de la comunidad). </a:t>
            </a:r>
          </a:p>
          <a:p>
            <a:pPr marL="180975" indent="-180975" algn="just">
              <a:spcBef>
                <a:spcPts val="1200"/>
              </a:spcBef>
            </a:pPr>
            <a:endParaRPr lang="es-CL" sz="1800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395536" y="188640"/>
            <a:ext cx="7666666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BEREC y Discusión de Neutralidad en Europa (1/2)</a:t>
            </a:r>
          </a:p>
        </p:txBody>
      </p:sp>
    </p:spTree>
    <p:extLst>
      <p:ext uri="{BB962C8B-B14F-4D97-AF65-F5344CB8AC3E}">
        <p14:creationId xmlns:p14="http://schemas.microsoft.com/office/powerpoint/2010/main" val="1878245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849084" y="1488205"/>
            <a:ext cx="7434944" cy="45858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spcBef>
                <a:spcPts val="600"/>
              </a:spcBef>
              <a:buFont typeface="Arial" pitchFamily="34" charset="0"/>
              <a:buChar char="•"/>
              <a:defRPr sz="120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180975" indent="-180975" algn="just">
              <a:spcBef>
                <a:spcPts val="1200"/>
              </a:spcBef>
            </a:pPr>
            <a:r>
              <a:rPr lang="es-CL" sz="1800" dirty="0" smtClean="0"/>
              <a:t>BEREC </a:t>
            </a:r>
            <a:r>
              <a:rPr lang="es-CL" sz="1800" dirty="0"/>
              <a:t>está conduciendo un trabajo de Recomendaciones sobre Neutralidad de la Red, en cercana cooperación con la Comisión </a:t>
            </a:r>
            <a:r>
              <a:rPr lang="es-CL" sz="1800" dirty="0" smtClean="0"/>
              <a:t>Europea</a:t>
            </a:r>
          </a:p>
          <a:p>
            <a:pPr marL="180975" indent="-180975" algn="just">
              <a:spcBef>
                <a:spcPts val="1200"/>
              </a:spcBef>
            </a:pPr>
            <a:r>
              <a:rPr lang="es-CL" sz="1800" dirty="0" smtClean="0"/>
              <a:t>La base son las </a:t>
            </a:r>
            <a:r>
              <a:rPr lang="es-CL" sz="1800" dirty="0"/>
              <a:t>reglas de neutralidad previamente acordadas y que están en proceso de sanción final por las instituciones </a:t>
            </a:r>
            <a:r>
              <a:rPr lang="es-CL" sz="1800" dirty="0" smtClean="0"/>
              <a:t>políticas. </a:t>
            </a:r>
          </a:p>
          <a:p>
            <a:pPr marL="180975" indent="-180975" algn="just">
              <a:spcBef>
                <a:spcPts val="1200"/>
              </a:spcBef>
            </a:pPr>
            <a:r>
              <a:rPr lang="es-CL" sz="1800" dirty="0" smtClean="0"/>
              <a:t>Esta </a:t>
            </a:r>
            <a:r>
              <a:rPr lang="es-CL" sz="1800" dirty="0"/>
              <a:t>actividad requerirá la dedicación del Grupo de Trabajo de Expertos de BEREC en el tema, hasta Julio/Agosto 2016 cuando </a:t>
            </a:r>
            <a:r>
              <a:rPr lang="es-CL" sz="1800" dirty="0" smtClean="0"/>
              <a:t>concluir el proceso. </a:t>
            </a:r>
          </a:p>
          <a:p>
            <a:pPr marL="180975" indent="-180975" algn="just">
              <a:spcBef>
                <a:spcPts val="1200"/>
              </a:spcBef>
            </a:pPr>
            <a:r>
              <a:rPr lang="es-CL" sz="1800" dirty="0" smtClean="0"/>
              <a:t>Durante </a:t>
            </a:r>
            <a:r>
              <a:rPr lang="es-CL" sz="1800" dirty="0"/>
              <a:t>este período de desarrollo, el proceso de consulta con actores relevantes es de gran importancia, y muy probablemente se presentará el borrador de las recomendaciones de Neutralidad para consulta pública.</a:t>
            </a:r>
          </a:p>
          <a:p>
            <a:pPr marL="180975" indent="-180975" algn="just">
              <a:spcBef>
                <a:spcPts val="1200"/>
              </a:spcBef>
            </a:pPr>
            <a:endParaRPr lang="es-CL" sz="1800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395536" y="188640"/>
            <a:ext cx="7666666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BEREC y Discusión de Neutralidad en Europa (2/2)</a:t>
            </a:r>
          </a:p>
        </p:txBody>
      </p:sp>
    </p:spTree>
    <p:extLst>
      <p:ext uri="{BB962C8B-B14F-4D97-AF65-F5344CB8AC3E}">
        <p14:creationId xmlns:p14="http://schemas.microsoft.com/office/powerpoint/2010/main" val="1002338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755576" y="1412776"/>
            <a:ext cx="7488832" cy="50167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spcBef>
                <a:spcPts val="600"/>
              </a:spcBef>
              <a:buFont typeface="Arial" pitchFamily="34" charset="0"/>
              <a:buChar char="•"/>
              <a:defRPr sz="120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indent="0" algn="just">
              <a:spcBef>
                <a:spcPts val="1200"/>
              </a:spcBef>
              <a:buNone/>
            </a:pPr>
            <a:r>
              <a:rPr lang="es-CL" sz="1800" dirty="0" smtClean="0"/>
              <a:t>La Neutralidad </a:t>
            </a:r>
            <a:r>
              <a:rPr lang="es-CL" sz="1800" dirty="0"/>
              <a:t>de la Red en la industria, obliga a los operadores a transparentar variables del servicio prestado, y permite a los ciudadanos, comenzar a exigir niveles de servicio. 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es-CL" sz="1800" dirty="0" smtClean="0"/>
          </a:p>
          <a:p>
            <a:pPr marL="0" indent="0" algn="just">
              <a:spcBef>
                <a:spcPts val="1200"/>
              </a:spcBef>
              <a:buNone/>
            </a:pPr>
            <a:r>
              <a:rPr lang="es-CL" sz="1800" dirty="0" smtClean="0"/>
              <a:t>Durante </a:t>
            </a:r>
            <a:r>
              <a:rPr lang="es-CL" sz="1800" dirty="0"/>
              <a:t>el 2014, </a:t>
            </a:r>
            <a:r>
              <a:rPr lang="es-CL" sz="1800" dirty="0" err="1"/>
              <a:t>Subtel</a:t>
            </a:r>
            <a:r>
              <a:rPr lang="es-CL" sz="1800" dirty="0"/>
              <a:t> ofició a las empresas para poner fin a las promociones llamadas "Redes Sociales gratuitas</a:t>
            </a:r>
            <a:r>
              <a:rPr lang="es-CL" sz="1800" dirty="0" smtClean="0"/>
              <a:t>". De acuerdo a la Neutralidad </a:t>
            </a:r>
            <a:r>
              <a:rPr lang="es-CL" sz="1800" dirty="0"/>
              <a:t>en la </a:t>
            </a:r>
            <a:r>
              <a:rPr lang="es-CL" sz="1800" dirty="0" smtClean="0"/>
              <a:t>Red, las </a:t>
            </a:r>
            <a:r>
              <a:rPr lang="es-CL" sz="1800" dirty="0"/>
              <a:t>empresas que entregan algunas redes sociales gratis, lo que hacen es privilegiar el uso de estos servicios, mediante el acceso a una Internet bloqueada, excluyendo las redes sociales privilegiadas</a:t>
            </a:r>
            <a:r>
              <a:rPr lang="es-CL" sz="1800" dirty="0" smtClean="0"/>
              <a:t>.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es-CL" sz="1800" dirty="0" smtClean="0"/>
          </a:p>
          <a:p>
            <a:pPr marL="0" indent="0" algn="just">
              <a:spcBef>
                <a:spcPts val="1200"/>
              </a:spcBef>
              <a:buNone/>
            </a:pPr>
            <a:r>
              <a:rPr lang="es-CL" sz="1800" dirty="0" smtClean="0"/>
              <a:t>En el marco de la Neutralidad, esquemas como Internet.org no podrían operar en Chile.</a:t>
            </a:r>
            <a:endParaRPr lang="es-CL" sz="1800" dirty="0"/>
          </a:p>
          <a:p>
            <a:pPr marL="0" indent="0" algn="just">
              <a:spcBef>
                <a:spcPts val="1200"/>
              </a:spcBef>
              <a:buNone/>
            </a:pPr>
            <a:endParaRPr lang="es-CL" sz="1800" dirty="0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251520" y="188640"/>
            <a:ext cx="7810682" cy="79208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Neutralidad de la Red en </a:t>
            </a:r>
            <a: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Chile</a:t>
            </a:r>
            <a:b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Resultados y Consecuencias</a:t>
            </a:r>
          </a:p>
        </p:txBody>
      </p:sp>
    </p:spTree>
    <p:extLst>
      <p:ext uri="{BB962C8B-B14F-4D97-AF65-F5344CB8AC3E}">
        <p14:creationId xmlns:p14="http://schemas.microsoft.com/office/powerpoint/2010/main" val="3145201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849084" y="1676887"/>
            <a:ext cx="7434944" cy="45858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spcBef>
                <a:spcPts val="600"/>
              </a:spcBef>
              <a:buFont typeface="Arial" pitchFamily="34" charset="0"/>
              <a:buChar char="•"/>
              <a:defRPr sz="120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180975" indent="-180975" algn="just">
              <a:spcBef>
                <a:spcPts val="1200"/>
              </a:spcBef>
            </a:pPr>
            <a:r>
              <a:rPr lang="es-CL" sz="1800" dirty="0" smtClean="0"/>
              <a:t>Desde el 2003, cuando Tim </a:t>
            </a:r>
            <a:r>
              <a:rPr lang="es-CL" sz="1800" dirty="0" err="1" smtClean="0"/>
              <a:t>Wu</a:t>
            </a:r>
            <a:r>
              <a:rPr lang="es-CL" sz="1800" dirty="0" smtClean="0"/>
              <a:t> acuñó el término neutralidad de la red, se ha recorrido un largo camino. </a:t>
            </a:r>
          </a:p>
          <a:p>
            <a:pPr marL="180975" indent="-180975" algn="just">
              <a:spcBef>
                <a:spcPts val="1200"/>
              </a:spcBef>
            </a:pPr>
            <a:r>
              <a:rPr lang="es-CL" sz="1800" dirty="0" smtClean="0"/>
              <a:t>Preservar el carácter abierto de Internet. Evitar un servicio </a:t>
            </a:r>
            <a:r>
              <a:rPr lang="es-CL" sz="1800" dirty="0" err="1" smtClean="0"/>
              <a:t>compartimentalizado</a:t>
            </a:r>
            <a:r>
              <a:rPr lang="es-CL" sz="1800" dirty="0" smtClean="0"/>
              <a:t>, sesgado.</a:t>
            </a:r>
          </a:p>
          <a:p>
            <a:pPr marL="180975" indent="-180975" algn="just">
              <a:spcBef>
                <a:spcPts val="1200"/>
              </a:spcBef>
            </a:pPr>
            <a:r>
              <a:rPr lang="es-CL" sz="1800" dirty="0" smtClean="0"/>
              <a:t>Nuestra región presenta una diversidad de medidas asociadas a la implementación regulatoria de la neutralidad de la Red.</a:t>
            </a:r>
          </a:p>
          <a:p>
            <a:pPr marL="180975" indent="-180975" algn="just">
              <a:spcBef>
                <a:spcPts val="1200"/>
              </a:spcBef>
            </a:pPr>
            <a:r>
              <a:rPr lang="es-CL" sz="1800" dirty="0" smtClean="0"/>
              <a:t>En países de la región en que no existe reglamentación específica sobre Neutralidad de la Red, los casos de supuestos bloqueos de acceso a servicios, se atienden como denuncias de prácticas anti-competitivas y se resuelven por mecanismos tradicionales (principios anteriores a la neutralidad). </a:t>
            </a:r>
            <a:endParaRPr lang="es-CL" sz="1800" dirty="0"/>
          </a:p>
          <a:p>
            <a:pPr marL="180975" indent="-180975" algn="just">
              <a:spcBef>
                <a:spcPts val="1200"/>
              </a:spcBef>
            </a:pPr>
            <a:endParaRPr lang="es-CL" sz="1800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395536" y="188640"/>
            <a:ext cx="7666666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Neutralidad - contexto</a:t>
            </a:r>
          </a:p>
        </p:txBody>
      </p:sp>
    </p:spTree>
    <p:extLst>
      <p:ext uri="{BB962C8B-B14F-4D97-AF65-F5344CB8AC3E}">
        <p14:creationId xmlns:p14="http://schemas.microsoft.com/office/powerpoint/2010/main" val="798180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2AC791-DE4B-4748-A3CC-18685AEB5F0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748827" y="2547376"/>
            <a:ext cx="7666666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Conclusiones y Próximos Pasos</a:t>
            </a:r>
          </a:p>
        </p:txBody>
      </p:sp>
    </p:spTree>
    <p:extLst>
      <p:ext uri="{BB962C8B-B14F-4D97-AF65-F5344CB8AC3E}">
        <p14:creationId xmlns:p14="http://schemas.microsoft.com/office/powerpoint/2010/main" val="2391435874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762000" y="1628599"/>
            <a:ext cx="7434944" cy="36625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spcBef>
                <a:spcPts val="600"/>
              </a:spcBef>
              <a:buFont typeface="Arial" pitchFamily="34" charset="0"/>
              <a:buChar char="•"/>
              <a:defRPr sz="120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180975" indent="-180975" algn="just">
              <a:spcBef>
                <a:spcPts val="1200"/>
              </a:spcBef>
            </a:pPr>
            <a:r>
              <a:rPr lang="es-CL" sz="1600" dirty="0"/>
              <a:t>Es necesario seguir monitoreando las prácticas comerciales en la región, sobre todo con énfasis en los servicios móviles que están presentando mayor dinamismo.</a:t>
            </a:r>
          </a:p>
          <a:p>
            <a:pPr marL="180975" indent="-180975" algn="just">
              <a:spcBef>
                <a:spcPts val="1200"/>
              </a:spcBef>
            </a:pPr>
            <a:endParaRPr lang="es-CL" sz="1600" dirty="0"/>
          </a:p>
          <a:p>
            <a:pPr marL="180975" indent="-180975" algn="just">
              <a:spcBef>
                <a:spcPts val="1200"/>
              </a:spcBef>
            </a:pPr>
            <a:r>
              <a:rPr lang="es-CL" sz="1600" dirty="0"/>
              <a:t>La regulación sobre Neutralidad de la Red sigue despertando interés en la región, y se necesita profundizar su estudio, para identificar métricas de impacto.</a:t>
            </a:r>
          </a:p>
          <a:p>
            <a:pPr marL="180975" indent="-180975" algn="just">
              <a:spcBef>
                <a:spcPts val="1200"/>
              </a:spcBef>
            </a:pPr>
            <a:endParaRPr lang="es-CL" sz="1600" dirty="0"/>
          </a:p>
          <a:p>
            <a:pPr marL="180975" indent="-180975" algn="just">
              <a:spcBef>
                <a:spcPts val="1200"/>
              </a:spcBef>
            </a:pPr>
            <a:r>
              <a:rPr lang="es-CL" sz="1600" dirty="0"/>
              <a:t>La neutralidad de red está a la base de construir una red de acceso igualitaria para todos los ciudadanos y es central para una política de acceso e inclusión, como es el desafío de los países de la región de REGULATEL</a:t>
            </a:r>
            <a:r>
              <a:rPr lang="es-CL" sz="1600" dirty="0" smtClean="0"/>
              <a:t>.</a:t>
            </a:r>
            <a:endParaRPr lang="es-CL" sz="1600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162197" y="116632"/>
            <a:ext cx="7650163" cy="517451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Conclusiones y Próximos Pasos</a:t>
            </a:r>
            <a:endParaRPr lang="es-CL" sz="2000" b="1" dirty="0">
              <a:solidFill>
                <a:schemeClr val="accent1">
                  <a:lumMod val="20000"/>
                  <a:lumOff val="8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903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2AC791-DE4B-4748-A3CC-18685AEB5F0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748827" y="2547376"/>
            <a:ext cx="7666666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Gobernanza de internet</a:t>
            </a:r>
          </a:p>
        </p:txBody>
      </p:sp>
    </p:spTree>
    <p:extLst>
      <p:ext uri="{BB962C8B-B14F-4D97-AF65-F5344CB8AC3E}">
        <p14:creationId xmlns:p14="http://schemas.microsoft.com/office/powerpoint/2010/main" val="2159535657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762000" y="1220818"/>
            <a:ext cx="7434944" cy="43088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spcBef>
                <a:spcPts val="600"/>
              </a:spcBef>
              <a:buFont typeface="Arial" pitchFamily="34" charset="0"/>
              <a:buChar char="•"/>
              <a:defRPr sz="120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180975" indent="-180975" algn="just">
              <a:spcBef>
                <a:spcPts val="1200"/>
              </a:spcBef>
            </a:pPr>
            <a:r>
              <a:rPr lang="es-CL" sz="1600" dirty="0" smtClean="0"/>
              <a:t>Necesidad de enmarcar lo que hacemos en materias de políticas públicas en TIC en el marco de una estrategia o agenda digital.</a:t>
            </a:r>
          </a:p>
          <a:p>
            <a:pPr marL="180975" indent="-180975" algn="just">
              <a:spcBef>
                <a:spcPts val="1200"/>
              </a:spcBef>
            </a:pPr>
            <a:r>
              <a:rPr lang="es-CL" sz="1600" dirty="0"/>
              <a:t>Determinar los temas de política digital más urgentes y con una visión de mediano plazo.</a:t>
            </a:r>
          </a:p>
          <a:p>
            <a:pPr marL="180975" indent="-180975" algn="just">
              <a:spcBef>
                <a:spcPts val="1200"/>
              </a:spcBef>
            </a:pPr>
            <a:r>
              <a:rPr lang="es-CL" sz="1600" dirty="0" smtClean="0"/>
              <a:t>Necesidad de Desarrollar métricas para informar políticas públicas en el ecosistema TIC. Métricas multilaterales ayudan a alinear métricas nacionales. Hacerlo sin duplicar instancias ya existentes.</a:t>
            </a:r>
          </a:p>
          <a:p>
            <a:pPr marL="180975" indent="-180975" algn="just">
              <a:spcBef>
                <a:spcPts val="1200"/>
              </a:spcBef>
            </a:pPr>
            <a:r>
              <a:rPr lang="es-CL" sz="1600" dirty="0"/>
              <a:t>Pasar de un estadio de iniciativas aisladas a un cuerpo coherente de iniciativas, con métricas de avance.</a:t>
            </a:r>
          </a:p>
          <a:p>
            <a:pPr marL="180975" indent="-180975" algn="just">
              <a:spcBef>
                <a:spcPts val="1200"/>
              </a:spcBef>
            </a:pPr>
            <a:r>
              <a:rPr lang="es-CL" sz="1600" dirty="0" smtClean="0"/>
              <a:t>Determinar el rol que juegan los reguladores en esta estrategia. Cuál es la institucionalidad que está detrás de la gobernanza que queremos desarrollar? Temas de fomento más que regulación.</a:t>
            </a:r>
          </a:p>
          <a:p>
            <a:pPr marL="180975" indent="-180975" algn="just">
              <a:spcBef>
                <a:spcPts val="1200"/>
              </a:spcBef>
            </a:pPr>
            <a:r>
              <a:rPr lang="es-CL" sz="1600" dirty="0" smtClean="0"/>
              <a:t>Temas estructurales de base. Estrategia Nacional de Banda Ancha y adopción de </a:t>
            </a:r>
            <a:r>
              <a:rPr lang="es-CL" sz="1600" dirty="0" err="1" smtClean="0"/>
              <a:t>TICs</a:t>
            </a:r>
            <a:r>
              <a:rPr lang="es-CL" sz="1600" dirty="0" smtClean="0"/>
              <a:t>.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162197" y="116632"/>
            <a:ext cx="7650163" cy="517451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Gobernanza de Internet (1/2)</a:t>
            </a:r>
            <a:endParaRPr lang="es-CL" sz="2000" b="1" dirty="0">
              <a:solidFill>
                <a:schemeClr val="accent1">
                  <a:lumMod val="20000"/>
                  <a:lumOff val="8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6372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762000" y="1208461"/>
            <a:ext cx="7434944" cy="34163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spcBef>
                <a:spcPts val="600"/>
              </a:spcBef>
              <a:buFont typeface="Arial" pitchFamily="34" charset="0"/>
              <a:buChar char="•"/>
              <a:defRPr sz="120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180975" indent="-180975" algn="just">
              <a:spcBef>
                <a:spcPts val="1200"/>
              </a:spcBef>
            </a:pPr>
            <a:r>
              <a:rPr lang="es-CL" sz="1600" dirty="0" smtClean="0"/>
              <a:t>Hay países que mantienen instancias de discusión sobre Gobernanza de Internet con la Sociedad Civil (Colombia, Brasil, Argentina). Esto necesita potenciarse y compartirse entre países.</a:t>
            </a:r>
          </a:p>
          <a:p>
            <a:pPr marL="180975" indent="-180975" algn="just">
              <a:spcBef>
                <a:spcPts val="1200"/>
              </a:spcBef>
            </a:pPr>
            <a:r>
              <a:rPr lang="es-CL" sz="1600" dirty="0" smtClean="0"/>
              <a:t>Práctica destacada, informe que emite Colombia, reuniones periódicas con actas. Problemáticas destacadas (Privacidad de datos, seguridad…)</a:t>
            </a:r>
          </a:p>
          <a:p>
            <a:pPr marL="180975" indent="-180975" algn="just">
              <a:spcBef>
                <a:spcPts val="1200"/>
              </a:spcBef>
            </a:pPr>
            <a:r>
              <a:rPr lang="es-CL" sz="1600" dirty="0" smtClean="0"/>
              <a:t>Rol de los reguladores, monitorear y ofrecer mesa de trabajo neutral.</a:t>
            </a:r>
          </a:p>
          <a:p>
            <a:pPr marL="180975" indent="-180975" algn="just">
              <a:spcBef>
                <a:spcPts val="1200"/>
              </a:spcBef>
            </a:pPr>
            <a:r>
              <a:rPr lang="es-CL" sz="1600" dirty="0" smtClean="0"/>
              <a:t>Formación de capital humano para la Gobernanza de Internet (</a:t>
            </a:r>
            <a:r>
              <a:rPr lang="es-CL" sz="1600" dirty="0" err="1" smtClean="0"/>
              <a:t>Capacity</a:t>
            </a:r>
            <a:r>
              <a:rPr lang="es-CL" sz="1600" dirty="0" smtClean="0"/>
              <a:t> </a:t>
            </a:r>
            <a:r>
              <a:rPr lang="es-CL" sz="1600" dirty="0" err="1" smtClean="0"/>
              <a:t>Building</a:t>
            </a:r>
            <a:r>
              <a:rPr lang="es-CL" sz="1600" dirty="0" smtClean="0"/>
              <a:t>).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es-CL" sz="1600" dirty="0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162197" y="116632"/>
            <a:ext cx="7650163" cy="517451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Gobernanza de Internet (1/2)</a:t>
            </a:r>
            <a:endParaRPr lang="es-CL" sz="2000" b="1" dirty="0">
              <a:solidFill>
                <a:schemeClr val="accent1">
                  <a:lumMod val="20000"/>
                  <a:lumOff val="8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5114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2AC791-DE4B-4748-A3CC-18685AEB5F0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748827" y="2547376"/>
            <a:ext cx="7666666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Oportunidades en Internet de las Cosas (</a:t>
            </a:r>
            <a:r>
              <a:rPr lang="es-CL" sz="2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IoT</a:t>
            </a:r>
            <a: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08813977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913994"/>
              </p:ext>
            </p:extLst>
          </p:nvPr>
        </p:nvGraphicFramePr>
        <p:xfrm>
          <a:off x="786764" y="1378424"/>
          <a:ext cx="7596427" cy="480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Imagen de mapa de bits" r:id="rId3" imgW="6811326" imgH="4304762" progId="Paint.Picture">
                  <p:embed/>
                </p:oleObj>
              </mc:Choice>
              <mc:Fallback>
                <p:oleObj name="Imagen de mapa de bits" r:id="rId3" imgW="6811326" imgH="430476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764" y="1378424"/>
                        <a:ext cx="7596427" cy="4804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162197" y="116632"/>
            <a:ext cx="7650163" cy="67359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Oportunidades del </a:t>
            </a:r>
            <a:r>
              <a:rPr lang="es-CL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explosivo crecimiento en el desarrollo del </a:t>
            </a:r>
            <a:r>
              <a:rPr lang="es-CL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IoT</a:t>
            </a:r>
            <a:endParaRPr lang="es-CL" sz="2000" b="1" dirty="0">
              <a:solidFill>
                <a:schemeClr val="accent1">
                  <a:lumMod val="20000"/>
                  <a:lumOff val="8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137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762000" y="1515709"/>
            <a:ext cx="7434944" cy="45243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spcBef>
                <a:spcPts val="600"/>
              </a:spcBef>
              <a:buFont typeface="Arial" pitchFamily="34" charset="0"/>
              <a:buChar char="•"/>
              <a:defRPr sz="120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180975" indent="-180975" algn="just">
              <a:spcBef>
                <a:spcPts val="1200"/>
              </a:spcBef>
            </a:pPr>
            <a:r>
              <a:rPr lang="es-CL" sz="1600" dirty="0" smtClean="0"/>
              <a:t>Qué necesitan hacer los reguladores?</a:t>
            </a:r>
          </a:p>
          <a:p>
            <a:pPr marL="180975" indent="-180975" algn="just">
              <a:spcBef>
                <a:spcPts val="1200"/>
              </a:spcBef>
            </a:pPr>
            <a:r>
              <a:rPr lang="es-CL" sz="1600" dirty="0"/>
              <a:t>Atender los principios: monitorear la temática; abrir el campo a la experimentación, convenios para servicios ciudadanos; </a:t>
            </a:r>
            <a:r>
              <a:rPr lang="es-CL" sz="1600" dirty="0" smtClean="0"/>
              <a:t>evitar captura por “</a:t>
            </a:r>
            <a:r>
              <a:rPr lang="es-CL" sz="1600" dirty="0" err="1" smtClean="0"/>
              <a:t>vendors</a:t>
            </a:r>
            <a:r>
              <a:rPr lang="es-CL" sz="1600" dirty="0" smtClean="0"/>
              <a:t>”, </a:t>
            </a:r>
            <a:r>
              <a:rPr lang="es-CL" sz="1600" dirty="0"/>
              <a:t>cuidar vulneración de datos personales.</a:t>
            </a:r>
          </a:p>
          <a:p>
            <a:pPr marL="180975" indent="-180975" algn="just">
              <a:spcBef>
                <a:spcPts val="1200"/>
              </a:spcBef>
            </a:pPr>
            <a:r>
              <a:rPr lang="es-CL" sz="1600" dirty="0" smtClean="0"/>
              <a:t>En contexto REGULATEL: Profundizar vínculo con BEREC en </a:t>
            </a:r>
            <a:r>
              <a:rPr lang="es-CL" sz="1600" dirty="0" err="1" smtClean="0"/>
              <a:t>IoT</a:t>
            </a:r>
            <a:r>
              <a:rPr lang="es-CL" sz="1600" dirty="0" smtClean="0"/>
              <a:t>.</a:t>
            </a:r>
          </a:p>
          <a:p>
            <a:pPr marL="180975" indent="-180975" algn="just">
              <a:spcBef>
                <a:spcPts val="1200"/>
              </a:spcBef>
            </a:pPr>
            <a:r>
              <a:rPr lang="es-CL" sz="1600" dirty="0" smtClean="0"/>
              <a:t>Abrir posibilidad de Convenios con países de avanzada para el diseño de servicios ciudadano.</a:t>
            </a:r>
          </a:p>
          <a:p>
            <a:pPr marL="180975" indent="-180975" algn="just">
              <a:spcBef>
                <a:spcPts val="1200"/>
              </a:spcBef>
            </a:pPr>
            <a:r>
              <a:rPr lang="es-CL" sz="1600" dirty="0" smtClean="0"/>
              <a:t>Desarrollo de industrias creativas, relacionadas con agendas productivas de cada país.</a:t>
            </a:r>
          </a:p>
          <a:p>
            <a:pPr marL="180975" indent="-180975" algn="just">
              <a:spcBef>
                <a:spcPts val="1200"/>
              </a:spcBef>
            </a:pPr>
            <a:endParaRPr lang="es-CL" sz="1600" dirty="0" smtClean="0"/>
          </a:p>
          <a:p>
            <a:pPr marL="180975" indent="-180975" algn="just">
              <a:spcBef>
                <a:spcPts val="1200"/>
              </a:spcBef>
            </a:pPr>
            <a:endParaRPr lang="es-CL" sz="1600" dirty="0"/>
          </a:p>
          <a:p>
            <a:pPr marL="180975" indent="-180975" algn="just">
              <a:spcBef>
                <a:spcPts val="1200"/>
              </a:spcBef>
            </a:pPr>
            <a:endParaRPr lang="es-CL" sz="1600" dirty="0" smtClean="0"/>
          </a:p>
          <a:p>
            <a:pPr marL="180975" indent="-180975" algn="just">
              <a:spcBef>
                <a:spcPts val="1200"/>
              </a:spcBef>
            </a:pPr>
            <a:endParaRPr lang="es-CL" sz="1600" dirty="0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162197" y="116632"/>
            <a:ext cx="7650163" cy="517451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Oportunidades asociadas a </a:t>
            </a:r>
            <a:r>
              <a:rPr lang="es-CL" sz="2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IoT</a:t>
            </a:r>
            <a:endParaRPr lang="es-CL" sz="2000" b="1" dirty="0">
              <a:solidFill>
                <a:schemeClr val="accent1">
                  <a:lumMod val="20000"/>
                  <a:lumOff val="8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8366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Título"/>
          <p:cNvSpPr>
            <a:spLocks noGrp="1"/>
          </p:cNvSpPr>
          <p:nvPr>
            <p:ph type="title"/>
          </p:nvPr>
        </p:nvSpPr>
        <p:spPr>
          <a:xfrm>
            <a:off x="250825" y="2197100"/>
            <a:ext cx="6769100" cy="1800225"/>
          </a:xfrm>
        </p:spPr>
        <p:txBody>
          <a:bodyPr/>
          <a:lstStyle/>
          <a:p>
            <a:pPr algn="ctr" eaLnBrk="1" hangingPunct="1"/>
            <a:r>
              <a:rPr lang="es-CL" altLang="es-CL" smtClean="0">
                <a:solidFill>
                  <a:schemeClr val="bg1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Gracias</a:t>
            </a:r>
            <a:br>
              <a:rPr lang="es-CL" altLang="es-CL" smtClean="0">
                <a:solidFill>
                  <a:schemeClr val="bg1"/>
                </a:solidFill>
                <a:latin typeface="Verdana" pitchFamily="34" charset="0"/>
                <a:ea typeface="ヒラギノ角ゴ Pro W3"/>
                <a:cs typeface="Verdana" pitchFamily="34" charset="0"/>
              </a:rPr>
            </a:br>
            <a:r>
              <a:rPr lang="es-CL" altLang="es-CL" sz="2400" smtClean="0">
                <a:solidFill>
                  <a:schemeClr val="bg1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762000" y="1124744"/>
            <a:ext cx="7770440" cy="54476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spcBef>
                <a:spcPts val="600"/>
              </a:spcBef>
              <a:buFont typeface="Arial" pitchFamily="34" charset="0"/>
              <a:buChar char="•"/>
              <a:defRPr sz="120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180975" indent="-180975" algn="just">
              <a:spcBef>
                <a:spcPts val="1200"/>
              </a:spcBef>
            </a:pPr>
            <a:r>
              <a:rPr lang="es-CL" sz="1600" dirty="0" smtClean="0"/>
              <a:t>Colombia hizo un trabajo previo (2014), investigando las disposiciones de los distintos países en favor de la Neutralidad de la Red.</a:t>
            </a:r>
          </a:p>
          <a:p>
            <a:pPr marL="180975" indent="-180975" algn="just">
              <a:spcBef>
                <a:spcPts val="1200"/>
              </a:spcBef>
            </a:pPr>
            <a:r>
              <a:rPr lang="es-CL" sz="1600" dirty="0" smtClean="0"/>
              <a:t>Durante el 2015, documentaremos la experiencia de Chile y la pondremos a disposición de los países. (Documentos de normativa, </a:t>
            </a:r>
            <a:r>
              <a:rPr lang="es-CL" sz="1600" dirty="0" err="1" smtClean="0"/>
              <a:t>Paper</a:t>
            </a:r>
            <a:r>
              <a:rPr lang="es-CL" sz="1600" dirty="0" smtClean="0"/>
              <a:t>)</a:t>
            </a:r>
          </a:p>
          <a:p>
            <a:pPr marL="180975" indent="-180975" algn="just">
              <a:spcBef>
                <a:spcPts val="1200"/>
              </a:spcBef>
            </a:pPr>
            <a:r>
              <a:rPr lang="es-CL" sz="1600" dirty="0" smtClean="0"/>
              <a:t>Utilizando el marco de referencia formulado por BEREC, en un conjunto de documentos de trabajo, investigaremos cómo están respondiendo los operadores y los reguladores en los países.</a:t>
            </a:r>
          </a:p>
          <a:p>
            <a:pPr marL="180975" indent="-180975" algn="just">
              <a:spcBef>
                <a:spcPts val="1200"/>
              </a:spcBef>
            </a:pPr>
            <a:r>
              <a:rPr lang="es-CL" sz="1600" dirty="0" smtClean="0"/>
              <a:t>Identificar las respuestas de los reguladores ante nuevas “modalidades de servicio”, que eventualmente desafían la Neutralidad de la Red.</a:t>
            </a:r>
          </a:p>
          <a:p>
            <a:pPr marL="812800" indent="-177800" algn="just">
              <a:spcBef>
                <a:spcPts val="1200"/>
              </a:spcBef>
            </a:pPr>
            <a:r>
              <a:rPr lang="es-CL" sz="1600" dirty="0" smtClean="0"/>
              <a:t>En ocasiones al mercado le gustaría que el regulador proteja ciertos servicios asociados a las redes tradicionales. </a:t>
            </a:r>
          </a:p>
          <a:p>
            <a:pPr marL="812800" indent="-177800" algn="just">
              <a:spcBef>
                <a:spcPts val="1200"/>
              </a:spcBef>
            </a:pPr>
            <a:r>
              <a:rPr lang="es-CL" sz="1600" dirty="0" smtClean="0"/>
              <a:t>Propuestas </a:t>
            </a:r>
            <a:r>
              <a:rPr lang="es-CL" sz="1600" dirty="0"/>
              <a:t>de </a:t>
            </a:r>
            <a:r>
              <a:rPr lang="es-CL" sz="1600" dirty="0" err="1" smtClean="0"/>
              <a:t>zero</a:t>
            </a:r>
            <a:r>
              <a:rPr lang="es-CL" sz="1600" dirty="0" smtClean="0"/>
              <a:t>-rating que pueden ser atractivas desde el punto de vista de los usuarios. Sin embargo, es misión de los reguladores cautelar que estos servicios se presten sin discriminación.</a:t>
            </a:r>
          </a:p>
          <a:p>
            <a:pPr marL="180975" indent="-180975" algn="just">
              <a:spcBef>
                <a:spcPts val="1200"/>
              </a:spcBef>
            </a:pPr>
            <a:r>
              <a:rPr lang="es-CL" sz="1600" dirty="0" smtClean="0"/>
              <a:t>Identificar variables de impacto de la Neutralidad en la región (crecimiento del sector Telecomunicaciones).</a:t>
            </a:r>
            <a:endParaRPr lang="es-CL" sz="1600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162197" y="152400"/>
            <a:ext cx="7650163" cy="517451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Qué estamos haciendo </a:t>
            </a:r>
            <a: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es-CL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Regulatel?</a:t>
            </a:r>
          </a:p>
        </p:txBody>
      </p:sp>
    </p:spTree>
    <p:extLst>
      <p:ext uri="{BB962C8B-B14F-4D97-AF65-F5344CB8AC3E}">
        <p14:creationId xmlns:p14="http://schemas.microsoft.com/office/powerpoint/2010/main" val="264016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395536" y="188640"/>
            <a:ext cx="7666666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Normativa Neutralidad: Comparativa Internacional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3" t="27770" r="7586" b="15218"/>
          <a:stretch/>
        </p:blipFill>
        <p:spPr bwMode="auto">
          <a:xfrm>
            <a:off x="136304" y="1245476"/>
            <a:ext cx="9007696" cy="463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6425639" y="5515526"/>
            <a:ext cx="210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Fuente: OSIPTEL, PERÚ</a:t>
            </a:r>
            <a:endParaRPr lang="es-CL" sz="1200" dirty="0">
              <a:solidFill>
                <a:srgbClr val="006CB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95536" y="5998422"/>
            <a:ext cx="743494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285750" indent="-285750">
              <a:spcBef>
                <a:spcPts val="600"/>
              </a:spcBef>
              <a:buFont typeface="Arial" pitchFamily="34" charset="0"/>
              <a:buChar char="•"/>
              <a:defRPr sz="120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indent="0" algn="just">
              <a:spcBef>
                <a:spcPts val="1200"/>
              </a:spcBef>
              <a:buNone/>
            </a:pPr>
            <a:r>
              <a:rPr lang="es-CL" sz="1800" b="1" dirty="0" smtClean="0"/>
              <a:t>Gradual adopción de principios de neutralidad en formatos propios de cada país.</a:t>
            </a:r>
          </a:p>
        </p:txBody>
      </p:sp>
    </p:spTree>
    <p:extLst>
      <p:ext uri="{BB962C8B-B14F-4D97-AF65-F5344CB8AC3E}">
        <p14:creationId xmlns:p14="http://schemas.microsoft.com/office/powerpoint/2010/main" val="3436568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467544" y="188640"/>
            <a:ext cx="7594658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solidFill>
                  <a:srgbClr val="4F81BD">
                    <a:lumMod val="20000"/>
                    <a:lumOff val="8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Neutralidad </a:t>
            </a:r>
            <a:r>
              <a:rPr lang="es-CL" sz="2000" b="1" dirty="0">
                <a:solidFill>
                  <a:srgbClr val="4F81BD">
                    <a:lumMod val="20000"/>
                    <a:lumOff val="8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la </a:t>
            </a:r>
            <a:r>
              <a:rPr lang="es-CL" sz="2000" b="1" dirty="0" smtClean="0">
                <a:solidFill>
                  <a:srgbClr val="4F81BD">
                    <a:lumMod val="20000"/>
                    <a:lumOff val="8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Red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548877992"/>
              </p:ext>
            </p:extLst>
          </p:nvPr>
        </p:nvGraphicFramePr>
        <p:xfrm>
          <a:off x="443880" y="1396999"/>
          <a:ext cx="6648400" cy="4192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6 Grupo"/>
          <p:cNvGrpSpPr/>
          <p:nvPr/>
        </p:nvGrpSpPr>
        <p:grpSpPr>
          <a:xfrm>
            <a:off x="522312" y="3525909"/>
            <a:ext cx="8274901" cy="2639395"/>
            <a:chOff x="522312" y="3525909"/>
            <a:chExt cx="8274901" cy="2639395"/>
          </a:xfrm>
        </p:grpSpPr>
        <p:sp>
          <p:nvSpPr>
            <p:cNvPr id="3" name="2 Rectángulo"/>
            <p:cNvSpPr/>
            <p:nvPr/>
          </p:nvSpPr>
          <p:spPr>
            <a:xfrm>
              <a:off x="522312" y="5211197"/>
              <a:ext cx="282555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763" lvl="1" indent="-4763" fontAlgn="base">
                <a:spcBef>
                  <a:spcPts val="1200"/>
                </a:spcBef>
                <a:spcAft>
                  <a:spcPct val="0"/>
                </a:spcAft>
              </a:pPr>
              <a:r>
                <a:rPr lang="es-CL" sz="1400" dirty="0">
                  <a:solidFill>
                    <a:srgbClr val="006CB7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Prohíbe la limitación de dispositivos en la red que sean legales y no dañen la red.</a:t>
              </a:r>
            </a:p>
          </p:txBody>
        </p:sp>
        <p:sp>
          <p:nvSpPr>
            <p:cNvPr id="4" name="3 Rectángulo"/>
            <p:cNvSpPr/>
            <p:nvPr/>
          </p:nvSpPr>
          <p:spPr>
            <a:xfrm>
              <a:off x="3419872" y="5211197"/>
              <a:ext cx="266429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lvl="1" indent="-4763" algn="just" fontAlgn="base">
                <a:spcBef>
                  <a:spcPts val="1200"/>
                </a:spcBef>
                <a:spcAft>
                  <a:spcPct val="0"/>
                </a:spcAft>
              </a:pPr>
              <a:r>
                <a:rPr lang="es-CL" sz="1400" dirty="0">
                  <a:solidFill>
                    <a:srgbClr val="006CB7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Siempre que no tenga por objeto realizar acciones contra la libre competencia.</a:t>
              </a: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6323451" y="5211197"/>
              <a:ext cx="242501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lvl="1" indent="-4763" algn="just" fontAlgn="base">
                <a:spcBef>
                  <a:spcPts val="1200"/>
                </a:spcBef>
                <a:spcAft>
                  <a:spcPct val="0"/>
                </a:spcAft>
              </a:pPr>
              <a:r>
                <a:rPr lang="es-CL" sz="1400" dirty="0">
                  <a:solidFill>
                    <a:srgbClr val="006CB7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Obligación de informar velocidad, calidad del enlace, garantías y otros.</a:t>
              </a:r>
            </a:p>
          </p:txBody>
        </p:sp>
        <p:grpSp>
          <p:nvGrpSpPr>
            <p:cNvPr id="8" name="7 Grupo"/>
            <p:cNvGrpSpPr/>
            <p:nvPr/>
          </p:nvGrpSpPr>
          <p:grpSpPr>
            <a:xfrm>
              <a:off x="6444208" y="3573313"/>
              <a:ext cx="2353005" cy="1217019"/>
              <a:chOff x="2039888" y="1743976"/>
              <a:chExt cx="2685390" cy="1085883"/>
            </a:xfrm>
          </p:grpSpPr>
          <p:sp>
            <p:nvSpPr>
              <p:cNvPr id="9" name="8 Rectángulo redondeado"/>
              <p:cNvSpPr/>
              <p:nvPr/>
            </p:nvSpPr>
            <p:spPr>
              <a:xfrm>
                <a:off x="2039888" y="1743976"/>
                <a:ext cx="2685390" cy="1085883"/>
              </a:xfrm>
              <a:prstGeom prst="roundRect">
                <a:avLst>
                  <a:gd name="adj" fmla="val 10000"/>
                </a:avLst>
              </a:prstGeom>
              <a:solidFill>
                <a:schemeClr val="tx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9 Rectángulo"/>
              <p:cNvSpPr/>
              <p:nvPr/>
            </p:nvSpPr>
            <p:spPr>
              <a:xfrm>
                <a:off x="2071692" y="1775780"/>
                <a:ext cx="2621782" cy="10222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 defTabSz="88900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L" sz="2000" dirty="0">
                    <a:solidFill>
                      <a:prstClr val="white"/>
                    </a:solidFill>
                  </a:rPr>
                  <a:t>Transparencia</a:t>
                </a:r>
              </a:p>
            </p:txBody>
          </p:sp>
        </p:grpSp>
        <p:grpSp>
          <p:nvGrpSpPr>
            <p:cNvPr id="11" name="10 Grupo"/>
            <p:cNvGrpSpPr/>
            <p:nvPr/>
          </p:nvGrpSpPr>
          <p:grpSpPr>
            <a:xfrm>
              <a:off x="3563888" y="3547173"/>
              <a:ext cx="2664296" cy="1269299"/>
              <a:chOff x="1427924" y="2922941"/>
              <a:chExt cx="3759663" cy="1269299"/>
            </a:xfrm>
          </p:grpSpPr>
          <p:sp>
            <p:nvSpPr>
              <p:cNvPr id="13" name="12 Rectángulo redondeado"/>
              <p:cNvSpPr/>
              <p:nvPr/>
            </p:nvSpPr>
            <p:spPr>
              <a:xfrm>
                <a:off x="1427924" y="2922941"/>
                <a:ext cx="3759663" cy="1269299"/>
              </a:xfrm>
              <a:prstGeom prst="roundRect">
                <a:avLst>
                  <a:gd name="adj" fmla="val 10000"/>
                </a:avLst>
              </a:prstGeom>
              <a:solidFill>
                <a:schemeClr val="tx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13 Rectángulo"/>
              <p:cNvSpPr/>
              <p:nvPr/>
            </p:nvSpPr>
            <p:spPr>
              <a:xfrm>
                <a:off x="1465100" y="2960117"/>
                <a:ext cx="3433281" cy="119494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 defTabSz="88900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L" sz="2000" dirty="0">
                    <a:solidFill>
                      <a:prstClr val="white"/>
                    </a:solidFill>
                  </a:rPr>
                  <a:t>Gestión y Administración</a:t>
                </a:r>
                <a:br>
                  <a:rPr lang="es-CL" sz="2000" dirty="0">
                    <a:solidFill>
                      <a:prstClr val="white"/>
                    </a:solidFill>
                  </a:rPr>
                </a:br>
                <a:r>
                  <a:rPr lang="es-CL" sz="2000" dirty="0">
                    <a:solidFill>
                      <a:prstClr val="white"/>
                    </a:solidFill>
                  </a:rPr>
                  <a:t> de Tráfico</a:t>
                </a:r>
              </a:p>
            </p:txBody>
          </p:sp>
        </p:grpSp>
        <p:grpSp>
          <p:nvGrpSpPr>
            <p:cNvPr id="15" name="14 Grupo"/>
            <p:cNvGrpSpPr/>
            <p:nvPr/>
          </p:nvGrpSpPr>
          <p:grpSpPr>
            <a:xfrm>
              <a:off x="539552" y="3525909"/>
              <a:ext cx="2609528" cy="1311827"/>
              <a:chOff x="0" y="2740230"/>
              <a:chExt cx="2759950" cy="1452010"/>
            </a:xfrm>
          </p:grpSpPr>
          <p:sp>
            <p:nvSpPr>
              <p:cNvPr id="16" name="15 Rectángulo redondeado"/>
              <p:cNvSpPr/>
              <p:nvPr/>
            </p:nvSpPr>
            <p:spPr>
              <a:xfrm>
                <a:off x="0" y="2740230"/>
                <a:ext cx="2759950" cy="1452010"/>
              </a:xfrm>
              <a:prstGeom prst="roundRect">
                <a:avLst>
                  <a:gd name="adj" fmla="val 10000"/>
                </a:avLst>
              </a:prstGeom>
              <a:solidFill>
                <a:schemeClr val="tx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16 Rectángulo"/>
              <p:cNvSpPr/>
              <p:nvPr/>
            </p:nvSpPr>
            <p:spPr>
              <a:xfrm>
                <a:off x="42528" y="2782758"/>
                <a:ext cx="2674894" cy="13669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 defTabSz="88900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L" sz="2000" dirty="0">
                    <a:solidFill>
                      <a:prstClr val="white"/>
                    </a:solidFill>
                  </a:rPr>
                  <a:t>Neutralidad </a:t>
                </a:r>
                <a:br>
                  <a:rPr lang="es-CL" sz="2000" dirty="0">
                    <a:solidFill>
                      <a:prstClr val="white"/>
                    </a:solidFill>
                  </a:rPr>
                </a:br>
                <a:r>
                  <a:rPr lang="es-CL" sz="2000" dirty="0">
                    <a:solidFill>
                      <a:prstClr val="white"/>
                    </a:solidFill>
                  </a:rPr>
                  <a:t>Tecnológica</a:t>
                </a:r>
              </a:p>
            </p:txBody>
          </p:sp>
        </p:grpSp>
      </p:grpSp>
      <p:sp>
        <p:nvSpPr>
          <p:cNvPr id="18" name="17 Rectángulo"/>
          <p:cNvSpPr/>
          <p:nvPr/>
        </p:nvSpPr>
        <p:spPr>
          <a:xfrm>
            <a:off x="591661" y="1556792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fontAlgn="base">
              <a:spcBef>
                <a:spcPts val="1200"/>
              </a:spcBef>
              <a:spcAft>
                <a:spcPct val="0"/>
              </a:spcAft>
            </a:pPr>
            <a:r>
              <a:rPr lang="es-CL" sz="1600" dirty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Los proveedores no podrán arbitrariamente bloquear, interferir, discriminar, entorpecer ni restringir, el derecho de cualquier usuario de Internet para utilizar, enviar, recibir u ofrecer cualquier contenido, aplicación o servicio legal a través de Internet, así como cualquier otro tipo de actividad o uso legal realizado a través de la red.</a:t>
            </a:r>
          </a:p>
        </p:txBody>
      </p:sp>
    </p:spTree>
    <p:extLst>
      <p:ext uri="{BB962C8B-B14F-4D97-AF65-F5344CB8AC3E}">
        <p14:creationId xmlns:p14="http://schemas.microsoft.com/office/powerpoint/2010/main" val="32618672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395536" y="188640"/>
            <a:ext cx="7666666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Neutralidad de la Red: Aspectos Impactados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888358" y="1320624"/>
            <a:ext cx="7258050" cy="5299412"/>
            <a:chOff x="888358" y="1320624"/>
            <a:chExt cx="7258050" cy="5299412"/>
          </a:xfrm>
        </p:grpSpPr>
        <p:sp>
          <p:nvSpPr>
            <p:cNvPr id="12" name="11 CuadroTexto"/>
            <p:cNvSpPr txBox="1"/>
            <p:nvPr/>
          </p:nvSpPr>
          <p:spPr>
            <a:xfrm>
              <a:off x="888358" y="5973705"/>
              <a:ext cx="72580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s-ES"/>
              </a:defPPr>
              <a:lvl1pPr marL="285750" indent="-285750">
                <a:spcBef>
                  <a:spcPts val="600"/>
                </a:spcBef>
                <a:buFont typeface="Arial" pitchFamily="34" charset="0"/>
                <a:buChar char="•"/>
                <a:defRPr sz="1200">
                  <a:solidFill>
                    <a:srgbClr val="006CB7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</a:lstStyle>
            <a:p>
              <a:pPr marL="0" indent="0" algn="just">
                <a:spcBef>
                  <a:spcPts val="1200"/>
                </a:spcBef>
                <a:buNone/>
              </a:pPr>
              <a:r>
                <a:rPr lang="es-CL" sz="1800" b="1" dirty="0" smtClean="0"/>
                <a:t>La Neutralidad de Red se relaciona con un conjunto de temáticas.</a:t>
              </a: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45" t="40444" r="25139" b="8889"/>
            <a:stretch/>
          </p:blipFill>
          <p:spPr bwMode="auto">
            <a:xfrm>
              <a:off x="888358" y="1320624"/>
              <a:ext cx="7258050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4 CuadroTexto"/>
          <p:cNvSpPr txBox="1"/>
          <p:nvPr/>
        </p:nvSpPr>
        <p:spPr>
          <a:xfrm>
            <a:off x="5886003" y="5418724"/>
            <a:ext cx="2260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Fuente: OSIPTEL, PERÚ</a:t>
            </a:r>
            <a:endParaRPr lang="es-CL" sz="1200" dirty="0">
              <a:solidFill>
                <a:srgbClr val="006CB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88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83568" y="1628800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Bef>
                <a:spcPts val="1200"/>
              </a:spcBef>
            </a:pPr>
            <a:r>
              <a:rPr lang="es-CL" sz="2400" dirty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Los proveedores no podrán arbitrariamente bloquear, interferir, discriminar, entorpecer ni restringir, el derecho de cualquier usuario de Internet para utilizar, enviar, recibir u ofrecer cualquier contenido, aplicación o servicio legal a través de Internet, así como cualquier otro tipo de actividad o uso legal realizado a través de la red.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467544" y="188640"/>
            <a:ext cx="7594658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Neutralidad de la Red en </a:t>
            </a:r>
            <a: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Chile</a:t>
            </a:r>
          </a:p>
          <a:p>
            <a:r>
              <a:rPr lang="es-CL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rticulado principal</a:t>
            </a:r>
          </a:p>
        </p:txBody>
      </p:sp>
    </p:spTree>
    <p:extLst>
      <p:ext uri="{BB962C8B-B14F-4D97-AF65-F5344CB8AC3E}">
        <p14:creationId xmlns:p14="http://schemas.microsoft.com/office/powerpoint/2010/main" val="1193953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 bwMode="auto">
          <a:xfrm>
            <a:off x="467544" y="188640"/>
            <a:ext cx="7594658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Neutralidad: Administración del Proceso</a:t>
            </a:r>
          </a:p>
        </p:txBody>
      </p:sp>
      <p:grpSp>
        <p:nvGrpSpPr>
          <p:cNvPr id="18" name="17 Grupo"/>
          <p:cNvGrpSpPr/>
          <p:nvPr/>
        </p:nvGrpSpPr>
        <p:grpSpPr>
          <a:xfrm>
            <a:off x="774942" y="1873139"/>
            <a:ext cx="7482359" cy="4320583"/>
            <a:chOff x="774942" y="1873139"/>
            <a:chExt cx="7482359" cy="4320583"/>
          </a:xfrm>
        </p:grpSpPr>
        <p:sp>
          <p:nvSpPr>
            <p:cNvPr id="8" name="7 Rectángulo redondeado"/>
            <p:cNvSpPr/>
            <p:nvPr/>
          </p:nvSpPr>
          <p:spPr>
            <a:xfrm>
              <a:off x="841660" y="1873139"/>
              <a:ext cx="1589809" cy="2040766"/>
            </a:xfrm>
            <a:prstGeom prst="roundRect">
              <a:avLst>
                <a:gd name="adj" fmla="val 4865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50800"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rtlCol="0" anchor="ctr" anchorCtr="0">
              <a:noAutofit/>
            </a:bodyPr>
            <a:lstStyle/>
            <a:p>
              <a:pPr marL="18000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200" b="1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Normativa General</a:t>
              </a:r>
            </a:p>
            <a:p>
              <a:pPr marL="18000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80000" indent="-17145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CL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Principios rectores</a:t>
              </a:r>
            </a:p>
            <a:p>
              <a:pPr marL="180000" indent="-17145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CL" sz="1200" kern="12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Postestad</a:t>
              </a:r>
              <a:r>
                <a:rPr lang="es-CL" sz="1200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de aplicación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100" b="1" kern="1200" dirty="0" smtClean="0"/>
            </a:p>
          </p:txBody>
        </p:sp>
        <p:sp>
          <p:nvSpPr>
            <p:cNvPr id="9" name="8 Rectángulo redondeado"/>
            <p:cNvSpPr/>
            <p:nvPr/>
          </p:nvSpPr>
          <p:spPr>
            <a:xfrm>
              <a:off x="2677387" y="1873139"/>
              <a:ext cx="1780310" cy="2040766"/>
            </a:xfrm>
            <a:prstGeom prst="roundRect">
              <a:avLst>
                <a:gd name="adj" fmla="val 4865"/>
              </a:avLst>
            </a:prstGeom>
            <a:solidFill>
              <a:schemeClr val="bg2">
                <a:lumMod val="75000"/>
              </a:schemeClr>
            </a:solidFill>
            <a:ln w="50800"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rtlCol="0" anchor="ctr" anchorCtr="0">
              <a:noAutofit/>
            </a:bodyPr>
            <a:lstStyle/>
            <a:p>
              <a:pPr marL="18000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8000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Reglamentación Específica</a:t>
              </a:r>
            </a:p>
            <a:p>
              <a:pPr marL="18000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200" b="1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80000" indent="-17145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CL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Tipología de prácticas</a:t>
              </a:r>
            </a:p>
            <a:p>
              <a:pPr marL="180000" indent="-17145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CL" sz="1200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Medición de Indicadores</a:t>
              </a:r>
            </a:p>
            <a:p>
              <a:pPr marL="180000" indent="-17145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CL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Procedimientos</a:t>
              </a:r>
              <a:endParaRPr lang="es-CL" sz="12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100" b="1" kern="1200" dirty="0" smtClean="0"/>
            </a:p>
          </p:txBody>
        </p:sp>
        <p:sp>
          <p:nvSpPr>
            <p:cNvPr id="10" name="9 Rectángulo redondeado"/>
            <p:cNvSpPr/>
            <p:nvPr/>
          </p:nvSpPr>
          <p:spPr>
            <a:xfrm>
              <a:off x="4689754" y="1873139"/>
              <a:ext cx="1711042" cy="2040766"/>
            </a:xfrm>
            <a:prstGeom prst="roundRect">
              <a:avLst>
                <a:gd name="adj" fmla="val 4865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50800"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rtlCol="0" anchor="ctr" anchorCtr="0">
              <a:noAutofit/>
            </a:bodyPr>
            <a:lstStyle/>
            <a:p>
              <a:pPr marL="18000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Cumplimiento / Fiscalización</a:t>
              </a:r>
            </a:p>
            <a:p>
              <a:pPr marL="18000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200" b="1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80000" indent="-17145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CL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Monitoreo mercado</a:t>
              </a:r>
            </a:p>
            <a:p>
              <a:pPr marL="180000" indent="-17145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CL" sz="1200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Investigaciones</a:t>
              </a:r>
            </a:p>
            <a:p>
              <a:pPr marL="180000" indent="-17145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CL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Sanciones</a:t>
              </a:r>
              <a:endParaRPr lang="es-CL" sz="12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100" b="1" kern="1200" dirty="0" smtClean="0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774942" y="4716394"/>
              <a:ext cx="7434944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s-ES"/>
              </a:defPPr>
              <a:lvl1pPr marL="285750" indent="-285750">
                <a:spcBef>
                  <a:spcPts val="600"/>
                </a:spcBef>
                <a:buFont typeface="Arial" pitchFamily="34" charset="0"/>
                <a:buChar char="•"/>
                <a:defRPr sz="1200">
                  <a:solidFill>
                    <a:srgbClr val="006CB7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</a:lstStyle>
            <a:p>
              <a:pPr marL="0" indent="0" algn="just">
                <a:spcBef>
                  <a:spcPts val="1200"/>
                </a:spcBef>
                <a:buNone/>
              </a:pPr>
              <a:r>
                <a:rPr lang="es-CL" sz="1800" dirty="0" smtClean="0"/>
                <a:t>Desde el estado previo de inexistencia de una normativa sobre neutralidad hasta la incorporación de ésta y su reglamentación específica se abre un camino con etapas y roles a cumplir, en relación con el mercado de servicios y la política para el acceso y uso.</a:t>
              </a:r>
            </a:p>
          </p:txBody>
        </p:sp>
        <p:sp>
          <p:nvSpPr>
            <p:cNvPr id="12" name="11 Rectángulo redondeado"/>
            <p:cNvSpPr/>
            <p:nvPr/>
          </p:nvSpPr>
          <p:spPr>
            <a:xfrm>
              <a:off x="6612072" y="1873139"/>
              <a:ext cx="1627916" cy="2040766"/>
            </a:xfrm>
            <a:prstGeom prst="roundRect">
              <a:avLst>
                <a:gd name="adj" fmla="val 4865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50800"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rtlCol="0" anchor="ctr" anchorCtr="0">
              <a:noAutofit/>
            </a:bodyPr>
            <a:lstStyle/>
            <a:p>
              <a:pPr marL="18000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8000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Impacto</a:t>
              </a:r>
            </a:p>
            <a:p>
              <a:pPr marL="18000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200" b="1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80000" indent="-17145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CL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Cuantificación efectos</a:t>
              </a:r>
            </a:p>
            <a:p>
              <a:pPr marL="180000" indent="-17145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CL" sz="1200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Impacto en ecosistema digital</a:t>
              </a:r>
            </a:p>
            <a:p>
              <a:pPr marL="180000" indent="-17145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CL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Posibles actualizaciones</a:t>
              </a:r>
              <a:endParaRPr lang="es-CL" sz="12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100" b="1" kern="1200" dirty="0" smtClean="0"/>
            </a:p>
          </p:txBody>
        </p:sp>
        <p:sp>
          <p:nvSpPr>
            <p:cNvPr id="16" name="15 Flecha derecha"/>
            <p:cNvSpPr/>
            <p:nvPr/>
          </p:nvSpPr>
          <p:spPr>
            <a:xfrm>
              <a:off x="838189" y="4218706"/>
              <a:ext cx="7419112" cy="124786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rtlCol="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100" b="1" kern="1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700784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mera lamina 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a:spPr>
      <a:bodyPr spcFirstLastPara="0" vert="horz" wrap="square" lIns="6985" tIns="6985" rIns="6985" bIns="6985" numCol="1" spcCol="1270" anchor="ctr" anchorCtr="0">
        <a:noAutofit/>
      </a:bodyPr>
      <a:lstStyle>
        <a:defPPr algn="ctr" defTabSz="488950">
          <a:lnSpc>
            <a:spcPct val="90000"/>
          </a:lnSpc>
          <a:spcBef>
            <a:spcPct val="0"/>
          </a:spcBef>
          <a:spcAft>
            <a:spcPct val="35000"/>
          </a:spcAft>
          <a:defRPr sz="1100" b="1" kern="1200" dirty="0" smtClean="0"/>
        </a:defPPr>
      </a:lstStyle>
      <a:style>
        <a:lnRef idx="0">
          <a:schemeClr val="dk1">
            <a:shade val="80000"/>
            <a:hueOff val="0"/>
            <a:satOff val="0"/>
            <a:lumOff val="0"/>
            <a:alphaOff val="0"/>
          </a:schemeClr>
        </a:lnRef>
        <a:fillRef idx="1">
          <a:schemeClr val="lt1">
            <a:hueOff val="0"/>
            <a:satOff val="0"/>
            <a:lumOff val="0"/>
            <a:alphaOff val="0"/>
          </a:schemeClr>
        </a:fillRef>
        <a:effectRef idx="1">
          <a:schemeClr val="lt1">
            <a:hueOff val="0"/>
            <a:satOff val="0"/>
            <a:lumOff val="0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Primera lamina Tema1</Template>
  <TotalTime>20539</TotalTime>
  <Words>2563</Words>
  <Application>Microsoft Office PowerPoint</Application>
  <PresentationFormat>Presentación en pantalla (4:3)</PresentationFormat>
  <Paragraphs>208</Paragraphs>
  <Slides>38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2" baseType="lpstr">
      <vt:lpstr>Primera lamina Tema1</vt:lpstr>
      <vt:lpstr>1_Office Theme</vt:lpstr>
      <vt:lpstr>2_Office Theme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Ximena Roa Fuentealba</dc:creator>
  <cp:lastModifiedBy>Sebastián Vargas</cp:lastModifiedBy>
  <cp:revision>694</cp:revision>
  <cp:lastPrinted>2015-11-02T17:48:53Z</cp:lastPrinted>
  <dcterms:created xsi:type="dcterms:W3CDTF">2014-02-18T13:22:58Z</dcterms:created>
  <dcterms:modified xsi:type="dcterms:W3CDTF">2015-11-03T23:57:40Z</dcterms:modified>
</cp:coreProperties>
</file>