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91120" r:id="rId4"/>
    <p:sldMasterId id="2147491354" r:id="rId5"/>
    <p:sldMasterId id="2147491462" r:id="rId6"/>
    <p:sldMasterId id="2147491592" r:id="rId7"/>
    <p:sldMasterId id="2147493564" r:id="rId8"/>
  </p:sldMasterIdLst>
  <p:notesMasterIdLst>
    <p:notesMasterId r:id="rId49"/>
  </p:notesMasterIdLst>
  <p:handoutMasterIdLst>
    <p:handoutMasterId r:id="rId50"/>
  </p:handoutMasterIdLst>
  <p:sldIdLst>
    <p:sldId id="256" r:id="rId9"/>
    <p:sldId id="803" r:id="rId10"/>
    <p:sldId id="921" r:id="rId11"/>
    <p:sldId id="867" r:id="rId12"/>
    <p:sldId id="947" r:id="rId13"/>
    <p:sldId id="948" r:id="rId14"/>
    <p:sldId id="949" r:id="rId15"/>
    <p:sldId id="950" r:id="rId16"/>
    <p:sldId id="951" r:id="rId17"/>
    <p:sldId id="952" r:id="rId18"/>
    <p:sldId id="953" r:id="rId19"/>
    <p:sldId id="954" r:id="rId20"/>
    <p:sldId id="955" r:id="rId21"/>
    <p:sldId id="956" r:id="rId22"/>
    <p:sldId id="957" r:id="rId23"/>
    <p:sldId id="958" r:id="rId24"/>
    <p:sldId id="959" r:id="rId25"/>
    <p:sldId id="960" r:id="rId26"/>
    <p:sldId id="961" r:id="rId27"/>
    <p:sldId id="962" r:id="rId28"/>
    <p:sldId id="963" r:id="rId29"/>
    <p:sldId id="964" r:id="rId30"/>
    <p:sldId id="965" r:id="rId31"/>
    <p:sldId id="801" r:id="rId32"/>
    <p:sldId id="726" r:id="rId33"/>
    <p:sldId id="831" r:id="rId34"/>
    <p:sldId id="891" r:id="rId35"/>
    <p:sldId id="890" r:id="rId36"/>
    <p:sldId id="882" r:id="rId37"/>
    <p:sldId id="886" r:id="rId38"/>
    <p:sldId id="878" r:id="rId39"/>
    <p:sldId id="883" r:id="rId40"/>
    <p:sldId id="887" r:id="rId41"/>
    <p:sldId id="879" r:id="rId42"/>
    <p:sldId id="884" r:id="rId43"/>
    <p:sldId id="888" r:id="rId44"/>
    <p:sldId id="880" r:id="rId45"/>
    <p:sldId id="885" r:id="rId46"/>
    <p:sldId id="889" r:id="rId47"/>
    <p:sldId id="331" r:id="rId48"/>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S" initials="F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9B4"/>
    <a:srgbClr val="D22733"/>
    <a:srgbClr val="0000CC"/>
    <a:srgbClr val="CCFFCC"/>
    <a:srgbClr val="FE454A"/>
    <a:srgbClr val="99CCFF"/>
    <a:srgbClr val="33CC33"/>
    <a:srgbClr val="00CC99"/>
    <a:srgbClr val="66FF66"/>
    <a:srgbClr val="E1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1697" autoAdjust="0"/>
  </p:normalViewPr>
  <p:slideViewPr>
    <p:cSldViewPr snapToObjects="1">
      <p:cViewPr>
        <p:scale>
          <a:sx n="100" d="100"/>
          <a:sy n="100" d="100"/>
        </p:scale>
        <p:origin x="-1920" y="-176"/>
      </p:cViewPr>
      <p:guideLst>
        <p:guide orient="horz" pos="708"/>
        <p:guide orient="horz" pos="3521"/>
        <p:guide orient="horz" pos="2704"/>
        <p:guide orient="horz" pos="2069"/>
        <p:guide pos="340"/>
        <p:guide pos="3696"/>
      </p:guideLst>
    </p:cSldViewPr>
  </p:slideViewPr>
  <p:notesTextViewPr>
    <p:cViewPr>
      <p:scale>
        <a:sx n="100" d="100"/>
        <a:sy n="100" d="100"/>
      </p:scale>
      <p:origin x="0" y="0"/>
    </p:cViewPr>
  </p:notesTextViewPr>
  <p:sorterViewPr>
    <p:cViewPr>
      <p:scale>
        <a:sx n="70" d="100"/>
        <a:sy n="70" d="100"/>
      </p:scale>
      <p:origin x="0" y="0"/>
    </p:cViewPr>
  </p:sorterViewPr>
  <p:notesViewPr>
    <p:cSldViewPr snapToObjects="1">
      <p:cViewPr varScale="1">
        <p:scale>
          <a:sx n="52" d="100"/>
          <a:sy n="52" d="100"/>
        </p:scale>
        <p:origin x="-1896" y="-102"/>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95409FB9-8082-4A9D-941D-5F3197161400}" type="datetimeFigureOut">
              <a:rPr lang="es-CL" smtClean="0"/>
              <a:t>24-09-15</a:t>
            </a:fld>
            <a:endParaRPr lang="es-CL"/>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06607AA-959D-4C89-AAB2-BA6B105193DE}" type="slidenum">
              <a:rPr lang="es-CL" smtClean="0"/>
              <a:t>‹Nr.›</a:t>
            </a:fld>
            <a:endParaRPr lang="es-CL"/>
          </a:p>
        </p:txBody>
      </p:sp>
    </p:spTree>
    <p:extLst>
      <p:ext uri="{BB962C8B-B14F-4D97-AF65-F5344CB8AC3E}">
        <p14:creationId xmlns:p14="http://schemas.microsoft.com/office/powerpoint/2010/main" val="13798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2446" tIns="46223" rIns="92446" bIns="46223" numCol="1" anchor="t" anchorCtr="0" compatLnSpc="1">
            <a:prstTxWarp prst="textNoShape">
              <a:avLst/>
            </a:prstTxWarp>
          </a:bodyPr>
          <a:lstStyle>
            <a:lvl1pPr>
              <a:defRPr sz="1200">
                <a:latin typeface="Calibri" pitchFamily="34" charset="0"/>
              </a:defRPr>
            </a:lvl1pPr>
          </a:lstStyle>
          <a:p>
            <a:endParaRPr lang="es-ES" altLang="es-CL"/>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defRPr>
            </a:lvl1pPr>
          </a:lstStyle>
          <a:p>
            <a:fld id="{BE11CE8A-CA1C-4D5F-8C13-11D6C94653C9}" type="datetime1">
              <a:rPr lang="en-US" altLang="es-CL"/>
              <a:pPr/>
              <a:t>24-09-15</a:t>
            </a:fld>
            <a:endParaRPr lang="en-US" altLang="es-CL"/>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wrap="square" lIns="92446" tIns="46223" rIns="92446" bIns="46223"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wrap="square" lIns="92446" tIns="46223" rIns="92446" bIns="4622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2446" tIns="46223" rIns="92446" bIns="46223" numCol="1" anchor="b" anchorCtr="0" compatLnSpc="1">
            <a:prstTxWarp prst="textNoShape">
              <a:avLst/>
            </a:prstTxWarp>
          </a:bodyPr>
          <a:lstStyle>
            <a:lvl1pPr>
              <a:defRPr sz="1200">
                <a:latin typeface="Calibri" pitchFamily="34" charset="0"/>
              </a:defRPr>
            </a:lvl1pPr>
          </a:lstStyle>
          <a:p>
            <a:endParaRPr lang="es-ES" altLang="es-CL"/>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defRPr>
            </a:lvl1pPr>
          </a:lstStyle>
          <a:p>
            <a:fld id="{BD94BF26-AB13-4E79-B9CD-25295EA8F7FC}" type="slidenum">
              <a:rPr lang="en-US" altLang="es-CL"/>
              <a:pPr/>
              <a:t>‹Nr.›</a:t>
            </a:fld>
            <a:endParaRPr lang="en-US" altLang="es-CL"/>
          </a:p>
        </p:txBody>
      </p:sp>
    </p:spTree>
    <p:extLst>
      <p:ext uri="{BB962C8B-B14F-4D97-AF65-F5344CB8AC3E}">
        <p14:creationId xmlns:p14="http://schemas.microsoft.com/office/powerpoint/2010/main" val="42679281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smtClean="0">
              <a:ea typeface="ヒラギノ角ゴ Pro W3"/>
              <a:cs typeface="ヒラギノ角ゴ Pro W3"/>
            </a:endParaRPr>
          </a:p>
        </p:txBody>
      </p:sp>
      <p:sp>
        <p:nvSpPr>
          <p:cNvPr id="1290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D3DDE37B-221F-4A02-9D18-E9B2892142B5}" type="slidenum">
              <a:rPr lang="en-US" altLang="es-CL"/>
              <a:pPr eaLnBrk="1" hangingPunct="1">
                <a:spcBef>
                  <a:spcPct val="0"/>
                </a:spcBef>
              </a:pPr>
              <a:t>1</a:t>
            </a:fld>
            <a:endParaRPr lang="en-US"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defRPr/>
            </a:pPr>
            <a:r>
              <a:rPr lang="es-CL" altLang="es-CL" dirty="0" err="1" smtClean="0">
                <a:solidFill>
                  <a:schemeClr val="tx1"/>
                </a:solidFill>
                <a:latin typeface="Arial" panose="020B0604020202020204" pitchFamily="34" charset="0"/>
                <a:cs typeface="Arial" panose="020B0604020202020204" pitchFamily="34" charset="0"/>
              </a:rPr>
              <a:t>Virgin</a:t>
            </a:r>
            <a:r>
              <a:rPr lang="es-CL" altLang="es-CL" dirty="0" smtClean="0">
                <a:solidFill>
                  <a:schemeClr val="tx1"/>
                </a:solidFill>
                <a:latin typeface="Arial" panose="020B0604020202020204" pitchFamily="34" charset="0"/>
                <a:cs typeface="Arial" panose="020B0604020202020204" pitchFamily="34" charset="0"/>
              </a:rPr>
              <a:t> Mobile presenta el nivel más bajo de accesibilidad. </a:t>
            </a:r>
          </a:p>
          <a:p>
            <a:pPr algn="just" eaLnBrk="1" hangingPunct="1">
              <a:spcBef>
                <a:spcPct val="0"/>
              </a:spcBef>
              <a:defRPr/>
            </a:pPr>
            <a:endParaRPr lang="es-CL" altLang="es-CL" sz="800" dirty="0" smtClean="0">
              <a:solidFill>
                <a:srgbClr val="000000"/>
              </a:solidFill>
              <a:latin typeface="Arial" panose="020B0604020202020204" pitchFamily="34" charset="0"/>
              <a:cs typeface="Arial" panose="020B0604020202020204" pitchFamily="34" charset="0"/>
            </a:endParaRPr>
          </a:p>
          <a:p>
            <a:pPr marL="226998" indent="-226998">
              <a:buFont typeface="Calibri" pitchFamily="34" charset="0"/>
              <a:buAutoNum type="arabicPeriod"/>
            </a:pPr>
            <a:endParaRPr lang="es-MX" altLang="es-CL" dirty="0" smtClean="0">
              <a:ea typeface="ヒラギノ角ゴ Pro W3"/>
              <a:cs typeface="ヒラギノ角ゴ Pro W3"/>
            </a:endParaRPr>
          </a:p>
        </p:txBody>
      </p:sp>
      <p:sp>
        <p:nvSpPr>
          <p:cNvPr id="880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D533CF7C-FAB7-44A1-AE6F-84BA201F13DA}" type="slidenum">
              <a:rPr lang="en-US" altLang="es-CL">
                <a:solidFill>
                  <a:srgbClr val="000000"/>
                </a:solidFill>
              </a:rPr>
              <a:pPr eaLnBrk="1" hangingPunct="1">
                <a:spcBef>
                  <a:spcPct val="0"/>
                </a:spcBef>
              </a:pPr>
              <a:t>10</a:t>
            </a:fld>
            <a:endParaRPr lang="en-US" altLang="es-CL">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lgn="just" eaLnBrk="1" hangingPunct="1">
              <a:spcBef>
                <a:spcPct val="0"/>
              </a:spcBef>
              <a:buNone/>
              <a:defRPr/>
            </a:pPr>
            <a:r>
              <a:rPr lang="es-MX" altLang="es-CL" sz="1200" dirty="0" smtClean="0">
                <a:solidFill>
                  <a:srgbClr val="000000"/>
                </a:solidFill>
                <a:latin typeface="Arial" panose="020B0604020202020204" pitchFamily="34" charset="0"/>
                <a:cs typeface="Arial" panose="020B0604020202020204" pitchFamily="34" charset="0"/>
              </a:rPr>
              <a:t>En general se observa un buen desempeño en este Indicador de todos los operadores, siendo Falabella el nivel más bajo.</a:t>
            </a:r>
            <a:endParaRPr lang="es-CL" altLang="es-CL" sz="1200" dirty="0" smtClean="0">
              <a:solidFill>
                <a:srgbClr val="000000"/>
              </a:solidFill>
              <a:latin typeface="Arial" panose="020B0604020202020204" pitchFamily="34" charset="0"/>
              <a:cs typeface="Arial" panose="020B0604020202020204" pitchFamily="34" charset="0"/>
            </a:endParaRPr>
          </a:p>
          <a:p>
            <a:pPr marL="226998" indent="-226998"/>
            <a:endParaRPr lang="es-MX" altLang="es-CL" dirty="0" smtClean="0">
              <a:ea typeface="ヒラギノ角ゴ Pro W3"/>
              <a:cs typeface="ヒラギノ角ゴ Pro W3"/>
            </a:endParaRPr>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38F5794-D902-435E-A3A9-0FCF9338C154}" type="slidenum">
              <a:rPr lang="en-US" altLang="es-CL">
                <a:solidFill>
                  <a:srgbClr val="000000"/>
                </a:solidFill>
              </a:rPr>
              <a:pPr eaLnBrk="1" hangingPunct="1">
                <a:spcBef>
                  <a:spcPct val="0"/>
                </a:spcBef>
              </a:pPr>
              <a:t>11</a:t>
            </a:fld>
            <a:endParaRPr lang="en-US" altLang="es-CL">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998" marR="0" lvl="0" indent="-226998" algn="l" defTabSz="457200" rtl="0" eaLnBrk="0" fontAlgn="base" latinLnBrk="0" hangingPunct="0">
              <a:lnSpc>
                <a:spcPct val="100000"/>
              </a:lnSpc>
              <a:spcBef>
                <a:spcPct val="30000"/>
              </a:spcBef>
              <a:spcAft>
                <a:spcPct val="0"/>
              </a:spcAft>
              <a:buClrTx/>
              <a:buSzTx/>
              <a:buFont typeface="Calibri" pitchFamily="34" charset="0"/>
              <a:buAutoNum type="arabicPeriod"/>
              <a:tabLst/>
              <a:defRPr/>
            </a:pPr>
            <a:r>
              <a:rPr lang="es-MX" altLang="es-CL" sz="1200" dirty="0" smtClean="0">
                <a:solidFill>
                  <a:srgbClr val="000000"/>
                </a:solidFill>
                <a:latin typeface="Arial" panose="020B0604020202020204" pitchFamily="34" charset="0"/>
                <a:cs typeface="Arial" panose="020B0604020202020204" pitchFamily="34" charset="0"/>
              </a:rPr>
              <a:t>El mejor tiempo  medido durante las pruebas corresponde  a la operadora Falabella.</a:t>
            </a:r>
            <a:endParaRPr lang="es-CL" sz="1200" dirty="0" smtClean="0">
              <a:solidFill>
                <a:srgbClr val="000000"/>
              </a:solidFill>
              <a:latin typeface="Arial" panose="020B0604020202020204" pitchFamily="34" charset="0"/>
              <a:cs typeface="Arial" panose="020B0604020202020204" pitchFamily="34" charset="0"/>
            </a:endParaRPr>
          </a:p>
          <a:p>
            <a:pPr marL="226998" indent="-226998">
              <a:buFont typeface="Calibri" pitchFamily="34" charset="0"/>
              <a:buAutoNum type="arabicPeriod"/>
            </a:pPr>
            <a:endParaRPr lang="es-MX" altLang="es-CL" dirty="0" smtClean="0">
              <a:ea typeface="ヒラギノ角ゴ Pro W3"/>
              <a:cs typeface="ヒラギノ角ゴ Pro W3"/>
            </a:endParaRPr>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38F5794-D902-435E-A3A9-0FCF9338C154}" type="slidenum">
              <a:rPr lang="en-US" altLang="es-CL">
                <a:solidFill>
                  <a:srgbClr val="000000"/>
                </a:solidFill>
              </a:rPr>
              <a:pPr eaLnBrk="1" hangingPunct="1">
                <a:spcBef>
                  <a:spcPct val="0"/>
                </a:spcBef>
              </a:pPr>
              <a:t>12</a:t>
            </a:fld>
            <a:endParaRPr lang="en-US" altLang="es-CL">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dirty="0" smtClean="0">
                <a:ea typeface="ヒラギノ角ゴ Pro W3"/>
                <a:cs typeface="ヒラギノ角ゴ Pro W3"/>
              </a:rPr>
              <a:t>Web </a:t>
            </a:r>
            <a:r>
              <a:rPr lang="es-CL" altLang="es-CL" dirty="0" err="1" smtClean="0">
                <a:ea typeface="ヒラギノ角ゴ Pro W3"/>
                <a:cs typeface="ヒラギノ角ゴ Pro W3"/>
              </a:rPr>
              <a:t>Browsing</a:t>
            </a:r>
            <a:r>
              <a:rPr lang="es-CL" altLang="es-CL" dirty="0" smtClean="0">
                <a:ea typeface="ヒラギノ角ゴ Pro W3"/>
                <a:cs typeface="ヒラギノ角ゴ Pro W3"/>
              </a:rPr>
              <a:t>: El tiempo necesario para descargar el cuerpo HTML de una página web específica (segundos).</a:t>
            </a:r>
          </a:p>
          <a:p>
            <a:r>
              <a:rPr lang="es-CL" altLang="es-CL" dirty="0" smtClean="0">
                <a:ea typeface="ヒラギノ角ゴ Pro W3"/>
                <a:cs typeface="ヒラギノ角ゴ Pro W3"/>
              </a:rPr>
              <a:t>La navegación Web comprende la petición de una pagina a un servidor y la descarga automática de los objetos (texto, imagen, flash, etc.) que las constituyen los cuales son desplegados en pantalla por el navegador web (</a:t>
            </a:r>
            <a:r>
              <a:rPr lang="es-CL" altLang="es-CL" dirty="0" err="1" smtClean="0">
                <a:ea typeface="ヒラギノ角ゴ Pro W3"/>
                <a:cs typeface="ヒラギノ角ゴ Pro W3"/>
              </a:rPr>
              <a:t>explorer</a:t>
            </a:r>
            <a:r>
              <a:rPr lang="es-CL" altLang="es-CL" dirty="0" smtClean="0">
                <a:ea typeface="ヒラギノ角ゴ Pro W3"/>
                <a:cs typeface="ヒラギノ角ゴ Pro W3"/>
              </a:rPr>
              <a:t>, </a:t>
            </a:r>
            <a:r>
              <a:rPr lang="es-CL" altLang="es-CL" dirty="0" err="1" smtClean="0">
                <a:ea typeface="ヒラギノ角ゴ Pro W3"/>
                <a:cs typeface="ヒラギノ角ゴ Pro W3"/>
              </a:rPr>
              <a:t>firefox</a:t>
            </a:r>
            <a:r>
              <a:rPr lang="es-CL" altLang="es-CL" dirty="0" smtClean="0">
                <a:ea typeface="ヒラギノ角ゴ Pro W3"/>
                <a:cs typeface="ヒラギノ角ゴ Pro W3"/>
              </a:rPr>
              <a:t>, safari, google </a:t>
            </a:r>
            <a:r>
              <a:rPr lang="es-CL" altLang="es-CL" dirty="0" err="1" smtClean="0">
                <a:ea typeface="ヒラギノ角ゴ Pro W3"/>
                <a:cs typeface="ヒラギノ角ゴ Pro W3"/>
              </a:rPr>
              <a:t>chrome</a:t>
            </a:r>
            <a:r>
              <a:rPr lang="es-CL" altLang="es-CL" dirty="0" smtClean="0">
                <a:ea typeface="ヒラギノ角ゴ Pro W3"/>
                <a:cs typeface="ヒラギノ角ゴ Pro W3"/>
              </a:rPr>
              <a:t>, </a:t>
            </a:r>
            <a:r>
              <a:rPr lang="es-CL" altLang="es-CL" dirty="0" err="1" smtClean="0">
                <a:ea typeface="ヒラギノ角ゴ Pro W3"/>
                <a:cs typeface="ヒラギノ角ゴ Pro W3"/>
              </a:rPr>
              <a:t>etc</a:t>
            </a:r>
            <a:r>
              <a:rPr lang="es-CL" altLang="es-CL" dirty="0" smtClean="0">
                <a:ea typeface="ヒラギノ角ゴ Pro W3"/>
                <a:cs typeface="ヒラギノ角ゴ Pro W3"/>
              </a:rPr>
              <a:t>). Entre los mas populares en Chile, se encuentran www.emol.cl, www.facebook.cl, www.youtube.com, etc. Los puertos que se utilizan para navegar por páginas web son 80 y 443, los cuales se utilizan para descargar los contenidos de paginas web (HTTP) y para conectarse  de manera segura (HTTPS), respectivamente.</a:t>
            </a:r>
          </a:p>
          <a:p>
            <a:endParaRPr lang="es-CL" altLang="es-CL" dirty="0" smtClean="0">
              <a:ea typeface="ヒラギノ角ゴ Pro W3"/>
              <a:cs typeface="ヒラギノ角ゴ Pro W3"/>
            </a:endParaRPr>
          </a:p>
          <a:p>
            <a:r>
              <a:rPr lang="es-CL" altLang="es-CL" dirty="0" smtClean="0">
                <a:ea typeface="ヒラギノ角ゴ Pro W3"/>
                <a:cs typeface="ヒラギノ角ゴ Pro W3"/>
              </a:rPr>
              <a:t>El tiempo necesario para descargar el cuerpo HTML de una página web en cuestión de segundos. Tiempo de resolución de DNS también se mide como un factor importante en la experiencia del usuario de navegar por la web.</a:t>
            </a:r>
            <a:endParaRPr lang="es-MX" altLang="es-CL" dirty="0" smtClean="0">
              <a:ea typeface="ヒラギノ角ゴ Pro W3"/>
              <a:cs typeface="ヒラギノ角ゴ Pro W3"/>
            </a:endParaRPr>
          </a:p>
          <a:p>
            <a:endParaRPr lang="es-MX" altLang="es-CL" dirty="0" smtClean="0">
              <a:ea typeface="ヒラギノ角ゴ Pro W3"/>
              <a:cs typeface="ヒラギノ角ゴ Pro W3"/>
            </a:endParaRPr>
          </a:p>
          <a:p>
            <a:pPr algn="just" eaLnBrk="1" hangingPunct="1">
              <a:spcBef>
                <a:spcPct val="0"/>
              </a:spcBef>
              <a:buFontTx/>
              <a:buNone/>
              <a:defRPr/>
            </a:pPr>
            <a:r>
              <a:rPr lang="es-CL" altLang="es-CL" sz="1200" dirty="0" smtClean="0">
                <a:solidFill>
                  <a:srgbClr val="000000"/>
                </a:solidFill>
                <a:latin typeface="Arial" panose="020B0604020202020204" pitchFamily="34" charset="0"/>
                <a:cs typeface="Arial" panose="020B0604020202020204" pitchFamily="34" charset="0"/>
              </a:rPr>
              <a:t> La operadora Claro y Movistar emplean un mayor tiempo  para el despliegue</a:t>
            </a:r>
          </a:p>
          <a:p>
            <a:pPr algn="just" eaLnBrk="1" hangingPunct="1">
              <a:spcBef>
                <a:spcPct val="0"/>
              </a:spcBef>
              <a:buFontTx/>
              <a:buNone/>
              <a:defRPr/>
            </a:pPr>
            <a:r>
              <a:rPr lang="es-CL" altLang="es-CL" sz="1200" dirty="0" smtClean="0">
                <a:solidFill>
                  <a:srgbClr val="000000"/>
                </a:solidFill>
                <a:latin typeface="Arial" panose="020B0604020202020204" pitchFamily="34" charset="0"/>
                <a:cs typeface="Arial" panose="020B0604020202020204" pitchFamily="34" charset="0"/>
              </a:rPr>
              <a:t>                                   de las páginas durante las pruebas realizadas. </a:t>
            </a:r>
            <a:endParaRPr lang="es-MX" altLang="es-CL" dirty="0" smtClean="0">
              <a:ea typeface="ヒラギノ角ゴ Pro W3"/>
              <a:cs typeface="ヒラギノ角ゴ Pro W3"/>
            </a:endParaRPr>
          </a:p>
        </p:txBody>
      </p:sp>
      <p:sp>
        <p:nvSpPr>
          <p:cNvPr id="921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A7078434-C755-4E1B-B814-44F83B59F4E8}" type="slidenum">
              <a:rPr lang="en-US" altLang="es-CL">
                <a:solidFill>
                  <a:srgbClr val="000000"/>
                </a:solidFill>
              </a:rPr>
              <a:pPr eaLnBrk="1" hangingPunct="1">
                <a:spcBef>
                  <a:spcPct val="0"/>
                </a:spcBef>
              </a:pPr>
              <a:t>13</a:t>
            </a:fld>
            <a:endParaRPr lang="en-US" altLang="es-CL">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dirty="0" smtClean="0">
                <a:ea typeface="ヒラギノ角ゴ Pro W3"/>
                <a:cs typeface="ヒラギノ角ゴ Pro W3"/>
              </a:rPr>
              <a:t>Web </a:t>
            </a:r>
            <a:r>
              <a:rPr lang="es-CL" altLang="es-CL" dirty="0" err="1" smtClean="0">
                <a:ea typeface="ヒラギノ角ゴ Pro W3"/>
                <a:cs typeface="ヒラギノ角ゴ Pro W3"/>
              </a:rPr>
              <a:t>Browsing</a:t>
            </a:r>
            <a:r>
              <a:rPr lang="es-CL" altLang="es-CL" dirty="0" smtClean="0">
                <a:ea typeface="ヒラギノ角ゴ Pro W3"/>
                <a:cs typeface="ヒラギノ角ゴ Pro W3"/>
              </a:rPr>
              <a:t>: El tiempo necesario para descargar el cuerpo HTML de una página web específica (segundos).</a:t>
            </a:r>
          </a:p>
          <a:p>
            <a:r>
              <a:rPr lang="es-CL" altLang="es-CL" dirty="0" smtClean="0">
                <a:ea typeface="ヒラギノ角ゴ Pro W3"/>
                <a:cs typeface="ヒラギノ角ゴ Pro W3"/>
              </a:rPr>
              <a:t>La navegación Web comprende la petición de una pagina a un servidor y la descarga automática de los objetos (texto, imagen, flash, etc.) que las constituyen los cuales son desplegados en pantalla por el navegador web (</a:t>
            </a:r>
            <a:r>
              <a:rPr lang="es-CL" altLang="es-CL" dirty="0" err="1" smtClean="0">
                <a:ea typeface="ヒラギノ角ゴ Pro W3"/>
                <a:cs typeface="ヒラギノ角ゴ Pro W3"/>
              </a:rPr>
              <a:t>explorer</a:t>
            </a:r>
            <a:r>
              <a:rPr lang="es-CL" altLang="es-CL" dirty="0" smtClean="0">
                <a:ea typeface="ヒラギノ角ゴ Pro W3"/>
                <a:cs typeface="ヒラギノ角ゴ Pro W3"/>
              </a:rPr>
              <a:t>, </a:t>
            </a:r>
            <a:r>
              <a:rPr lang="es-CL" altLang="es-CL" dirty="0" err="1" smtClean="0">
                <a:ea typeface="ヒラギノ角ゴ Pro W3"/>
                <a:cs typeface="ヒラギノ角ゴ Pro W3"/>
              </a:rPr>
              <a:t>firefox</a:t>
            </a:r>
            <a:r>
              <a:rPr lang="es-CL" altLang="es-CL" dirty="0" smtClean="0">
                <a:ea typeface="ヒラギノ角ゴ Pro W3"/>
                <a:cs typeface="ヒラギノ角ゴ Pro W3"/>
              </a:rPr>
              <a:t>, safari, google </a:t>
            </a:r>
            <a:r>
              <a:rPr lang="es-CL" altLang="es-CL" dirty="0" err="1" smtClean="0">
                <a:ea typeface="ヒラギノ角ゴ Pro W3"/>
                <a:cs typeface="ヒラギノ角ゴ Pro W3"/>
              </a:rPr>
              <a:t>chrome</a:t>
            </a:r>
            <a:r>
              <a:rPr lang="es-CL" altLang="es-CL" dirty="0" smtClean="0">
                <a:ea typeface="ヒラギノ角ゴ Pro W3"/>
                <a:cs typeface="ヒラギノ角ゴ Pro W3"/>
              </a:rPr>
              <a:t>, </a:t>
            </a:r>
            <a:r>
              <a:rPr lang="es-CL" altLang="es-CL" dirty="0" err="1" smtClean="0">
                <a:ea typeface="ヒラギノ角ゴ Pro W3"/>
                <a:cs typeface="ヒラギノ角ゴ Pro W3"/>
              </a:rPr>
              <a:t>etc</a:t>
            </a:r>
            <a:r>
              <a:rPr lang="es-CL" altLang="es-CL" dirty="0" smtClean="0">
                <a:ea typeface="ヒラギノ角ゴ Pro W3"/>
                <a:cs typeface="ヒラギノ角ゴ Pro W3"/>
              </a:rPr>
              <a:t>). Entre los mas populares en Chile, se encuentran www.emol.cl, www.facebook.cl, www.youtube.com, etc. Los puertos que se utilizan para navegar por páginas web son 80 y 443, los cuales se utilizan para descargar los contenidos de paginas web (HTTP) y para conectarse  de manera segura (HTTPS), respectivamente.</a:t>
            </a:r>
          </a:p>
          <a:p>
            <a:endParaRPr lang="es-CL" altLang="es-CL" dirty="0" smtClean="0">
              <a:ea typeface="ヒラギノ角ゴ Pro W3"/>
              <a:cs typeface="ヒラギノ角ゴ Pro W3"/>
            </a:endParaRPr>
          </a:p>
          <a:p>
            <a:r>
              <a:rPr lang="es-CL" altLang="es-CL" dirty="0" smtClean="0">
                <a:ea typeface="ヒラギノ角ゴ Pro W3"/>
                <a:cs typeface="ヒラギノ角ゴ Pro W3"/>
              </a:rPr>
              <a:t>El tiempo necesario para descargar el cuerpo HTML de una página web en cuestión de segundos. Tiempo de resolución de DNS también se mide como un factor importante en la experiencia del usuario de navegar por la web.</a:t>
            </a:r>
            <a:endParaRPr lang="es-MX" altLang="es-CL" dirty="0" smtClean="0">
              <a:ea typeface="ヒラギノ角ゴ Pro W3"/>
              <a:cs typeface="ヒラギノ角ゴ Pro W3"/>
            </a:endParaRPr>
          </a:p>
          <a:p>
            <a:endParaRPr lang="es-MX" altLang="es-CL" dirty="0" smtClean="0">
              <a:ea typeface="ヒラギノ角ゴ Pro W3"/>
              <a:cs typeface="ヒラギノ角ゴ Pro W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s-CL" altLang="es-CL" sz="1200" dirty="0" smtClean="0">
                <a:solidFill>
                  <a:srgbClr val="000000"/>
                </a:solidFill>
                <a:latin typeface="Arial" panose="020B0604020202020204" pitchFamily="34" charset="0"/>
                <a:cs typeface="Arial" panose="020B0604020202020204" pitchFamily="34" charset="0"/>
              </a:rPr>
              <a:t>En   general todos los operadores muestran un nivel aceptable, porcentaje  mayor a 95%, p</a:t>
            </a:r>
            <a:r>
              <a:rPr lang="es-CL" altLang="es-CL" sz="1200" dirty="0" smtClean="0">
                <a:solidFill>
                  <a:schemeClr val="tx1"/>
                </a:solidFill>
                <a:latin typeface="Arial" panose="020B0604020202020204" pitchFamily="34" charset="0"/>
                <a:cs typeface="Arial" panose="020B0604020202020204" pitchFamily="34" charset="0"/>
              </a:rPr>
              <a:t>ara este Indicador no existe una Norma vigente.</a:t>
            </a:r>
            <a:endParaRPr lang="es-CL" altLang="es-CL" sz="1200" dirty="0" smtClean="0">
              <a:solidFill>
                <a:srgbClr val="000000"/>
              </a:solidFill>
              <a:latin typeface="Arial" panose="020B0604020202020204" pitchFamily="34" charset="0"/>
              <a:cs typeface="Arial" panose="020B0604020202020204" pitchFamily="34" charset="0"/>
            </a:endParaRPr>
          </a:p>
          <a:p>
            <a:endParaRPr lang="es-MX" altLang="es-CL" dirty="0" smtClean="0">
              <a:ea typeface="ヒラギノ角ゴ Pro W3"/>
              <a:cs typeface="ヒラギノ角ゴ Pro W3"/>
            </a:endParaRPr>
          </a:p>
        </p:txBody>
      </p:sp>
      <p:sp>
        <p:nvSpPr>
          <p:cNvPr id="931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9CCA1B9-3BC8-4242-91E3-3E95AF24FA9E}" type="slidenum">
              <a:rPr lang="en-US" altLang="es-CL">
                <a:solidFill>
                  <a:srgbClr val="000000"/>
                </a:solidFill>
              </a:rPr>
              <a:pPr eaLnBrk="1" hangingPunct="1">
                <a:spcBef>
                  <a:spcPct val="0"/>
                </a:spcBef>
              </a:pPr>
              <a:t>14</a:t>
            </a:fld>
            <a:endParaRPr lang="en-US" altLang="es-CL">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dirty="0" smtClean="0">
                <a:ea typeface="ヒラギノ角ゴ Pro W3"/>
                <a:cs typeface="ヒラギノ角ゴ Pro W3"/>
              </a:rPr>
              <a:t>Web </a:t>
            </a:r>
            <a:r>
              <a:rPr lang="es-CL" altLang="es-CL" dirty="0" err="1" smtClean="0">
                <a:ea typeface="ヒラギノ角ゴ Pro W3"/>
                <a:cs typeface="ヒラギノ角ゴ Pro W3"/>
              </a:rPr>
              <a:t>Browsing</a:t>
            </a:r>
            <a:r>
              <a:rPr lang="es-CL" altLang="es-CL" dirty="0" smtClean="0">
                <a:ea typeface="ヒラギノ角ゴ Pro W3"/>
                <a:cs typeface="ヒラギノ角ゴ Pro W3"/>
              </a:rPr>
              <a:t>: El tiempo necesario para descargar el cuerpo HTML de una página web específica (segundos).</a:t>
            </a:r>
          </a:p>
          <a:p>
            <a:r>
              <a:rPr lang="es-CL" altLang="es-CL" dirty="0" smtClean="0">
                <a:ea typeface="ヒラギノ角ゴ Pro W3"/>
                <a:cs typeface="ヒラギノ角ゴ Pro W3"/>
              </a:rPr>
              <a:t>La navegación Web comprende la petición de una pagina a un servidor y la descarga automática de los objetos (texto, imagen, flash, etc.) que las constituyen los cuales son desplegados en pantalla por el navegador web (</a:t>
            </a:r>
            <a:r>
              <a:rPr lang="es-CL" altLang="es-CL" dirty="0" err="1" smtClean="0">
                <a:ea typeface="ヒラギノ角ゴ Pro W3"/>
                <a:cs typeface="ヒラギノ角ゴ Pro W3"/>
              </a:rPr>
              <a:t>explorer</a:t>
            </a:r>
            <a:r>
              <a:rPr lang="es-CL" altLang="es-CL" dirty="0" smtClean="0">
                <a:ea typeface="ヒラギノ角ゴ Pro W3"/>
                <a:cs typeface="ヒラギノ角ゴ Pro W3"/>
              </a:rPr>
              <a:t>, </a:t>
            </a:r>
            <a:r>
              <a:rPr lang="es-CL" altLang="es-CL" dirty="0" err="1" smtClean="0">
                <a:ea typeface="ヒラギノ角ゴ Pro W3"/>
                <a:cs typeface="ヒラギノ角ゴ Pro W3"/>
              </a:rPr>
              <a:t>firefox</a:t>
            </a:r>
            <a:r>
              <a:rPr lang="es-CL" altLang="es-CL" dirty="0" smtClean="0">
                <a:ea typeface="ヒラギノ角ゴ Pro W3"/>
                <a:cs typeface="ヒラギノ角ゴ Pro W3"/>
              </a:rPr>
              <a:t>, safari, google </a:t>
            </a:r>
            <a:r>
              <a:rPr lang="es-CL" altLang="es-CL" dirty="0" err="1" smtClean="0">
                <a:ea typeface="ヒラギノ角ゴ Pro W3"/>
                <a:cs typeface="ヒラギノ角ゴ Pro W3"/>
              </a:rPr>
              <a:t>chrome</a:t>
            </a:r>
            <a:r>
              <a:rPr lang="es-CL" altLang="es-CL" dirty="0" smtClean="0">
                <a:ea typeface="ヒラギノ角ゴ Pro W3"/>
                <a:cs typeface="ヒラギノ角ゴ Pro W3"/>
              </a:rPr>
              <a:t>, </a:t>
            </a:r>
            <a:r>
              <a:rPr lang="es-CL" altLang="es-CL" dirty="0" err="1" smtClean="0">
                <a:ea typeface="ヒラギノ角ゴ Pro W3"/>
                <a:cs typeface="ヒラギノ角ゴ Pro W3"/>
              </a:rPr>
              <a:t>etc</a:t>
            </a:r>
            <a:r>
              <a:rPr lang="es-CL" altLang="es-CL" dirty="0" smtClean="0">
                <a:ea typeface="ヒラギノ角ゴ Pro W3"/>
                <a:cs typeface="ヒラギノ角ゴ Pro W3"/>
              </a:rPr>
              <a:t>). Entre los mas populares en Chile, se encuentran www.emol.cl, www.facebook.cl, www.youtube.com, etc. Los puertos que se utilizan para navegar por páginas web son 80 y 443, los cuales se utilizan para descargar los contenidos de paginas web (HTTP) y para conectarse  de manera segura (HTTPS), respectivamente.</a:t>
            </a:r>
          </a:p>
          <a:p>
            <a:endParaRPr lang="es-CL" altLang="es-CL" dirty="0" smtClean="0">
              <a:ea typeface="ヒラギノ角ゴ Pro W3"/>
              <a:cs typeface="ヒラギノ角ゴ Pro W3"/>
            </a:endParaRPr>
          </a:p>
          <a:p>
            <a:r>
              <a:rPr lang="es-CL" altLang="es-CL" dirty="0" smtClean="0">
                <a:ea typeface="ヒラギノ角ゴ Pro W3"/>
                <a:cs typeface="ヒラギノ角ゴ Pro W3"/>
              </a:rPr>
              <a:t>El tiempo necesario para descargar el cuerpo HTML de una página web en cuestión de segundos. Tiempo de resolución de DNS también se mide como un factor importante en la experiencia del usuario de navegar por la web.</a:t>
            </a:r>
            <a:endParaRPr lang="es-MX" altLang="es-CL" dirty="0" smtClean="0">
              <a:ea typeface="ヒラギノ角ゴ Pro W3"/>
              <a:cs typeface="ヒラギノ角ゴ Pro W3"/>
            </a:endParaRPr>
          </a:p>
          <a:p>
            <a:endParaRPr lang="es-MX" altLang="es-CL" dirty="0" smtClean="0">
              <a:ea typeface="ヒラギノ角ゴ Pro W3"/>
              <a:cs typeface="ヒラギノ角ゴ Pro W3"/>
            </a:endParaRPr>
          </a:p>
          <a:p>
            <a:pPr algn="just" eaLnBrk="1" hangingPunct="1">
              <a:spcBef>
                <a:spcPct val="0"/>
              </a:spcBef>
              <a:buFontTx/>
              <a:buNone/>
              <a:defRPr/>
            </a:pPr>
            <a:r>
              <a:rPr lang="es-CL" altLang="es-CL" sz="1200" dirty="0" err="1" smtClean="0">
                <a:solidFill>
                  <a:srgbClr val="000000"/>
                </a:solidFill>
                <a:latin typeface="Arial" panose="020B0604020202020204" pitchFamily="34" charset="0"/>
                <a:cs typeface="Arial" panose="020B0604020202020204" pitchFamily="34" charset="0"/>
              </a:rPr>
              <a:t>Netline</a:t>
            </a:r>
            <a:r>
              <a:rPr lang="es-CL" altLang="es-CL" sz="1200" dirty="0" smtClean="0">
                <a:solidFill>
                  <a:srgbClr val="000000"/>
                </a:solidFill>
                <a:latin typeface="Arial" panose="020B0604020202020204" pitchFamily="34" charset="0"/>
                <a:cs typeface="Arial" panose="020B0604020202020204" pitchFamily="34" charset="0"/>
              </a:rPr>
              <a:t> empleó el mayor tiempo  para desplegar la página web durante las         </a:t>
            </a:r>
          </a:p>
          <a:p>
            <a:pPr algn="just" eaLnBrk="1" hangingPunct="1">
              <a:spcBef>
                <a:spcPct val="0"/>
              </a:spcBef>
              <a:buFontTx/>
              <a:buNone/>
              <a:defRPr/>
            </a:pPr>
            <a:r>
              <a:rPr lang="es-MX" altLang="es-CL" sz="1200" dirty="0" smtClean="0">
                <a:solidFill>
                  <a:srgbClr val="000000"/>
                </a:solidFill>
                <a:latin typeface="Arial" panose="020B0604020202020204" pitchFamily="34" charset="0"/>
                <a:cs typeface="Arial" panose="020B0604020202020204" pitchFamily="34" charset="0"/>
              </a:rPr>
              <a:t>                                   pruebas realizadas.</a:t>
            </a:r>
            <a:endParaRPr lang="es-CL" altLang="es-CL" sz="1200" dirty="0" smtClean="0">
              <a:solidFill>
                <a:srgbClr val="000000"/>
              </a:solidFill>
              <a:latin typeface="Arial" panose="020B0604020202020204" pitchFamily="34" charset="0"/>
              <a:cs typeface="Arial" panose="020B0604020202020204" pitchFamily="34" charset="0"/>
            </a:endParaRPr>
          </a:p>
          <a:p>
            <a:endParaRPr lang="es-MX" altLang="es-CL" dirty="0" smtClean="0">
              <a:ea typeface="ヒラギノ角ゴ Pro W3"/>
              <a:cs typeface="ヒラギノ角ゴ Pro W3"/>
            </a:endParaRPr>
          </a:p>
        </p:txBody>
      </p:sp>
      <p:sp>
        <p:nvSpPr>
          <p:cNvPr id="921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A7078434-C755-4E1B-B814-44F83B59F4E8}" type="slidenum">
              <a:rPr lang="en-US" altLang="es-CL">
                <a:solidFill>
                  <a:srgbClr val="000000"/>
                </a:solidFill>
              </a:rPr>
              <a:pPr eaLnBrk="1" hangingPunct="1">
                <a:spcBef>
                  <a:spcPct val="0"/>
                </a:spcBef>
              </a:pPr>
              <a:t>15</a:t>
            </a:fld>
            <a:endParaRPr lang="en-US" altLang="es-CL">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dirty="0" smtClean="0">
                <a:ea typeface="ヒラギノ角ゴ Pro W3"/>
                <a:cs typeface="ヒラギノ角ゴ Pro W3"/>
              </a:rPr>
              <a:t>Web </a:t>
            </a:r>
            <a:r>
              <a:rPr lang="es-CL" altLang="es-CL" dirty="0" err="1" smtClean="0">
                <a:ea typeface="ヒラギノ角ゴ Pro W3"/>
                <a:cs typeface="ヒラギノ角ゴ Pro W3"/>
              </a:rPr>
              <a:t>Browsing</a:t>
            </a:r>
            <a:r>
              <a:rPr lang="es-CL" altLang="es-CL" dirty="0" smtClean="0">
                <a:ea typeface="ヒラギノ角ゴ Pro W3"/>
                <a:cs typeface="ヒラギノ角ゴ Pro W3"/>
              </a:rPr>
              <a:t>: El tiempo necesario para descargar el cuerpo HTML de una página web específica (segundos).</a:t>
            </a:r>
          </a:p>
          <a:p>
            <a:r>
              <a:rPr lang="es-CL" altLang="es-CL" dirty="0" smtClean="0">
                <a:ea typeface="ヒラギノ角ゴ Pro W3"/>
                <a:cs typeface="ヒラギノ角ゴ Pro W3"/>
              </a:rPr>
              <a:t>La navegación Web comprende la petición de una pagina a un servidor y la descarga automática de los objetos (texto, imagen, flash, etc.) que las constituyen los cuales son desplegados en pantalla por el navegador web (</a:t>
            </a:r>
            <a:r>
              <a:rPr lang="es-CL" altLang="es-CL" dirty="0" err="1" smtClean="0">
                <a:ea typeface="ヒラギノ角ゴ Pro W3"/>
                <a:cs typeface="ヒラギノ角ゴ Pro W3"/>
              </a:rPr>
              <a:t>explorer</a:t>
            </a:r>
            <a:r>
              <a:rPr lang="es-CL" altLang="es-CL" dirty="0" smtClean="0">
                <a:ea typeface="ヒラギノ角ゴ Pro W3"/>
                <a:cs typeface="ヒラギノ角ゴ Pro W3"/>
              </a:rPr>
              <a:t>, </a:t>
            </a:r>
            <a:r>
              <a:rPr lang="es-CL" altLang="es-CL" dirty="0" err="1" smtClean="0">
                <a:ea typeface="ヒラギノ角ゴ Pro W3"/>
                <a:cs typeface="ヒラギノ角ゴ Pro W3"/>
              </a:rPr>
              <a:t>firefox</a:t>
            </a:r>
            <a:r>
              <a:rPr lang="es-CL" altLang="es-CL" dirty="0" smtClean="0">
                <a:ea typeface="ヒラギノ角ゴ Pro W3"/>
                <a:cs typeface="ヒラギノ角ゴ Pro W3"/>
              </a:rPr>
              <a:t>, safari, google </a:t>
            </a:r>
            <a:r>
              <a:rPr lang="es-CL" altLang="es-CL" dirty="0" err="1" smtClean="0">
                <a:ea typeface="ヒラギノ角ゴ Pro W3"/>
                <a:cs typeface="ヒラギノ角ゴ Pro W3"/>
              </a:rPr>
              <a:t>chrome</a:t>
            </a:r>
            <a:r>
              <a:rPr lang="es-CL" altLang="es-CL" dirty="0" smtClean="0">
                <a:ea typeface="ヒラギノ角ゴ Pro W3"/>
                <a:cs typeface="ヒラギノ角ゴ Pro W3"/>
              </a:rPr>
              <a:t>, </a:t>
            </a:r>
            <a:r>
              <a:rPr lang="es-CL" altLang="es-CL" dirty="0" err="1" smtClean="0">
                <a:ea typeface="ヒラギノ角ゴ Pro W3"/>
                <a:cs typeface="ヒラギノ角ゴ Pro W3"/>
              </a:rPr>
              <a:t>etc</a:t>
            </a:r>
            <a:r>
              <a:rPr lang="es-CL" altLang="es-CL" dirty="0" smtClean="0">
                <a:ea typeface="ヒラギノ角ゴ Pro W3"/>
                <a:cs typeface="ヒラギノ角ゴ Pro W3"/>
              </a:rPr>
              <a:t>). Entre los mas populares en Chile, se encuentran www.emol.cl, www.facebook.cl, www.youtube.com, etc. Los puertos que se utilizan para navegar por páginas web son 80 y 443, los cuales se utilizan para descargar los contenidos de paginas web (HTTP) y para conectarse  de manera segura (HTTPS), respectivamente.</a:t>
            </a:r>
          </a:p>
          <a:p>
            <a:endParaRPr lang="es-CL" altLang="es-CL" dirty="0" smtClean="0">
              <a:ea typeface="ヒラギノ角ゴ Pro W3"/>
              <a:cs typeface="ヒラギノ角ゴ Pro W3"/>
            </a:endParaRPr>
          </a:p>
          <a:p>
            <a:r>
              <a:rPr lang="es-CL" altLang="es-CL" dirty="0" smtClean="0">
                <a:ea typeface="ヒラギノ角ゴ Pro W3"/>
                <a:cs typeface="ヒラギノ角ゴ Pro W3"/>
              </a:rPr>
              <a:t>El tiempo necesario para descargar el cuerpo HTML de una página web en cuestión de segundos. Tiempo de resolución de DNS también se mide como un factor importante en la experiencia del usuario de navegar por la web.</a:t>
            </a:r>
            <a:endParaRPr lang="es-MX" altLang="es-CL" dirty="0" smtClean="0">
              <a:ea typeface="ヒラギノ角ゴ Pro W3"/>
              <a:cs typeface="ヒラギノ角ゴ Pro W3"/>
            </a:endParaRPr>
          </a:p>
          <a:p>
            <a:endParaRPr lang="es-MX" altLang="es-CL" sz="1200" dirty="0" smtClean="0">
              <a:solidFill>
                <a:srgbClr val="000000"/>
              </a:solidFill>
              <a:latin typeface="Arial" panose="020B0604020202020204" pitchFamily="34" charset="0"/>
              <a:ea typeface="ヒラギノ角ゴ Pro W3"/>
              <a:cs typeface="Arial" panose="020B0604020202020204" pitchFamily="34" charset="0"/>
            </a:endParaRPr>
          </a:p>
          <a:p>
            <a:r>
              <a:rPr lang="es-CL" altLang="es-CL" sz="1200" dirty="0" smtClean="0">
                <a:solidFill>
                  <a:schemeClr val="tx1"/>
                </a:solidFill>
                <a:latin typeface="Arial" panose="020B0604020202020204" pitchFamily="34" charset="0"/>
                <a:cs typeface="Arial" panose="020B0604020202020204" pitchFamily="34" charset="0"/>
              </a:rPr>
              <a:t>En general se observa un buen nivel en este Indicador, sobre el 95%, siendo   </a:t>
            </a:r>
            <a:r>
              <a:rPr lang="es-MX" altLang="es-CL" sz="1200" dirty="0" err="1" smtClean="0">
                <a:solidFill>
                  <a:schemeClr val="tx1"/>
                </a:solidFill>
                <a:latin typeface="Arial" panose="020B0604020202020204" pitchFamily="34" charset="0"/>
                <a:cs typeface="Arial" panose="020B0604020202020204" pitchFamily="34" charset="0"/>
              </a:rPr>
              <a:t>Virgin</a:t>
            </a:r>
            <a:r>
              <a:rPr lang="es-MX" altLang="es-CL" sz="1200" dirty="0" smtClean="0">
                <a:solidFill>
                  <a:schemeClr val="tx1"/>
                </a:solidFill>
                <a:latin typeface="Arial" panose="020B0604020202020204" pitchFamily="34" charset="0"/>
                <a:cs typeface="Arial" panose="020B0604020202020204" pitchFamily="34" charset="0"/>
              </a:rPr>
              <a:t> quien obtiene el mejor  registro.</a:t>
            </a:r>
            <a:endParaRPr lang="es-CL" altLang="es-CL" sz="1200" dirty="0" smtClean="0">
              <a:solidFill>
                <a:schemeClr val="tx1"/>
              </a:solidFill>
              <a:latin typeface="Arial" panose="020B0604020202020204" pitchFamily="34" charset="0"/>
              <a:cs typeface="Arial" panose="020B0604020202020204" pitchFamily="34" charset="0"/>
            </a:endParaRPr>
          </a:p>
          <a:p>
            <a:pPr algn="just" eaLnBrk="1" hangingPunct="1">
              <a:spcBef>
                <a:spcPct val="0"/>
              </a:spcBef>
              <a:buFontTx/>
              <a:buNone/>
              <a:defRPr/>
            </a:pPr>
            <a:r>
              <a:rPr lang="es-CL" altLang="es-CL" sz="1200" dirty="0" smtClean="0">
                <a:solidFill>
                  <a:schemeClr val="tx1"/>
                </a:solidFill>
                <a:latin typeface="Arial" panose="020B0604020202020204" pitchFamily="34" charset="0"/>
                <a:cs typeface="Arial" panose="020B0604020202020204" pitchFamily="34" charset="0"/>
              </a:rPr>
              <a:t>.                                         </a:t>
            </a:r>
          </a:p>
          <a:p>
            <a:endParaRPr lang="es-MX" altLang="es-CL" dirty="0" smtClean="0">
              <a:ea typeface="ヒラギノ角ゴ Pro W3"/>
              <a:cs typeface="ヒラギノ角ゴ Pro W3"/>
            </a:endParaRPr>
          </a:p>
        </p:txBody>
      </p:sp>
      <p:sp>
        <p:nvSpPr>
          <p:cNvPr id="931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9CCA1B9-3BC8-4242-91E3-3E95AF24FA9E}" type="slidenum">
              <a:rPr lang="en-US" altLang="es-CL">
                <a:solidFill>
                  <a:srgbClr val="000000"/>
                </a:solidFill>
              </a:rPr>
              <a:pPr eaLnBrk="1" hangingPunct="1">
                <a:spcBef>
                  <a:spcPct val="0"/>
                </a:spcBef>
              </a:pPr>
              <a:t>16</a:t>
            </a:fld>
            <a:endParaRPr lang="en-US" altLang="es-CL">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buNone/>
              <a:defRPr/>
            </a:pPr>
            <a:r>
              <a:rPr lang="es-CL" altLang="es-CL" sz="1200" dirty="0" smtClean="0">
                <a:solidFill>
                  <a:srgbClr val="000000"/>
                </a:solidFill>
                <a:latin typeface="Arial" panose="020B0604020202020204" pitchFamily="34" charset="0"/>
                <a:cs typeface="Arial" panose="020B0604020202020204" pitchFamily="34" charset="0"/>
              </a:rPr>
              <a:t>Claro empleó el  mayor tiempo durante estas pruebas.</a:t>
            </a:r>
          </a:p>
          <a:p>
            <a:pPr algn="just" eaLnBrk="1" hangingPunct="1">
              <a:spcBef>
                <a:spcPct val="0"/>
              </a:spcBef>
              <a:buNone/>
              <a:defRPr/>
            </a:pPr>
            <a:endParaRPr lang="es-CL" altLang="es-CL" sz="1200" dirty="0" smtClean="0">
              <a:solidFill>
                <a:srgbClr val="000000"/>
              </a:solidFill>
              <a:latin typeface="Arial" panose="020B0604020202020204" pitchFamily="34" charset="0"/>
              <a:cs typeface="Arial" panose="020B0604020202020204" pitchFamily="34" charset="0"/>
            </a:endParaRPr>
          </a:p>
          <a:p>
            <a:endParaRPr lang="es-MX" altLang="es-CL" dirty="0" smtClean="0">
              <a:ea typeface="ヒラギノ角ゴ Pro W3"/>
              <a:cs typeface="ヒラギノ角ゴ Pro W3"/>
            </a:endParaRPr>
          </a:p>
        </p:txBody>
      </p:sp>
      <p:sp>
        <p:nvSpPr>
          <p:cNvPr id="921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A7078434-C755-4E1B-B814-44F83B59F4E8}" type="slidenum">
              <a:rPr lang="en-US" altLang="es-CL">
                <a:solidFill>
                  <a:srgbClr val="000000"/>
                </a:solidFill>
              </a:rPr>
              <a:pPr eaLnBrk="1" hangingPunct="1">
                <a:spcBef>
                  <a:spcPct val="0"/>
                </a:spcBef>
              </a:pPr>
              <a:t>17</a:t>
            </a:fld>
            <a:endParaRPr lang="en-US" altLang="es-CL">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dirty="0" smtClean="0">
              <a:ea typeface="ヒラギノ角ゴ Pro W3"/>
              <a:cs typeface="ヒラギノ角ゴ Pro W3"/>
            </a:endParaRPr>
          </a:p>
        </p:txBody>
      </p:sp>
      <p:sp>
        <p:nvSpPr>
          <p:cNvPr id="931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9CCA1B9-3BC8-4242-91E3-3E95AF24FA9E}" type="slidenum">
              <a:rPr lang="en-US" altLang="es-CL">
                <a:solidFill>
                  <a:srgbClr val="000000"/>
                </a:solidFill>
              </a:rPr>
              <a:pPr eaLnBrk="1" hangingPunct="1">
                <a:spcBef>
                  <a:spcPct val="0"/>
                </a:spcBef>
              </a:pPr>
              <a:t>18</a:t>
            </a:fld>
            <a:endParaRPr lang="en-US" altLang="es-CL">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CL" dirty="0" smtClean="0">
                <a:ea typeface="ヒラギノ角ゴ Pro W3"/>
                <a:cs typeface="ヒラギノ角ゴ Pro W3"/>
              </a:rPr>
              <a:t>Accesibilidad al servicio SMS: C</a:t>
            </a:r>
            <a:r>
              <a:rPr lang="es-CL" altLang="es-CL" dirty="0" err="1" smtClean="0">
                <a:ea typeface="ヒラギノ角ゴ Pro W3"/>
                <a:cs typeface="ヒラギノ角ゴ Pro W3"/>
              </a:rPr>
              <a:t>orresponden</a:t>
            </a:r>
            <a:r>
              <a:rPr lang="es-CL" altLang="es-CL" dirty="0" smtClean="0">
                <a:ea typeface="ヒラギノ角ゴ Pro W3"/>
                <a:cs typeface="ヒラギノ角ゴ Pro W3"/>
              </a:rPr>
              <a:t> a la probabilidad de que el usuario pueda acceder al servicio de mensajes cortos cuando lo solicite. Relación entre la cantidad de SMS enviados con éxitos por los terminales de drive test y la cantidad total de Intentos.</a:t>
            </a:r>
            <a:endParaRPr lang="es-MX" altLang="es-CL" dirty="0" smtClean="0">
              <a:ea typeface="ヒラギノ角ゴ Pro W3"/>
              <a:cs typeface="ヒラギノ角ゴ Pro W3"/>
            </a:endParaRPr>
          </a:p>
          <a:p>
            <a:r>
              <a:rPr lang="es-MX" altLang="es-CL" dirty="0" smtClean="0">
                <a:ea typeface="ヒラギノ角ゴ Pro W3"/>
                <a:cs typeface="ヒラギノ角ゴ Pro W3"/>
              </a:rPr>
              <a:t>SMS completados: corresponden a los mensajes de texto enviados por los terminales de drive test que originan las comunicaciones SMS y que llegan a los terminales del sistema drive test de destino ubicado en el mismo vehículo..</a:t>
            </a:r>
          </a:p>
          <a:p>
            <a:endParaRPr lang="es-MX" altLang="es-CL" dirty="0" smtClean="0">
              <a:ea typeface="ヒラギノ角ゴ Pro W3"/>
              <a:cs typeface="ヒラギノ角ゴ Pro W3"/>
            </a:endParaRPr>
          </a:p>
          <a:p>
            <a:r>
              <a:rPr lang="es-MX" altLang="es-CL" dirty="0" smtClean="0">
                <a:ea typeface="ヒラギノ角ゴ Pro W3"/>
                <a:cs typeface="ヒラギノ角ゴ Pro W3"/>
              </a:rPr>
              <a:t>Los casos NO completados se pueden deber a congestiones en la red.</a:t>
            </a:r>
          </a:p>
          <a:p>
            <a:endParaRPr lang="es-MX" altLang="es-CL" dirty="0" smtClean="0">
              <a:ea typeface="ヒラギノ角ゴ Pro W3"/>
              <a:cs typeface="ヒラギノ角ゴ Pro W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s-MX" altLang="es-CL" sz="1200" dirty="0" err="1" smtClean="0">
                <a:solidFill>
                  <a:srgbClr val="000000"/>
                </a:solidFill>
                <a:latin typeface="Arial" panose="020B0604020202020204" pitchFamily="34" charset="0"/>
                <a:cs typeface="Arial" panose="020B0604020202020204" pitchFamily="34" charset="0"/>
              </a:rPr>
              <a:t>Wom</a:t>
            </a:r>
            <a:r>
              <a:rPr lang="es-MX" altLang="es-CL" sz="1200" dirty="0" smtClean="0">
                <a:solidFill>
                  <a:srgbClr val="000000"/>
                </a:solidFill>
                <a:latin typeface="Arial" panose="020B0604020202020204" pitchFamily="34" charset="0"/>
                <a:cs typeface="Arial" panose="020B0604020202020204" pitchFamily="34" charset="0"/>
              </a:rPr>
              <a:t> obtiene durante las pruebas el Indicador más bajo.</a:t>
            </a:r>
            <a:endParaRPr lang="es-CL" altLang="es-CL" sz="1200" dirty="0" smtClean="0">
              <a:solidFill>
                <a:srgbClr val="000000"/>
              </a:solidFill>
              <a:latin typeface="Arial" panose="020B0604020202020204" pitchFamily="34" charset="0"/>
              <a:cs typeface="Arial" panose="020B0604020202020204" pitchFamily="34" charset="0"/>
            </a:endParaRPr>
          </a:p>
          <a:p>
            <a:endParaRPr lang="es-MX" altLang="es-CL" dirty="0" smtClean="0">
              <a:ea typeface="ヒラギノ角ゴ Pro W3"/>
              <a:cs typeface="ヒラギノ角ゴ Pro W3"/>
            </a:endParaRPr>
          </a:p>
        </p:txBody>
      </p:sp>
      <p:sp>
        <p:nvSpPr>
          <p:cNvPr id="901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01" indent="-285731" eaLnBrk="0" hangingPunct="0">
              <a:spcBef>
                <a:spcPct val="30000"/>
              </a:spcBef>
              <a:defRPr sz="1200">
                <a:solidFill>
                  <a:schemeClr val="tx1"/>
                </a:solidFill>
                <a:latin typeface="Calibri" pitchFamily="34" charset="0"/>
                <a:ea typeface="ヒラギノ角ゴ Pro W3"/>
                <a:cs typeface="ヒラギノ角ゴ Pro W3"/>
              </a:defRPr>
            </a:lvl2pPr>
            <a:lvl3pPr marL="1142924" indent="-228585" eaLnBrk="0" hangingPunct="0">
              <a:spcBef>
                <a:spcPct val="30000"/>
              </a:spcBef>
              <a:defRPr sz="1200">
                <a:solidFill>
                  <a:schemeClr val="tx1"/>
                </a:solidFill>
                <a:latin typeface="Calibri" pitchFamily="34" charset="0"/>
                <a:ea typeface="ヒラギノ角ゴ Pro W3"/>
                <a:cs typeface="ヒラギノ角ゴ Pro W3"/>
              </a:defRPr>
            </a:lvl3pPr>
            <a:lvl4pPr marL="1600093" indent="-228585" eaLnBrk="0" hangingPunct="0">
              <a:spcBef>
                <a:spcPct val="30000"/>
              </a:spcBef>
              <a:defRPr sz="1200">
                <a:solidFill>
                  <a:schemeClr val="tx1"/>
                </a:solidFill>
                <a:latin typeface="Calibri" pitchFamily="34" charset="0"/>
                <a:ea typeface="ヒラギノ角ゴ Pro W3"/>
                <a:cs typeface="ヒラギノ角ゴ Pro W3"/>
              </a:defRPr>
            </a:lvl4pPr>
            <a:lvl5pPr marL="2057263" indent="-228585" eaLnBrk="0" hangingPunct="0">
              <a:spcBef>
                <a:spcPct val="30000"/>
              </a:spcBef>
              <a:defRPr sz="1200">
                <a:solidFill>
                  <a:schemeClr val="tx1"/>
                </a:solidFill>
                <a:latin typeface="Calibri" pitchFamily="34" charset="0"/>
                <a:ea typeface="ヒラギノ角ゴ Pro W3"/>
                <a:cs typeface="ヒラギノ角ゴ Pro W3"/>
              </a:defRPr>
            </a:lvl5pPr>
            <a:lvl6pPr marL="2514432"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60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877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5940"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08F07D7-0BFF-43AB-986E-DDD73A4BB4D1}" type="slidenum">
              <a:rPr lang="en-US" altLang="es-CL">
                <a:solidFill>
                  <a:srgbClr val="000000"/>
                </a:solidFill>
              </a:rPr>
              <a:pPr eaLnBrk="1" hangingPunct="1">
                <a:spcBef>
                  <a:spcPct val="0"/>
                </a:spcBef>
              </a:pPr>
              <a:t>19</a:t>
            </a:fld>
            <a:endParaRPr lang="en-US" altLang="es-CL">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smtClean="0">
              <a:ea typeface="ヒラギノ角ゴ Pro W3"/>
              <a:cs typeface="ヒラギノ角ゴ Pro W3"/>
            </a:endParaRPr>
          </a:p>
        </p:txBody>
      </p:sp>
      <p:sp>
        <p:nvSpPr>
          <p:cNvPr id="1300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36DD3E03-EB2B-4BC0-A649-0DDE2347364E}" type="slidenum">
              <a:rPr lang="en-US" altLang="es-CL"/>
              <a:pPr eaLnBrk="1" hangingPunct="1">
                <a:spcBef>
                  <a:spcPct val="0"/>
                </a:spcBef>
              </a:pPr>
              <a:t>2</a:t>
            </a:fld>
            <a:endParaRPr lang="en-US" altLang="es-C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CL" smtClean="0">
                <a:ea typeface="ヒラギノ角ゴ Pro W3"/>
                <a:cs typeface="ヒラギノ角ゴ Pro W3"/>
              </a:rPr>
              <a:t>Accesibilidad al servicio SMS: C</a:t>
            </a:r>
            <a:r>
              <a:rPr lang="es-CL" altLang="es-CL" smtClean="0">
                <a:ea typeface="ヒラギノ角ゴ Pro W3"/>
                <a:cs typeface="ヒラギノ角ゴ Pro W3"/>
              </a:rPr>
              <a:t>orresponden a la probabilidad de que el usuario pueda acceder al servicio de mensajes cortos cuando lo solicite. Relación entre la cantidad de SMS enviados con éxitos por los terminales de drive test y la cantidad total de Intentos.</a:t>
            </a:r>
            <a:endParaRPr lang="es-MX" altLang="es-CL" smtClean="0">
              <a:ea typeface="ヒラギノ角ゴ Pro W3"/>
              <a:cs typeface="ヒラギノ角ゴ Pro W3"/>
            </a:endParaRPr>
          </a:p>
          <a:p>
            <a:r>
              <a:rPr lang="es-MX" altLang="es-CL" smtClean="0">
                <a:ea typeface="ヒラギノ角ゴ Pro W3"/>
                <a:cs typeface="ヒラギノ角ゴ Pro W3"/>
              </a:rPr>
              <a:t>SMS completados: corresponden a los mensajes de texto enviados por los terminales de drive test que originan las comunicaciones SMS y que llegan a los terminales del sistema drive test de destino ubicado en el mismo vehículo..</a:t>
            </a:r>
          </a:p>
          <a:p>
            <a:endParaRPr lang="es-MX" altLang="es-CL" smtClean="0">
              <a:ea typeface="ヒラギノ角ゴ Pro W3"/>
              <a:cs typeface="ヒラギノ角ゴ Pro W3"/>
            </a:endParaRPr>
          </a:p>
          <a:p>
            <a:r>
              <a:rPr lang="es-MX" altLang="es-CL" smtClean="0">
                <a:ea typeface="ヒラギノ角ゴ Pro W3"/>
                <a:cs typeface="ヒラギノ角ゴ Pro W3"/>
              </a:rPr>
              <a:t>Los casos NO completados se pueden deber a congestiones en la red.</a:t>
            </a:r>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01" indent="-285731" eaLnBrk="0" hangingPunct="0">
              <a:spcBef>
                <a:spcPct val="30000"/>
              </a:spcBef>
              <a:defRPr sz="1200">
                <a:solidFill>
                  <a:schemeClr val="tx1"/>
                </a:solidFill>
                <a:latin typeface="Calibri" pitchFamily="34" charset="0"/>
                <a:ea typeface="ヒラギノ角ゴ Pro W3"/>
                <a:cs typeface="ヒラギノ角ゴ Pro W3"/>
              </a:defRPr>
            </a:lvl2pPr>
            <a:lvl3pPr marL="1142924" indent="-228585" eaLnBrk="0" hangingPunct="0">
              <a:spcBef>
                <a:spcPct val="30000"/>
              </a:spcBef>
              <a:defRPr sz="1200">
                <a:solidFill>
                  <a:schemeClr val="tx1"/>
                </a:solidFill>
                <a:latin typeface="Calibri" pitchFamily="34" charset="0"/>
                <a:ea typeface="ヒラギノ角ゴ Pro W3"/>
                <a:cs typeface="ヒラギノ角ゴ Pro W3"/>
              </a:defRPr>
            </a:lvl3pPr>
            <a:lvl4pPr marL="1600093" indent="-228585" eaLnBrk="0" hangingPunct="0">
              <a:spcBef>
                <a:spcPct val="30000"/>
              </a:spcBef>
              <a:defRPr sz="1200">
                <a:solidFill>
                  <a:schemeClr val="tx1"/>
                </a:solidFill>
                <a:latin typeface="Calibri" pitchFamily="34" charset="0"/>
                <a:ea typeface="ヒラギノ角ゴ Pro W3"/>
                <a:cs typeface="ヒラギノ角ゴ Pro W3"/>
              </a:defRPr>
            </a:lvl4pPr>
            <a:lvl5pPr marL="2057263" indent="-228585" eaLnBrk="0" hangingPunct="0">
              <a:spcBef>
                <a:spcPct val="30000"/>
              </a:spcBef>
              <a:defRPr sz="1200">
                <a:solidFill>
                  <a:schemeClr val="tx1"/>
                </a:solidFill>
                <a:latin typeface="Calibri" pitchFamily="34" charset="0"/>
                <a:ea typeface="ヒラギノ角ゴ Pro W3"/>
                <a:cs typeface="ヒラギノ角ゴ Pro W3"/>
              </a:defRPr>
            </a:lvl5pPr>
            <a:lvl6pPr marL="2514432"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60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877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5940"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B314BDBC-08A6-4158-9BBC-63BF1990A151}" type="slidenum">
              <a:rPr lang="en-US" altLang="es-CL">
                <a:solidFill>
                  <a:srgbClr val="000000"/>
                </a:solidFill>
              </a:rPr>
              <a:pPr eaLnBrk="1" hangingPunct="1">
                <a:spcBef>
                  <a:spcPct val="0"/>
                </a:spcBef>
              </a:pPr>
              <a:t>20</a:t>
            </a:fld>
            <a:endParaRPr lang="en-US" altLang="es-CL">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ltLang="es-CL" sz="1200" dirty="0" err="1" smtClean="0">
                <a:solidFill>
                  <a:srgbClr val="000000"/>
                </a:solidFill>
                <a:latin typeface="Arial" panose="020B0604020202020204" pitchFamily="34" charset="0"/>
                <a:cs typeface="Arial" panose="020B0604020202020204" pitchFamily="34" charset="0"/>
              </a:rPr>
              <a:t>Virgin</a:t>
            </a:r>
            <a:r>
              <a:rPr lang="es-CL" altLang="es-CL" sz="1200" dirty="0" smtClean="0">
                <a:solidFill>
                  <a:srgbClr val="000000"/>
                </a:solidFill>
                <a:latin typeface="Arial" panose="020B0604020202020204" pitchFamily="34" charset="0"/>
                <a:cs typeface="Arial" panose="020B0604020202020204" pitchFamily="34" charset="0"/>
              </a:rPr>
              <a:t> obtiene el nivel más bajo en este Indicador. </a:t>
            </a:r>
            <a:endParaRPr lang="es-MX" altLang="es-CL" dirty="0" smtClean="0">
              <a:ea typeface="ヒラギノ角ゴ Pro W3"/>
              <a:cs typeface="ヒラギノ角ゴ Pro W3"/>
            </a:endParaRPr>
          </a:p>
        </p:txBody>
      </p:sp>
      <p:sp>
        <p:nvSpPr>
          <p:cNvPr id="901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01" indent="-285731" eaLnBrk="0" hangingPunct="0">
              <a:spcBef>
                <a:spcPct val="30000"/>
              </a:spcBef>
              <a:defRPr sz="1200">
                <a:solidFill>
                  <a:schemeClr val="tx1"/>
                </a:solidFill>
                <a:latin typeface="Calibri" pitchFamily="34" charset="0"/>
                <a:ea typeface="ヒラギノ角ゴ Pro W3"/>
                <a:cs typeface="ヒラギノ角ゴ Pro W3"/>
              </a:defRPr>
            </a:lvl2pPr>
            <a:lvl3pPr marL="1142924" indent="-228585" eaLnBrk="0" hangingPunct="0">
              <a:spcBef>
                <a:spcPct val="30000"/>
              </a:spcBef>
              <a:defRPr sz="1200">
                <a:solidFill>
                  <a:schemeClr val="tx1"/>
                </a:solidFill>
                <a:latin typeface="Calibri" pitchFamily="34" charset="0"/>
                <a:ea typeface="ヒラギノ角ゴ Pro W3"/>
                <a:cs typeface="ヒラギノ角ゴ Pro W3"/>
              </a:defRPr>
            </a:lvl3pPr>
            <a:lvl4pPr marL="1600093" indent="-228585" eaLnBrk="0" hangingPunct="0">
              <a:spcBef>
                <a:spcPct val="30000"/>
              </a:spcBef>
              <a:defRPr sz="1200">
                <a:solidFill>
                  <a:schemeClr val="tx1"/>
                </a:solidFill>
                <a:latin typeface="Calibri" pitchFamily="34" charset="0"/>
                <a:ea typeface="ヒラギノ角ゴ Pro W3"/>
                <a:cs typeface="ヒラギノ角ゴ Pro W3"/>
              </a:defRPr>
            </a:lvl4pPr>
            <a:lvl5pPr marL="2057263" indent="-228585" eaLnBrk="0" hangingPunct="0">
              <a:spcBef>
                <a:spcPct val="30000"/>
              </a:spcBef>
              <a:defRPr sz="1200">
                <a:solidFill>
                  <a:schemeClr val="tx1"/>
                </a:solidFill>
                <a:latin typeface="Calibri" pitchFamily="34" charset="0"/>
                <a:ea typeface="ヒラギノ角ゴ Pro W3"/>
                <a:cs typeface="ヒラギノ角ゴ Pro W3"/>
              </a:defRPr>
            </a:lvl5pPr>
            <a:lvl6pPr marL="2514432"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60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877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5940"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08F07D7-0BFF-43AB-986E-DDD73A4BB4D1}" type="slidenum">
              <a:rPr lang="en-US" altLang="es-CL">
                <a:solidFill>
                  <a:srgbClr val="000000"/>
                </a:solidFill>
              </a:rPr>
              <a:pPr eaLnBrk="1" hangingPunct="1">
                <a:spcBef>
                  <a:spcPct val="0"/>
                </a:spcBef>
              </a:pPr>
              <a:t>21</a:t>
            </a:fld>
            <a:endParaRPr lang="en-US" altLang="es-CL">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buNone/>
              <a:defRPr/>
            </a:pPr>
            <a:r>
              <a:rPr lang="es-CL" altLang="es-CL" sz="1200" dirty="0" smtClean="0">
                <a:solidFill>
                  <a:srgbClr val="000000"/>
                </a:solidFill>
                <a:latin typeface="Arial" panose="020B0604020202020204" pitchFamily="34" charset="0"/>
                <a:cs typeface="Arial" panose="020B0604020202020204" pitchFamily="34" charset="0"/>
              </a:rPr>
              <a:t>Se observa un bajo nivel de recepción de mensajes en todas los</a:t>
            </a:r>
          </a:p>
          <a:p>
            <a:pPr algn="just" eaLnBrk="1" hangingPunct="1">
              <a:spcBef>
                <a:spcPct val="0"/>
              </a:spcBef>
              <a:buNone/>
              <a:defRPr/>
            </a:pPr>
            <a:r>
              <a:rPr lang="es-CL" altLang="es-CL" sz="1200" dirty="0" smtClean="0">
                <a:solidFill>
                  <a:srgbClr val="000000"/>
                </a:solidFill>
                <a:latin typeface="Arial" panose="020B0604020202020204" pitchFamily="34" charset="0"/>
                <a:cs typeface="Arial" panose="020B0604020202020204" pitchFamily="34" charset="0"/>
              </a:rPr>
              <a:t>                                   operadores</a:t>
            </a:r>
            <a:endParaRPr lang="es-MX" altLang="es-CL" dirty="0" smtClean="0">
              <a:ea typeface="ヒラギノ角ゴ Pro W3"/>
              <a:cs typeface="ヒラギノ角ゴ Pro W3"/>
            </a:endParaRPr>
          </a:p>
        </p:txBody>
      </p:sp>
      <p:sp>
        <p:nvSpPr>
          <p:cNvPr id="911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01" indent="-285731" eaLnBrk="0" hangingPunct="0">
              <a:spcBef>
                <a:spcPct val="30000"/>
              </a:spcBef>
              <a:defRPr sz="1200">
                <a:solidFill>
                  <a:schemeClr val="tx1"/>
                </a:solidFill>
                <a:latin typeface="Calibri" pitchFamily="34" charset="0"/>
                <a:ea typeface="ヒラギノ角ゴ Pro W3"/>
                <a:cs typeface="ヒラギノ角ゴ Pro W3"/>
              </a:defRPr>
            </a:lvl2pPr>
            <a:lvl3pPr marL="1142924" indent="-228585" eaLnBrk="0" hangingPunct="0">
              <a:spcBef>
                <a:spcPct val="30000"/>
              </a:spcBef>
              <a:defRPr sz="1200">
                <a:solidFill>
                  <a:schemeClr val="tx1"/>
                </a:solidFill>
                <a:latin typeface="Calibri" pitchFamily="34" charset="0"/>
                <a:ea typeface="ヒラギノ角ゴ Pro W3"/>
                <a:cs typeface="ヒラギノ角ゴ Pro W3"/>
              </a:defRPr>
            </a:lvl3pPr>
            <a:lvl4pPr marL="1600093" indent="-228585" eaLnBrk="0" hangingPunct="0">
              <a:spcBef>
                <a:spcPct val="30000"/>
              </a:spcBef>
              <a:defRPr sz="1200">
                <a:solidFill>
                  <a:schemeClr val="tx1"/>
                </a:solidFill>
                <a:latin typeface="Calibri" pitchFamily="34" charset="0"/>
                <a:ea typeface="ヒラギノ角ゴ Pro W3"/>
                <a:cs typeface="ヒラギノ角ゴ Pro W3"/>
              </a:defRPr>
            </a:lvl4pPr>
            <a:lvl5pPr marL="2057263" indent="-228585" eaLnBrk="0" hangingPunct="0">
              <a:spcBef>
                <a:spcPct val="30000"/>
              </a:spcBef>
              <a:defRPr sz="1200">
                <a:solidFill>
                  <a:schemeClr val="tx1"/>
                </a:solidFill>
                <a:latin typeface="Calibri" pitchFamily="34" charset="0"/>
                <a:ea typeface="ヒラギノ角ゴ Pro W3"/>
                <a:cs typeface="ヒラギノ角ゴ Pro W3"/>
              </a:defRPr>
            </a:lvl5pPr>
            <a:lvl6pPr marL="2514432"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60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877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5940"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B314BDBC-08A6-4158-9BBC-63BF1990A151}" type="slidenum">
              <a:rPr lang="en-US" altLang="es-CL">
                <a:solidFill>
                  <a:srgbClr val="000000"/>
                </a:solidFill>
              </a:rPr>
              <a:pPr eaLnBrk="1" hangingPunct="1">
                <a:spcBef>
                  <a:spcPct val="0"/>
                </a:spcBef>
              </a:pPr>
              <a:t>22</a:t>
            </a:fld>
            <a:endParaRPr lang="en-US" altLang="es-CL">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dirty="0" smtClean="0">
              <a:ea typeface="ヒラギノ角ゴ Pro W3"/>
              <a:cs typeface="ヒラギノ角ゴ Pro W3"/>
            </a:endParaRPr>
          </a:p>
        </p:txBody>
      </p:sp>
      <p:sp>
        <p:nvSpPr>
          <p:cNvPr id="952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4FA433E7-6E63-4AAB-B7D4-34CF88FA319C}" type="slidenum">
              <a:rPr lang="en-US" altLang="es-CL">
                <a:solidFill>
                  <a:srgbClr val="000000"/>
                </a:solidFill>
              </a:rPr>
              <a:pPr eaLnBrk="1" hangingPunct="1">
                <a:spcBef>
                  <a:spcPct val="0"/>
                </a:spcBef>
              </a:pPr>
              <a:t>23</a:t>
            </a:fld>
            <a:endParaRPr lang="en-US" altLang="es-CL">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smtClean="0">
              <a:ea typeface="ヒラギノ角ゴ Pro W3"/>
              <a:cs typeface="ヒラギノ角ゴ Pro W3"/>
            </a:endParaRPr>
          </a:p>
        </p:txBody>
      </p:sp>
      <p:sp>
        <p:nvSpPr>
          <p:cNvPr id="152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B46478DD-C9E3-4B39-BE58-4A26E69AD9B8}" type="slidenum">
              <a:rPr lang="en-US" altLang="es-CL"/>
              <a:pPr eaLnBrk="1" hangingPunct="1">
                <a:spcBef>
                  <a:spcPct val="0"/>
                </a:spcBef>
              </a:pPr>
              <a:t>24</a:t>
            </a:fld>
            <a:endParaRPr lang="en-US" altLang="es-C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smtClean="0">
              <a:ea typeface="ヒラギノ角ゴ Pro W3"/>
              <a:cs typeface="ヒラギノ角ゴ Pro W3"/>
            </a:endParaRPr>
          </a:p>
        </p:txBody>
      </p:sp>
      <p:sp>
        <p:nvSpPr>
          <p:cNvPr id="153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89849DA-D15B-40D8-94C1-AD973C80C119}" type="slidenum">
              <a:rPr lang="en-US" altLang="es-CL"/>
              <a:pPr eaLnBrk="1" hangingPunct="1">
                <a:spcBef>
                  <a:spcPct val="0"/>
                </a:spcBef>
              </a:pPr>
              <a:t>25</a:t>
            </a:fld>
            <a:endParaRPr lang="en-US" altLang="es-C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b="1" dirty="0" smtClean="0">
                <a:solidFill>
                  <a:schemeClr val="bg1"/>
                </a:solidFill>
              </a:rPr>
              <a:t>Internet Móvil </a:t>
            </a:r>
            <a:r>
              <a:rPr lang="es-CL" sz="1200" b="0" dirty="0" smtClean="0">
                <a:solidFill>
                  <a:schemeClr val="bg1"/>
                </a:solidFill>
              </a:rPr>
              <a:t>el Servicio </a:t>
            </a:r>
            <a:r>
              <a:rPr lang="es-CL" sz="1200" dirty="0" smtClean="0">
                <a:solidFill>
                  <a:schemeClr val="bg1"/>
                </a:solidFill>
              </a:rPr>
              <a:t>con</a:t>
            </a:r>
            <a:r>
              <a:rPr lang="es-CL" sz="1200" baseline="0" dirty="0" smtClean="0">
                <a:solidFill>
                  <a:schemeClr val="bg1"/>
                </a:solidFill>
              </a:rPr>
              <a:t> la peor tasa de satisfacción y la peor de Insatisfacción junto con </a:t>
            </a:r>
            <a:r>
              <a:rPr lang="es-CL" sz="1200" b="1" baseline="0" dirty="0" smtClean="0">
                <a:solidFill>
                  <a:schemeClr val="bg1"/>
                </a:solidFill>
              </a:rPr>
              <a:t>Internet Fija</a:t>
            </a:r>
            <a:r>
              <a:rPr lang="es-CL" sz="1200" baseline="0" dirty="0" smtClean="0">
                <a:solidFill>
                  <a:schemeClr val="bg1"/>
                </a:solidFill>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s-CL" altLang="es-CL" sz="1200" baseline="0" dirty="0" smtClean="0">
                <a:solidFill>
                  <a:schemeClr val="bg1"/>
                </a:solidFill>
                <a:ea typeface="ヒラギノ角ゴ Pro W3"/>
                <a:cs typeface="ヒラギノ角ゴ Pro W3"/>
              </a:rPr>
              <a:t>Televisión de Pago y Telefonía Móvil los servicios mejor evaluados.</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26</a:t>
            </a:fld>
            <a:endParaRPr lang="en-US" altLang="es-C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b="1" dirty="0" smtClean="0">
                <a:solidFill>
                  <a:schemeClr val="bg1"/>
                </a:solidFill>
              </a:rPr>
              <a:t>Internet Fija </a:t>
            </a:r>
            <a:r>
              <a:rPr lang="es-CL" sz="1200" b="0" dirty="0" smtClean="0">
                <a:solidFill>
                  <a:schemeClr val="bg1"/>
                </a:solidFill>
              </a:rPr>
              <a:t>es el Servicio con mayor tasa de problemas. </a:t>
            </a:r>
            <a:r>
              <a:rPr lang="es-CL" sz="1200" b="1" dirty="0" smtClean="0">
                <a:solidFill>
                  <a:schemeClr val="bg1"/>
                </a:solidFill>
              </a:rPr>
              <a:t>Televisión de Pago </a:t>
            </a:r>
            <a:r>
              <a:rPr lang="es-CL" sz="1200" b="0" dirty="0" smtClean="0">
                <a:solidFill>
                  <a:schemeClr val="bg1"/>
                </a:solidFill>
              </a:rPr>
              <a:t>es el Servicio</a:t>
            </a:r>
            <a:r>
              <a:rPr lang="es-CL" sz="1200" b="0" baseline="0" dirty="0" smtClean="0">
                <a:solidFill>
                  <a:schemeClr val="bg1"/>
                </a:solidFill>
              </a:rPr>
              <a:t> que presenta la mejor tasa de </a:t>
            </a:r>
            <a:r>
              <a:rPr lang="es-CL" sz="1200" b="0" baseline="0" dirty="0" err="1" smtClean="0">
                <a:solidFill>
                  <a:schemeClr val="bg1"/>
                </a:solidFill>
              </a:rPr>
              <a:t>resolcución</a:t>
            </a:r>
            <a:r>
              <a:rPr lang="es-CL" sz="1200" b="0" baseline="0" dirty="0" smtClean="0">
                <a:solidFill>
                  <a:schemeClr val="bg1"/>
                </a:solidFill>
              </a:rPr>
              <a:t> y la mayor satisfacción con esa solución.</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27</a:t>
            </a:fld>
            <a:endParaRPr lang="en-US" altLang="es-C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s-CL" sz="1200" b="1" dirty="0" smtClean="0">
                <a:solidFill>
                  <a:schemeClr val="bg1"/>
                </a:solidFill>
              </a:rPr>
              <a:t>Claro</a:t>
            </a:r>
            <a:r>
              <a:rPr lang="es-CL" sz="1200" dirty="0" smtClean="0">
                <a:solidFill>
                  <a:schemeClr val="bg1"/>
                </a:solidFill>
              </a:rPr>
              <a:t> y </a:t>
            </a:r>
            <a:r>
              <a:rPr lang="es-CL" sz="1200" b="1" dirty="0" smtClean="0">
                <a:solidFill>
                  <a:schemeClr val="bg1"/>
                </a:solidFill>
              </a:rPr>
              <a:t>Movistar</a:t>
            </a:r>
            <a:r>
              <a:rPr lang="es-CL" sz="1200" dirty="0" smtClean="0">
                <a:solidFill>
                  <a:schemeClr val="bg1"/>
                </a:solidFill>
              </a:rPr>
              <a:t> con</a:t>
            </a:r>
            <a:r>
              <a:rPr lang="es-CL" sz="1200" baseline="0" dirty="0" smtClean="0">
                <a:solidFill>
                  <a:schemeClr val="bg1"/>
                </a:solidFill>
              </a:rPr>
              <a:t> las peores tasas de satisfacción y las peores de Insatisfacción en la medición del 2015. </a:t>
            </a:r>
          </a:p>
          <a:p>
            <a:pPr marL="171450" marR="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s-CL" sz="1200" baseline="0" dirty="0" smtClean="0">
                <a:solidFill>
                  <a:schemeClr val="bg1"/>
                </a:solidFill>
              </a:rPr>
              <a:t>Respecto a la </a:t>
            </a:r>
            <a:r>
              <a:rPr lang="es-CL" sz="1200" u="sng" baseline="0" dirty="0" smtClean="0">
                <a:solidFill>
                  <a:schemeClr val="bg1"/>
                </a:solidFill>
              </a:rPr>
              <a:t>variación</a:t>
            </a:r>
            <a:r>
              <a:rPr lang="es-CL" sz="1200" baseline="0" dirty="0" smtClean="0">
                <a:solidFill>
                  <a:schemeClr val="bg1"/>
                </a:solidFill>
              </a:rPr>
              <a:t> con la última medición del 2014, </a:t>
            </a:r>
            <a:r>
              <a:rPr lang="es-CL" sz="1200" b="1" i="0" baseline="0" dirty="0" smtClean="0">
                <a:solidFill>
                  <a:schemeClr val="accent4">
                    <a:lumMod val="60000"/>
                    <a:lumOff val="40000"/>
                  </a:schemeClr>
                </a:solidFill>
              </a:rPr>
              <a:t>VTR</a:t>
            </a:r>
            <a:r>
              <a:rPr lang="es-CL" sz="1200" baseline="0" dirty="0" smtClean="0">
                <a:solidFill>
                  <a:schemeClr val="bg1"/>
                </a:solidFill>
              </a:rPr>
              <a:t> disminuye satisfacción en un 63% y aumenta insatisfacción en un 12%.</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28</a:t>
            </a:fld>
            <a:endParaRPr lang="en-US" altLang="es-C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b="1" dirty="0" smtClean="0">
                <a:solidFill>
                  <a:schemeClr val="bg1"/>
                </a:solidFill>
              </a:rPr>
              <a:t>Claro </a:t>
            </a:r>
            <a:r>
              <a:rPr lang="es-CL" sz="1200" dirty="0" smtClean="0">
                <a:solidFill>
                  <a:schemeClr val="bg1"/>
                </a:solidFill>
              </a:rPr>
              <a:t>con</a:t>
            </a:r>
            <a:r>
              <a:rPr lang="es-CL" sz="1200" baseline="0" dirty="0" smtClean="0">
                <a:solidFill>
                  <a:schemeClr val="bg1"/>
                </a:solidFill>
              </a:rPr>
              <a:t> la peor tasa de problemas, la peor tasa de resolución y la peor satisfacción de las soluciones.</a:t>
            </a:r>
            <a:endParaRPr lang="es-CL" sz="1200" dirty="0" smtClean="0">
              <a:solidFill>
                <a:schemeClr val="bg1"/>
              </a:solidFill>
            </a:endParaRPr>
          </a:p>
          <a:p>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29</a:t>
            </a:fld>
            <a:endParaRPr lang="en-US"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smtClean="0">
              <a:ea typeface="ヒラギノ角ゴ Pro W3"/>
              <a:cs typeface="ヒラギノ角ゴ Pro W3"/>
            </a:endParaRPr>
          </a:p>
        </p:txBody>
      </p:sp>
      <p:sp>
        <p:nvSpPr>
          <p:cNvPr id="1310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E85F6DD1-17E2-4EC0-8887-EE704A8386B9}" type="slidenum">
              <a:rPr lang="en-US" altLang="es-CL"/>
              <a:pPr eaLnBrk="1" hangingPunct="1">
                <a:spcBef>
                  <a:spcPct val="0"/>
                </a:spcBef>
              </a:pPr>
              <a:t>3</a:t>
            </a:fld>
            <a:endParaRPr lang="en-US" altLang="es-C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dirty="0" smtClean="0">
                <a:solidFill>
                  <a:schemeClr val="bg1"/>
                </a:solidFill>
              </a:rPr>
              <a:t>El 41% de los usuarios de </a:t>
            </a:r>
            <a:r>
              <a:rPr lang="es-CL" sz="1200" b="1" dirty="0" smtClean="0">
                <a:solidFill>
                  <a:schemeClr val="bg1"/>
                </a:solidFill>
              </a:rPr>
              <a:t>telefonía móvil </a:t>
            </a:r>
            <a:r>
              <a:rPr lang="es-CL" sz="1200" dirty="0" smtClean="0">
                <a:solidFill>
                  <a:schemeClr val="bg1"/>
                </a:solidFill>
              </a:rPr>
              <a:t>declaran haber tenido un problema de señal, interferencia, mal sonido,</a:t>
            </a:r>
            <a:r>
              <a:rPr lang="es-CL" sz="1200" baseline="0" dirty="0" smtClean="0">
                <a:solidFill>
                  <a:schemeClr val="bg1"/>
                </a:solidFill>
              </a:rPr>
              <a:t> corte o interrupción de llamadas, siendo este problema más frecuente en </a:t>
            </a:r>
            <a:r>
              <a:rPr lang="es-CL" sz="1200" baseline="0" dirty="0" err="1" smtClean="0">
                <a:solidFill>
                  <a:schemeClr val="bg1"/>
                </a:solidFill>
              </a:rPr>
              <a:t>Wom</a:t>
            </a:r>
            <a:r>
              <a:rPr lang="es-CL" sz="1200" baseline="0" dirty="0" smtClean="0">
                <a:solidFill>
                  <a:schemeClr val="bg1"/>
                </a:solidFill>
              </a:rPr>
              <a:t> (49%) y menos frecuente en Entel (38%)</a:t>
            </a:r>
            <a:endParaRPr lang="es-CL" sz="1200" dirty="0" smtClean="0">
              <a:solidFill>
                <a:schemeClr val="bg1"/>
              </a:solidFill>
            </a:endParaRPr>
          </a:p>
          <a:p>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30</a:t>
            </a:fld>
            <a:endParaRPr lang="en-US" altLang="es-C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s-CL" sz="1200" b="1" dirty="0" smtClean="0">
                <a:solidFill>
                  <a:schemeClr val="bg1"/>
                </a:solidFill>
              </a:rPr>
              <a:t>Claro</a:t>
            </a:r>
            <a:r>
              <a:rPr lang="es-CL" sz="1200" dirty="0" smtClean="0">
                <a:solidFill>
                  <a:schemeClr val="bg1"/>
                </a:solidFill>
              </a:rPr>
              <a:t> y </a:t>
            </a:r>
            <a:r>
              <a:rPr lang="es-CL" sz="1200" b="1" dirty="0" smtClean="0">
                <a:solidFill>
                  <a:schemeClr val="bg1"/>
                </a:solidFill>
              </a:rPr>
              <a:t>Movistar</a:t>
            </a:r>
            <a:r>
              <a:rPr lang="es-CL" sz="1200" dirty="0" smtClean="0">
                <a:solidFill>
                  <a:schemeClr val="bg1"/>
                </a:solidFill>
              </a:rPr>
              <a:t> con</a:t>
            </a:r>
            <a:r>
              <a:rPr lang="es-CL" sz="1200" baseline="0" dirty="0" smtClean="0">
                <a:solidFill>
                  <a:schemeClr val="bg1"/>
                </a:solidFill>
              </a:rPr>
              <a:t> las peores tasas de satisfacción y las peores de Insatisfacción en la medición del 2015. </a:t>
            </a:r>
          </a:p>
          <a:p>
            <a:pPr marL="171450" marR="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s-CL" sz="1200" baseline="0" dirty="0" smtClean="0">
                <a:solidFill>
                  <a:schemeClr val="bg1"/>
                </a:solidFill>
              </a:rPr>
              <a:t>Respecto a la </a:t>
            </a:r>
            <a:r>
              <a:rPr lang="es-CL" sz="1200" u="sng" baseline="0" dirty="0" smtClean="0">
                <a:solidFill>
                  <a:schemeClr val="bg1"/>
                </a:solidFill>
              </a:rPr>
              <a:t>variación</a:t>
            </a:r>
            <a:r>
              <a:rPr lang="es-CL" sz="1200" baseline="0" dirty="0" smtClean="0">
                <a:solidFill>
                  <a:schemeClr val="bg1"/>
                </a:solidFill>
              </a:rPr>
              <a:t> con la última medición del 2014, en ambos casos también disminuyen la satisfacción respecto a la medición anterior en 16% y 13% respectivamente.</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31</a:t>
            </a:fld>
            <a:endParaRPr lang="en-US" altLang="es-C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b="1" dirty="0" smtClean="0">
                <a:solidFill>
                  <a:schemeClr val="bg1"/>
                </a:solidFill>
              </a:rPr>
              <a:t>Claro</a:t>
            </a:r>
            <a:r>
              <a:rPr lang="es-CL" sz="1200" dirty="0" smtClean="0">
                <a:solidFill>
                  <a:schemeClr val="bg1"/>
                </a:solidFill>
              </a:rPr>
              <a:t> con</a:t>
            </a:r>
            <a:r>
              <a:rPr lang="es-CL" sz="1200" baseline="0" dirty="0" smtClean="0">
                <a:solidFill>
                  <a:schemeClr val="bg1"/>
                </a:solidFill>
              </a:rPr>
              <a:t> la peor tasa de problemas, la peor tasa de resolución y la peor satisfacción de las resoluciones.</a:t>
            </a:r>
            <a:endParaRPr lang="es-CL" sz="1200" dirty="0" smtClean="0">
              <a:solidFill>
                <a:schemeClr val="bg1"/>
              </a:solidFill>
            </a:endParaRPr>
          </a:p>
          <a:p>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32</a:t>
            </a:fld>
            <a:endParaRPr lang="en-US" altLang="es-C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dirty="0" smtClean="0">
                <a:solidFill>
                  <a:schemeClr val="bg1"/>
                </a:solidFill>
              </a:rPr>
              <a:t>El 49% de los usuarios de </a:t>
            </a:r>
            <a:r>
              <a:rPr lang="es-CL" sz="1200" b="1" dirty="0" smtClean="0">
                <a:solidFill>
                  <a:schemeClr val="bg1"/>
                </a:solidFill>
              </a:rPr>
              <a:t>internet móvil </a:t>
            </a:r>
            <a:r>
              <a:rPr lang="es-CL" sz="1200" dirty="0" smtClean="0">
                <a:solidFill>
                  <a:schemeClr val="bg1"/>
                </a:solidFill>
              </a:rPr>
              <a:t> declaran haber tenido un problema de señal, interferencia y/o cortes</a:t>
            </a:r>
            <a:r>
              <a:rPr lang="es-CL" sz="1200" baseline="0" dirty="0" smtClean="0">
                <a:solidFill>
                  <a:schemeClr val="bg1"/>
                </a:solidFill>
              </a:rPr>
              <a:t>, siendo este problema más frecuente en Claro (55%) y VTR (54%) y menos frecuente en Movistar (43%)</a:t>
            </a:r>
            <a:endParaRPr lang="es-CL" sz="1200" dirty="0" smtClean="0">
              <a:solidFill>
                <a:schemeClr val="bg1"/>
              </a:solidFill>
            </a:endParaRPr>
          </a:p>
          <a:p>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33</a:t>
            </a:fld>
            <a:endParaRPr lang="en-US" altLang="es-C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s-CL" sz="1200" b="1" dirty="0" smtClean="0">
                <a:solidFill>
                  <a:schemeClr val="bg1"/>
                </a:solidFill>
              </a:rPr>
              <a:t>Movistar</a:t>
            </a:r>
            <a:r>
              <a:rPr lang="es-CL" sz="1200" dirty="0" smtClean="0">
                <a:solidFill>
                  <a:schemeClr val="bg1"/>
                </a:solidFill>
              </a:rPr>
              <a:t> con</a:t>
            </a:r>
            <a:r>
              <a:rPr lang="es-CL" sz="1200" baseline="0" dirty="0" smtClean="0">
                <a:solidFill>
                  <a:schemeClr val="bg1"/>
                </a:solidFill>
              </a:rPr>
              <a:t> la peor tasa de satisfacción (41%) y la peor de insatisfacción (32%) en la medición del 2015. </a:t>
            </a:r>
          </a:p>
          <a:p>
            <a:pPr marL="171450" marR="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s-CL" sz="1200" baseline="0" dirty="0" smtClean="0">
                <a:solidFill>
                  <a:schemeClr val="bg1"/>
                </a:solidFill>
              </a:rPr>
              <a:t>Respecto a la </a:t>
            </a:r>
            <a:r>
              <a:rPr lang="es-CL" sz="1200" u="sng" baseline="0" dirty="0" smtClean="0">
                <a:solidFill>
                  <a:schemeClr val="bg1"/>
                </a:solidFill>
              </a:rPr>
              <a:t>variación</a:t>
            </a:r>
            <a:r>
              <a:rPr lang="es-CL" sz="1200" baseline="0" dirty="0" smtClean="0">
                <a:solidFill>
                  <a:schemeClr val="bg1"/>
                </a:solidFill>
              </a:rPr>
              <a:t> con la última medición del 2014, </a:t>
            </a:r>
            <a:r>
              <a:rPr lang="es-CL" sz="1200" b="1" baseline="0" dirty="0" smtClean="0">
                <a:solidFill>
                  <a:schemeClr val="bg1"/>
                </a:solidFill>
              </a:rPr>
              <a:t>Telsur</a:t>
            </a:r>
            <a:r>
              <a:rPr lang="es-CL" sz="1200" baseline="0" dirty="0" smtClean="0">
                <a:solidFill>
                  <a:schemeClr val="bg1"/>
                </a:solidFill>
              </a:rPr>
              <a:t> aumenta su insatisfacción en un 33%, </a:t>
            </a:r>
            <a:r>
              <a:rPr lang="es-CL" sz="1200" b="1" baseline="0" dirty="0" smtClean="0">
                <a:solidFill>
                  <a:schemeClr val="bg1"/>
                </a:solidFill>
              </a:rPr>
              <a:t>VTR </a:t>
            </a:r>
            <a:r>
              <a:rPr lang="es-CL" sz="1200" baseline="0" dirty="0" smtClean="0">
                <a:solidFill>
                  <a:schemeClr val="bg1"/>
                </a:solidFill>
              </a:rPr>
              <a:t> disminuye la satisfacción en un 14% y aumenta la insatisfacción en un 26</a:t>
            </a:r>
            <a:r>
              <a:rPr lang="es-CL" sz="1200" baseline="0" smtClean="0">
                <a:solidFill>
                  <a:schemeClr val="bg1"/>
                </a:solidFill>
              </a:rPr>
              <a:t>%, mientras </a:t>
            </a:r>
            <a:r>
              <a:rPr lang="es-CL" sz="1200" baseline="0" dirty="0" smtClean="0">
                <a:solidFill>
                  <a:schemeClr val="bg1"/>
                </a:solidFill>
              </a:rPr>
              <a:t>que </a:t>
            </a:r>
            <a:r>
              <a:rPr lang="es-CL" sz="1200" b="1" baseline="0" dirty="0" smtClean="0">
                <a:solidFill>
                  <a:schemeClr val="bg1"/>
                </a:solidFill>
              </a:rPr>
              <a:t>Movistar</a:t>
            </a:r>
            <a:r>
              <a:rPr lang="es-CL" sz="1200" baseline="0" dirty="0" smtClean="0">
                <a:solidFill>
                  <a:schemeClr val="bg1"/>
                </a:solidFill>
              </a:rPr>
              <a:t> aumenta su indicador de insatisfacción en un 14%</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34</a:t>
            </a:fld>
            <a:endParaRPr lang="en-US" altLang="es-C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b="0" dirty="0" smtClean="0">
                <a:solidFill>
                  <a:schemeClr val="bg1"/>
                </a:solidFill>
              </a:rPr>
              <a:t>Destaca </a:t>
            </a:r>
            <a:r>
              <a:rPr lang="es-CL" sz="1200" b="1" dirty="0" smtClean="0">
                <a:solidFill>
                  <a:schemeClr val="bg1"/>
                </a:solidFill>
              </a:rPr>
              <a:t>Claro</a:t>
            </a:r>
            <a:r>
              <a:rPr lang="es-CL" sz="1200" b="0" dirty="0" smtClean="0">
                <a:solidFill>
                  <a:schemeClr val="bg1"/>
                </a:solidFill>
              </a:rPr>
              <a:t> con la tasa de problemas más baja en el servicio de Internet Fija y  la mala</a:t>
            </a:r>
            <a:r>
              <a:rPr lang="es-CL" sz="1200" b="0" baseline="0" dirty="0" smtClean="0">
                <a:solidFill>
                  <a:schemeClr val="bg1"/>
                </a:solidFill>
              </a:rPr>
              <a:t> satisfacción en la solución de los problemas de </a:t>
            </a:r>
            <a:r>
              <a:rPr lang="es-CL" sz="1200" b="1" baseline="0" dirty="0" smtClean="0">
                <a:solidFill>
                  <a:schemeClr val="bg1"/>
                </a:solidFill>
              </a:rPr>
              <a:t>Movistar</a:t>
            </a:r>
            <a:endParaRPr lang="es-CL" sz="1200" dirty="0" smtClean="0">
              <a:solidFill>
                <a:schemeClr val="bg1"/>
              </a:solidFill>
            </a:endParaRPr>
          </a:p>
          <a:p>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35</a:t>
            </a:fld>
            <a:endParaRPr lang="en-US" altLang="es-C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dirty="0" smtClean="0">
                <a:solidFill>
                  <a:schemeClr val="bg1"/>
                </a:solidFill>
              </a:rPr>
              <a:t>El 49% de los usuarios de </a:t>
            </a:r>
            <a:r>
              <a:rPr lang="es-CL" sz="1200" b="1" dirty="0" smtClean="0">
                <a:solidFill>
                  <a:schemeClr val="bg1"/>
                </a:solidFill>
              </a:rPr>
              <a:t>internet fija </a:t>
            </a:r>
            <a:r>
              <a:rPr lang="es-CL" sz="1200" dirty="0" smtClean="0">
                <a:solidFill>
                  <a:schemeClr val="bg1"/>
                </a:solidFill>
              </a:rPr>
              <a:t>declaran haber tenido un problema de señal y/o cortes en el servicio</a:t>
            </a:r>
            <a:r>
              <a:rPr lang="es-CL" sz="1200" baseline="0" dirty="0" smtClean="0">
                <a:solidFill>
                  <a:schemeClr val="bg1"/>
                </a:solidFill>
              </a:rPr>
              <a:t>, siendo este problema más frecuente en GTD (55%) y Telsur/</a:t>
            </a:r>
            <a:r>
              <a:rPr lang="es-CL" sz="1200" baseline="0" dirty="0" err="1" smtClean="0">
                <a:solidFill>
                  <a:schemeClr val="bg1"/>
                </a:solidFill>
              </a:rPr>
              <a:t>Telcoy</a:t>
            </a:r>
            <a:r>
              <a:rPr lang="es-CL" sz="1200" baseline="0" dirty="0" smtClean="0">
                <a:solidFill>
                  <a:schemeClr val="bg1"/>
                </a:solidFill>
              </a:rPr>
              <a:t> (58%)</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36</a:t>
            </a:fld>
            <a:endParaRPr lang="en-US" altLang="es-C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b="1" dirty="0" smtClean="0">
                <a:solidFill>
                  <a:schemeClr val="bg1"/>
                </a:solidFill>
              </a:rPr>
              <a:t>Movistar</a:t>
            </a:r>
            <a:r>
              <a:rPr lang="es-CL" sz="1200" dirty="0" smtClean="0">
                <a:solidFill>
                  <a:schemeClr val="bg1"/>
                </a:solidFill>
              </a:rPr>
              <a:t> y </a:t>
            </a:r>
            <a:r>
              <a:rPr lang="es-CL" sz="1200" b="1" dirty="0" smtClean="0">
                <a:solidFill>
                  <a:schemeClr val="bg1"/>
                </a:solidFill>
              </a:rPr>
              <a:t>Claro</a:t>
            </a:r>
            <a:r>
              <a:rPr lang="es-CL" sz="1200" dirty="0" smtClean="0">
                <a:solidFill>
                  <a:schemeClr val="bg1"/>
                </a:solidFill>
              </a:rPr>
              <a:t> muy parecidos y con</a:t>
            </a:r>
            <a:r>
              <a:rPr lang="es-CL" sz="1200" baseline="0" dirty="0" smtClean="0">
                <a:solidFill>
                  <a:schemeClr val="bg1"/>
                </a:solidFill>
              </a:rPr>
              <a:t> la peor tasa de satisfacción y la peor de Insatisfacción.</a:t>
            </a:r>
            <a:endParaRPr lang="es-CL" sz="1200" dirty="0" smtClean="0">
              <a:solidFill>
                <a:schemeClr val="bg1"/>
              </a:solidFill>
            </a:endParaRPr>
          </a:p>
          <a:p>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37</a:t>
            </a:fld>
            <a:endParaRPr lang="en-US" altLang="es-C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b="1" dirty="0" smtClean="0">
                <a:solidFill>
                  <a:schemeClr val="bg1"/>
                </a:solidFill>
              </a:rPr>
              <a:t>Claro</a:t>
            </a:r>
            <a:r>
              <a:rPr lang="es-CL" sz="1200" dirty="0" smtClean="0">
                <a:solidFill>
                  <a:schemeClr val="bg1"/>
                </a:solidFill>
              </a:rPr>
              <a:t> y </a:t>
            </a:r>
            <a:r>
              <a:rPr lang="es-CL" sz="1200" b="1" dirty="0" smtClean="0">
                <a:solidFill>
                  <a:schemeClr val="bg1"/>
                </a:solidFill>
              </a:rPr>
              <a:t>Movistar</a:t>
            </a:r>
            <a:r>
              <a:rPr lang="es-CL" sz="1200" dirty="0" smtClean="0">
                <a:solidFill>
                  <a:schemeClr val="bg1"/>
                </a:solidFill>
              </a:rPr>
              <a:t> con</a:t>
            </a:r>
            <a:r>
              <a:rPr lang="es-CL" sz="1200" baseline="0" dirty="0" smtClean="0">
                <a:solidFill>
                  <a:schemeClr val="bg1"/>
                </a:solidFill>
              </a:rPr>
              <a:t> la peor tasa de problemas (51%) y Claro con muy baja satisfacción de las soluciones entregadas.</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38</a:t>
            </a:fld>
            <a:endParaRPr lang="en-US" altLang="es-C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CL" sz="1200" dirty="0" smtClean="0">
                <a:solidFill>
                  <a:schemeClr val="bg1"/>
                </a:solidFill>
              </a:rPr>
              <a:t>El 38% de los usuarios de </a:t>
            </a:r>
            <a:r>
              <a:rPr lang="es-CL" sz="1200" b="1" dirty="0" smtClean="0">
                <a:solidFill>
                  <a:schemeClr val="bg1"/>
                </a:solidFill>
              </a:rPr>
              <a:t>Televisión de Pago </a:t>
            </a:r>
            <a:r>
              <a:rPr lang="es-CL" sz="1200" dirty="0" smtClean="0">
                <a:solidFill>
                  <a:schemeClr val="bg1"/>
                </a:solidFill>
              </a:rPr>
              <a:t>declaran haber tenido un problema de señal y/o </a:t>
            </a:r>
            <a:r>
              <a:rPr lang="es-CL" sz="1200" dirty="0" err="1" smtClean="0">
                <a:solidFill>
                  <a:schemeClr val="bg1"/>
                </a:solidFill>
              </a:rPr>
              <a:t>caida</a:t>
            </a:r>
            <a:r>
              <a:rPr lang="es-CL" sz="1200" dirty="0" smtClean="0">
                <a:solidFill>
                  <a:schemeClr val="bg1"/>
                </a:solidFill>
              </a:rPr>
              <a:t> en el servicio</a:t>
            </a:r>
            <a:r>
              <a:rPr lang="es-CL" sz="1200" baseline="0" dirty="0" smtClean="0">
                <a:solidFill>
                  <a:schemeClr val="bg1"/>
                </a:solidFill>
              </a:rPr>
              <a:t>, siendo este problema más frecuente en VTR (44%).</a:t>
            </a:r>
            <a:endParaRPr lang="es-MX" altLang="es-CL" dirty="0" smtClean="0">
              <a:ea typeface="ヒラギノ角ゴ Pro W3"/>
              <a:cs typeface="ヒラギノ角ゴ Pro W3"/>
            </a:endParaRPr>
          </a:p>
        </p:txBody>
      </p:sp>
      <p:sp>
        <p:nvSpPr>
          <p:cNvPr id="155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C00610C-E19B-4952-A1CF-6DA6E2B7B579}" type="slidenum">
              <a:rPr lang="en-US" altLang="es-CL"/>
              <a:pPr eaLnBrk="1" hangingPunct="1">
                <a:spcBef>
                  <a:spcPct val="0"/>
                </a:spcBef>
              </a:pPr>
              <a:t>39</a:t>
            </a:fld>
            <a:endParaRPr lang="en-US" alt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smtClean="0">
              <a:ea typeface="ヒラギノ角ゴ Pro W3"/>
              <a:cs typeface="ヒラギノ角ゴ Pro W3"/>
            </a:endParaRPr>
          </a:p>
        </p:txBody>
      </p:sp>
      <p:sp>
        <p:nvSpPr>
          <p:cNvPr id="860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4086EFFC-FB66-4572-A29B-BDC9C78901E4}" type="slidenum">
              <a:rPr lang="en-US" altLang="es-CL">
                <a:solidFill>
                  <a:prstClr val="black"/>
                </a:solidFill>
              </a:rPr>
              <a:pPr eaLnBrk="1" hangingPunct="1">
                <a:spcBef>
                  <a:spcPct val="0"/>
                </a:spcBef>
              </a:pPr>
              <a:t>4</a:t>
            </a:fld>
            <a:endParaRPr lang="en-US" altLang="es-C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dirty="0" smtClean="0">
              <a:ea typeface="ヒラギノ角ゴ Pro W3"/>
              <a:cs typeface="ヒラギノ角ゴ Pro W3"/>
            </a:endParaRPr>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01" indent="-285731" eaLnBrk="0" hangingPunct="0">
              <a:spcBef>
                <a:spcPct val="30000"/>
              </a:spcBef>
              <a:defRPr sz="1200">
                <a:solidFill>
                  <a:schemeClr val="tx1"/>
                </a:solidFill>
                <a:latin typeface="Calibri" pitchFamily="34" charset="0"/>
                <a:ea typeface="ヒラギノ角ゴ Pro W3"/>
                <a:cs typeface="ヒラギノ角ゴ Pro W3"/>
              </a:defRPr>
            </a:lvl2pPr>
            <a:lvl3pPr marL="1142924" indent="-228585" eaLnBrk="0" hangingPunct="0">
              <a:spcBef>
                <a:spcPct val="30000"/>
              </a:spcBef>
              <a:defRPr sz="1200">
                <a:solidFill>
                  <a:schemeClr val="tx1"/>
                </a:solidFill>
                <a:latin typeface="Calibri" pitchFamily="34" charset="0"/>
                <a:ea typeface="ヒラギノ角ゴ Pro W3"/>
                <a:cs typeface="ヒラギノ角ゴ Pro W3"/>
              </a:defRPr>
            </a:lvl3pPr>
            <a:lvl4pPr marL="1600093" indent="-228585" eaLnBrk="0" hangingPunct="0">
              <a:spcBef>
                <a:spcPct val="30000"/>
              </a:spcBef>
              <a:defRPr sz="1200">
                <a:solidFill>
                  <a:schemeClr val="tx1"/>
                </a:solidFill>
                <a:latin typeface="Calibri" pitchFamily="34" charset="0"/>
                <a:ea typeface="ヒラギノ角ゴ Pro W3"/>
                <a:cs typeface="ヒラギノ角ゴ Pro W3"/>
              </a:defRPr>
            </a:lvl4pPr>
            <a:lvl5pPr marL="2057263" indent="-228585" eaLnBrk="0" hangingPunct="0">
              <a:spcBef>
                <a:spcPct val="30000"/>
              </a:spcBef>
              <a:defRPr sz="1200">
                <a:solidFill>
                  <a:schemeClr val="tx1"/>
                </a:solidFill>
                <a:latin typeface="Calibri" pitchFamily="34" charset="0"/>
                <a:ea typeface="ヒラギノ角ゴ Pro W3"/>
                <a:cs typeface="ヒラギノ角ゴ Pro W3"/>
              </a:defRPr>
            </a:lvl5pPr>
            <a:lvl6pPr marL="2514432"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60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877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5940"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14ECC9F-85AE-4493-AF4B-582A39F58FF6}" type="slidenum">
              <a:rPr lang="en-US" altLang="es-CL">
                <a:solidFill>
                  <a:srgbClr val="000000"/>
                </a:solidFill>
              </a:rPr>
              <a:pPr eaLnBrk="1" hangingPunct="1">
                <a:spcBef>
                  <a:spcPct val="0"/>
                </a:spcBef>
              </a:pPr>
              <a:t>5</a:t>
            </a:fld>
            <a:endParaRPr lang="en-US" altLang="es-CL"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L" smtClean="0">
              <a:ea typeface="ヒラギノ角ゴ Pro W3"/>
              <a:cs typeface="ヒラギノ角ゴ Pro W3"/>
            </a:endParaRPr>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01" indent="-285731" eaLnBrk="0" hangingPunct="0">
              <a:spcBef>
                <a:spcPct val="30000"/>
              </a:spcBef>
              <a:defRPr sz="1200">
                <a:solidFill>
                  <a:schemeClr val="tx1"/>
                </a:solidFill>
                <a:latin typeface="Calibri" pitchFamily="34" charset="0"/>
                <a:ea typeface="ヒラギノ角ゴ Pro W3"/>
                <a:cs typeface="ヒラギノ角ゴ Pro W3"/>
              </a:defRPr>
            </a:lvl2pPr>
            <a:lvl3pPr marL="1142924" indent="-228585" eaLnBrk="0" hangingPunct="0">
              <a:spcBef>
                <a:spcPct val="30000"/>
              </a:spcBef>
              <a:defRPr sz="1200">
                <a:solidFill>
                  <a:schemeClr val="tx1"/>
                </a:solidFill>
                <a:latin typeface="Calibri" pitchFamily="34" charset="0"/>
                <a:ea typeface="ヒラギノ角ゴ Pro W3"/>
                <a:cs typeface="ヒラギノ角ゴ Pro W3"/>
              </a:defRPr>
            </a:lvl3pPr>
            <a:lvl4pPr marL="1600093" indent="-228585" eaLnBrk="0" hangingPunct="0">
              <a:spcBef>
                <a:spcPct val="30000"/>
              </a:spcBef>
              <a:defRPr sz="1200">
                <a:solidFill>
                  <a:schemeClr val="tx1"/>
                </a:solidFill>
                <a:latin typeface="Calibri" pitchFamily="34" charset="0"/>
                <a:ea typeface="ヒラギノ角ゴ Pro W3"/>
                <a:cs typeface="ヒラギノ角ゴ Pro W3"/>
              </a:defRPr>
            </a:lvl4pPr>
            <a:lvl5pPr marL="2057263" indent="-228585" eaLnBrk="0" hangingPunct="0">
              <a:spcBef>
                <a:spcPct val="30000"/>
              </a:spcBef>
              <a:defRPr sz="1200">
                <a:solidFill>
                  <a:schemeClr val="tx1"/>
                </a:solidFill>
                <a:latin typeface="Calibri" pitchFamily="34" charset="0"/>
                <a:ea typeface="ヒラギノ角ゴ Pro W3"/>
                <a:cs typeface="ヒラギノ角ゴ Pro W3"/>
              </a:defRPr>
            </a:lvl5pPr>
            <a:lvl6pPr marL="2514432"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60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8771"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5940" indent="-228585"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214ECC9F-85AE-4493-AF4B-582A39F58FF6}" type="slidenum">
              <a:rPr lang="en-US" altLang="es-CL">
                <a:solidFill>
                  <a:srgbClr val="000000"/>
                </a:solidFill>
              </a:rPr>
              <a:pPr eaLnBrk="1" hangingPunct="1">
                <a:spcBef>
                  <a:spcPct val="0"/>
                </a:spcBef>
              </a:pPr>
              <a:t>6</a:t>
            </a:fld>
            <a:endParaRPr lang="en-US" altLang="es-CL">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226998" indent="-226998">
              <a:buFont typeface="Calibri" pitchFamily="34" charset="0"/>
              <a:buAutoNum type="arabicPeriod"/>
            </a:pPr>
            <a:r>
              <a:rPr lang="es-CL" altLang="es-CL" dirty="0" smtClean="0">
                <a:ea typeface="ヒラギノ角ゴ Pro W3"/>
                <a:cs typeface="ヒラギノ角ゴ Pro W3"/>
              </a:rPr>
              <a:t>Un “intento de comunicación exitoso” es el intento de llamada que genera un terminal de drive test y que luego de discar el último digito le contesta un numero de destino ubicado en la red fija.</a:t>
            </a:r>
          </a:p>
          <a:p>
            <a:pPr lvl="1">
              <a:buFont typeface="+mj-lt"/>
              <a:buNone/>
            </a:pPr>
            <a:r>
              <a:rPr lang="es-CL" altLang="es-CL" dirty="0" smtClean="0">
                <a:ea typeface="ヒラギノ角ゴ Pro W3"/>
                <a:cs typeface="ヒラギノ角ゴ Pro W3"/>
              </a:rPr>
              <a:t>Por lo tanto se calcula dividiendo los intentos llamados exitosos contestados por el total de intentos originados por el drive test.</a:t>
            </a:r>
          </a:p>
          <a:p>
            <a:pPr marL="226998" indent="-226998">
              <a:buFont typeface="Calibri" pitchFamily="34" charset="0"/>
              <a:buAutoNum type="arabicPeriod"/>
            </a:pPr>
            <a:endParaRPr lang="es-CL" altLang="es-CL" dirty="0" smtClean="0">
              <a:ea typeface="ヒラギノ角ゴ Pro W3"/>
              <a:cs typeface="ヒラギノ角ゴ Pro W3"/>
            </a:endParaRPr>
          </a:p>
          <a:p>
            <a:pPr lvl="1">
              <a:buFont typeface="+mj-lt"/>
              <a:buNone/>
            </a:pPr>
            <a:r>
              <a:rPr lang="es-CL" altLang="es-CL" dirty="0" smtClean="0">
                <a:ea typeface="ヒラギノ角ゴ Pro W3"/>
                <a:cs typeface="ヒラギノ角ゴ Pro W3"/>
              </a:rPr>
              <a:t>Los casos no exitosos se pueden deber a una falla en la red o congestión.</a:t>
            </a:r>
          </a:p>
          <a:p>
            <a:pPr marL="226998" indent="-226998"/>
            <a:endParaRPr lang="es-CL" altLang="es-CL" dirty="0" smtClean="0">
              <a:ea typeface="ヒラギノ角ゴ Pro W3"/>
              <a:cs typeface="ヒラギノ角ゴ Pro W3"/>
            </a:endParaRPr>
          </a:p>
          <a:p>
            <a:pPr marL="226998" indent="-226998">
              <a:buFont typeface="Calibri" pitchFamily="34" charset="0"/>
              <a:buAutoNum type="arabicPeriod" startAt="2"/>
            </a:pPr>
            <a:r>
              <a:rPr lang="es-CL" altLang="es-CL" dirty="0" smtClean="0">
                <a:ea typeface="ヒラギノ角ゴ Pro W3"/>
                <a:cs typeface="ヒラギノ角ゴ Pro W3"/>
              </a:rPr>
              <a:t>Una “llamada finalizada con éxito” corresponde a las llamadas o “intentos de comunicación exitosos” que terminaron en una llamada (es decir un terminal de drive esta conectado con el número de prueba de la red fija) y que solo es finalizada por el cuelgue del terminal de origen del drive test ubicado en el vehículo. </a:t>
            </a:r>
          </a:p>
          <a:p>
            <a:pPr marL="226998" indent="-226998">
              <a:buFont typeface="Calibri" pitchFamily="34" charset="0"/>
              <a:buAutoNum type="arabicPeriod" startAt="2"/>
            </a:pPr>
            <a:endParaRPr lang="es-CL" altLang="es-CL" dirty="0" smtClean="0">
              <a:ea typeface="ヒラギノ角ゴ Pro W3"/>
              <a:cs typeface="ヒラギノ角ゴ Pro W3"/>
            </a:endParaRPr>
          </a:p>
          <a:p>
            <a:pPr lvl="1">
              <a:buFont typeface="+mj-lt"/>
              <a:buNone/>
            </a:pPr>
            <a:r>
              <a:rPr lang="es-CL" altLang="es-CL" dirty="0" smtClean="0">
                <a:ea typeface="ヒラギノ角ゴ Pro W3"/>
                <a:cs typeface="ヒラギノ角ゴ Pro W3"/>
              </a:rPr>
              <a:t>Los casos no exitosos se pueden deber a una falla en la red que libera o corta la comunicación, casos mas típicos son los cambios de celdas fallidos cuando la persona esta en movimiento o bien las caídas de equipos.</a:t>
            </a:r>
          </a:p>
          <a:p>
            <a:pPr marL="226998" indent="-226998"/>
            <a:endParaRPr lang="es-MX" altLang="es-CL" dirty="0" smtClean="0">
              <a:ea typeface="ヒラギノ角ゴ Pro W3"/>
              <a:cs typeface="ヒラギノ角ゴ Pro W3"/>
            </a:endParaRPr>
          </a:p>
          <a:p>
            <a:pPr algn="just" eaLnBrk="1" hangingPunct="1">
              <a:spcBef>
                <a:spcPct val="0"/>
              </a:spcBef>
              <a:defRPr/>
            </a:pPr>
            <a:r>
              <a:rPr lang="es-CL" altLang="es-CL" dirty="0" smtClean="0">
                <a:solidFill>
                  <a:schemeClr val="tx1"/>
                </a:solidFill>
                <a:latin typeface="Arial" panose="020B0604020202020204" pitchFamily="34" charset="0"/>
                <a:cs typeface="Arial" panose="020B0604020202020204" pitchFamily="34" charset="0"/>
              </a:rPr>
              <a:t>Movistar muestra el nivel más bajo de accesibilidad, que podría ser por posible congestión o falta de otros recursos de red.</a:t>
            </a:r>
            <a:endParaRPr lang="es-CL" altLang="es-CL" sz="800" dirty="0">
              <a:solidFill>
                <a:srgbClr val="000000"/>
              </a:solidFill>
              <a:latin typeface="Arial" panose="020B0604020202020204" pitchFamily="34" charset="0"/>
              <a:cs typeface="Arial" panose="020B0604020202020204" pitchFamily="34" charset="0"/>
            </a:endParaRPr>
          </a:p>
        </p:txBody>
      </p:sp>
      <p:sp>
        <p:nvSpPr>
          <p:cNvPr id="880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D533CF7C-FAB7-44A1-AE6F-84BA201F13DA}" type="slidenum">
              <a:rPr lang="en-US" altLang="es-CL">
                <a:solidFill>
                  <a:srgbClr val="000000"/>
                </a:solidFill>
              </a:rPr>
              <a:pPr eaLnBrk="1" hangingPunct="1">
                <a:spcBef>
                  <a:spcPct val="0"/>
                </a:spcBef>
              </a:pPr>
              <a:t>7</a:t>
            </a:fld>
            <a:endParaRPr lang="en-US" altLang="es-CL">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998" indent="-226998">
              <a:buFont typeface="Calibri" pitchFamily="34" charset="0"/>
              <a:buAutoNum type="arabicPeriod"/>
            </a:pPr>
            <a:r>
              <a:rPr lang="es-CL" altLang="es-CL" dirty="0" smtClean="0">
                <a:ea typeface="ヒラギノ角ゴ Pro W3"/>
                <a:cs typeface="ヒラギノ角ゴ Pro W3"/>
              </a:rPr>
              <a:t>Un “intento de comunicación exitoso” es el intento de llamada que genera un terminal de drive test y que luego de discar el último digito le contesta un numero de destino ubicado en la red fija.</a:t>
            </a:r>
          </a:p>
          <a:p>
            <a:pPr lvl="1">
              <a:buFont typeface="+mj-lt"/>
              <a:buNone/>
            </a:pPr>
            <a:r>
              <a:rPr lang="es-CL" altLang="es-CL" dirty="0" smtClean="0">
                <a:ea typeface="ヒラギノ角ゴ Pro W3"/>
                <a:cs typeface="ヒラギノ角ゴ Pro W3"/>
              </a:rPr>
              <a:t>Por lo tanto se calcula dividiendo los intentos llamados exitosos contestados por el total de intentos originados por el drive test.</a:t>
            </a:r>
          </a:p>
          <a:p>
            <a:pPr marL="226998" indent="-226998">
              <a:buFont typeface="Calibri" pitchFamily="34" charset="0"/>
              <a:buAutoNum type="arabicPeriod"/>
            </a:pPr>
            <a:endParaRPr lang="es-CL" altLang="es-CL" dirty="0" smtClean="0">
              <a:ea typeface="ヒラギノ角ゴ Pro W3"/>
              <a:cs typeface="ヒラギノ角ゴ Pro W3"/>
            </a:endParaRPr>
          </a:p>
          <a:p>
            <a:pPr lvl="1">
              <a:buFont typeface="+mj-lt"/>
              <a:buNone/>
            </a:pPr>
            <a:r>
              <a:rPr lang="es-CL" altLang="es-CL" dirty="0" smtClean="0">
                <a:ea typeface="ヒラギノ角ゴ Pro W3"/>
                <a:cs typeface="ヒラギノ角ゴ Pro W3"/>
              </a:rPr>
              <a:t>Los casos no exitosos se pueden deber a una falla en la red o congestión.</a:t>
            </a:r>
          </a:p>
          <a:p>
            <a:pPr marL="226998" indent="-226998"/>
            <a:endParaRPr lang="es-CL" altLang="es-CL" dirty="0" smtClean="0">
              <a:ea typeface="ヒラギノ角ゴ Pro W3"/>
              <a:cs typeface="ヒラギノ角ゴ Pro W3"/>
            </a:endParaRPr>
          </a:p>
          <a:p>
            <a:pPr marL="226998" indent="-226998">
              <a:buFont typeface="Calibri" pitchFamily="34" charset="0"/>
              <a:buAutoNum type="arabicPeriod" startAt="2"/>
            </a:pPr>
            <a:r>
              <a:rPr lang="es-CL" altLang="es-CL" dirty="0" smtClean="0">
                <a:ea typeface="ヒラギノ角ゴ Pro W3"/>
                <a:cs typeface="ヒラギノ角ゴ Pro W3"/>
              </a:rPr>
              <a:t>Una “llamada finalizada con éxito” corresponde a las llamadas o “intentos de comunicación exitosos” que terminaron en una llamada (es decir un terminal de drive esta conectado con el número de prueba de la red fija) y que solo es finalizada por el cuelgue del terminal de origen del drive test ubicado en el vehículo. </a:t>
            </a:r>
          </a:p>
          <a:p>
            <a:pPr marL="226998" indent="-226998">
              <a:buFont typeface="Calibri" pitchFamily="34" charset="0"/>
              <a:buAutoNum type="arabicPeriod" startAt="2"/>
            </a:pPr>
            <a:endParaRPr lang="es-CL" altLang="es-CL" dirty="0" smtClean="0">
              <a:ea typeface="ヒラギノ角ゴ Pro W3"/>
              <a:cs typeface="ヒラギノ角ゴ Pro W3"/>
            </a:endParaRPr>
          </a:p>
          <a:p>
            <a:pPr lvl="1">
              <a:buFont typeface="+mj-lt"/>
              <a:buNone/>
            </a:pPr>
            <a:r>
              <a:rPr lang="es-CL" altLang="es-CL" dirty="0" smtClean="0">
                <a:ea typeface="ヒラギノ角ゴ Pro W3"/>
                <a:cs typeface="ヒラギノ角ゴ Pro W3"/>
              </a:rPr>
              <a:t>Los casos no exitosos se pueden deber a una falla en la red que libera o corta la comunicación, casos mas típicos son los cambios de celdas fallidos cuando la persona esta en movimiento o bien las caídas de equipos.</a:t>
            </a:r>
          </a:p>
          <a:p>
            <a:pPr marL="226998" indent="-226998"/>
            <a:endParaRPr lang="es-MX" altLang="es-CL" dirty="0" smtClean="0">
              <a:ea typeface="ヒラギノ角ゴ Pro W3"/>
              <a:cs typeface="ヒラギノ角ゴ Pro W3"/>
            </a:endParaRPr>
          </a:p>
          <a:p>
            <a:pPr marL="0" lvl="0" indent="0" algn="just" eaLnBrk="1" hangingPunct="1">
              <a:spcBef>
                <a:spcPct val="0"/>
              </a:spcBef>
              <a:buNone/>
              <a:defRPr/>
            </a:pPr>
            <a:r>
              <a:rPr lang="es-CL" altLang="es-CL" sz="1200" dirty="0" smtClean="0">
                <a:solidFill>
                  <a:srgbClr val="000000"/>
                </a:solidFill>
                <a:latin typeface="Arial" panose="020B0604020202020204" pitchFamily="34" charset="0"/>
                <a:cs typeface="Arial" panose="020B0604020202020204" pitchFamily="34" charset="0"/>
              </a:rPr>
              <a:t>Se observa para todos los operadores un buen desempeño en este indicador.</a:t>
            </a:r>
            <a:endParaRPr lang="es-CL" altLang="es-CL" sz="1200" dirty="0">
              <a:solidFill>
                <a:srgbClr val="000000"/>
              </a:solidFill>
              <a:latin typeface="Arial" panose="020B0604020202020204" pitchFamily="34" charset="0"/>
              <a:cs typeface="Arial" panose="020B0604020202020204" pitchFamily="34" charset="0"/>
            </a:endParaRPr>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38F5794-D902-435E-A3A9-0FCF9338C154}" type="slidenum">
              <a:rPr lang="en-US" altLang="es-CL">
                <a:solidFill>
                  <a:srgbClr val="000000"/>
                </a:solidFill>
              </a:rPr>
              <a:pPr eaLnBrk="1" hangingPunct="1">
                <a:spcBef>
                  <a:spcPct val="0"/>
                </a:spcBef>
              </a:pPr>
              <a:t>8</a:t>
            </a:fld>
            <a:endParaRPr lang="en-US" altLang="es-CL">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mj-lt"/>
              <a:buNone/>
            </a:pPr>
            <a:endParaRPr lang="es-CL" altLang="es-CL" dirty="0" smtClean="0">
              <a:ea typeface="ヒラギノ角ゴ Pro W3"/>
              <a:cs typeface="ヒラギノ角ゴ Pro W3"/>
            </a:endParaRPr>
          </a:p>
          <a:p>
            <a:pPr marL="226998" marR="0" lvl="0" indent="-226998" algn="l" defTabSz="457200" rtl="0" eaLnBrk="0" fontAlgn="base" latinLnBrk="0" hangingPunct="0">
              <a:lnSpc>
                <a:spcPct val="100000"/>
              </a:lnSpc>
              <a:spcBef>
                <a:spcPct val="30000"/>
              </a:spcBef>
              <a:spcAft>
                <a:spcPct val="0"/>
              </a:spcAft>
              <a:buClrTx/>
              <a:buSzTx/>
              <a:buFontTx/>
              <a:buNone/>
              <a:tabLst/>
              <a:defRPr/>
            </a:pPr>
            <a:r>
              <a:rPr lang="es-CL" altLang="es-CL" sz="1200" dirty="0" smtClean="0">
                <a:solidFill>
                  <a:srgbClr val="000000"/>
                </a:solidFill>
                <a:latin typeface="Arial" panose="020B0604020202020204" pitchFamily="34" charset="0"/>
                <a:cs typeface="Arial" panose="020B0604020202020204" pitchFamily="34" charset="0"/>
              </a:rPr>
              <a:t>El mejor tiempo  medido durante las pruebas corresponde a la operadora Entel.                                                                                                                                                                               </a:t>
            </a:r>
          </a:p>
          <a:p>
            <a:pPr marL="226998" indent="-226998"/>
            <a:endParaRPr lang="es-MX" altLang="es-CL" dirty="0" smtClean="0">
              <a:ea typeface="ヒラギノ角ゴ Pro W3"/>
              <a:cs typeface="ヒラギノ角ゴ Pro W3"/>
            </a:endParaRPr>
          </a:p>
        </p:txBody>
      </p:sp>
      <p:sp>
        <p:nvSpPr>
          <p:cNvPr id="890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13" indent="-284144" eaLnBrk="0" hangingPunct="0">
              <a:spcBef>
                <a:spcPct val="30000"/>
              </a:spcBef>
              <a:defRPr sz="1200">
                <a:solidFill>
                  <a:schemeClr val="tx1"/>
                </a:solidFill>
                <a:latin typeface="Calibri" pitchFamily="34" charset="0"/>
                <a:ea typeface="ヒラギノ角ゴ Pro W3"/>
                <a:cs typeface="ヒラギノ角ゴ Pro W3"/>
              </a:defRPr>
            </a:lvl2pPr>
            <a:lvl3pPr marL="1141337" indent="-226998" eaLnBrk="0" hangingPunct="0">
              <a:spcBef>
                <a:spcPct val="30000"/>
              </a:spcBef>
              <a:defRPr sz="1200">
                <a:solidFill>
                  <a:schemeClr val="tx1"/>
                </a:solidFill>
                <a:latin typeface="Calibri" pitchFamily="34" charset="0"/>
                <a:ea typeface="ヒラギノ角ゴ Pro W3"/>
                <a:cs typeface="ヒラギノ角ゴ Pro W3"/>
              </a:defRPr>
            </a:lvl3pPr>
            <a:lvl4pPr marL="1598506" indent="-226998" eaLnBrk="0" hangingPunct="0">
              <a:spcBef>
                <a:spcPct val="30000"/>
              </a:spcBef>
              <a:defRPr sz="1200">
                <a:solidFill>
                  <a:schemeClr val="tx1"/>
                </a:solidFill>
                <a:latin typeface="Calibri" pitchFamily="34" charset="0"/>
                <a:ea typeface="ヒラギノ角ゴ Pro W3"/>
                <a:cs typeface="ヒラギノ角ゴ Pro W3"/>
              </a:defRPr>
            </a:lvl4pPr>
            <a:lvl5pPr marL="2055675" indent="-226998" eaLnBrk="0" hangingPunct="0">
              <a:spcBef>
                <a:spcPct val="30000"/>
              </a:spcBef>
              <a:defRPr sz="1200">
                <a:solidFill>
                  <a:schemeClr val="tx1"/>
                </a:solidFill>
                <a:latin typeface="Calibri" pitchFamily="34" charset="0"/>
                <a:ea typeface="ヒラギノ角ゴ Pro W3"/>
                <a:cs typeface="ヒラギノ角ゴ Pro W3"/>
              </a:defRPr>
            </a:lvl5pPr>
            <a:lvl6pPr marL="2512845"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01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184"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353" indent="-226998" defTabSz="457169"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138F5794-D902-435E-A3A9-0FCF9338C154}" type="slidenum">
              <a:rPr lang="en-US" altLang="es-CL">
                <a:solidFill>
                  <a:srgbClr val="000000"/>
                </a:solidFill>
              </a:rPr>
              <a:pPr eaLnBrk="1" hangingPunct="1">
                <a:spcBef>
                  <a:spcPct val="0"/>
                </a:spcBef>
              </a:pPr>
              <a:t>9</a:t>
            </a:fld>
            <a:endParaRPr lang="en-US" altLang="es-C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949A157-C0BD-48CC-A2EE-38DA6EAE1518}"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D9A645F-F7CF-4E8A-9688-3CE0ACD95614}" type="slidenum">
              <a:rPr lang="en-US" altLang="es-CL"/>
              <a:pPr/>
              <a:t>‹Nr.›</a:t>
            </a:fld>
            <a:endParaRPr lang="en-US" altLang="es-CL"/>
          </a:p>
        </p:txBody>
      </p:sp>
    </p:spTree>
    <p:extLst>
      <p:ext uri="{BB962C8B-B14F-4D97-AF65-F5344CB8AC3E}">
        <p14:creationId xmlns:p14="http://schemas.microsoft.com/office/powerpoint/2010/main" val="4139236149"/>
      </p:ext>
    </p:extLst>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endParaRPr lang="es-ES" altLang="es-CL"/>
          </a:p>
        </p:txBody>
      </p:sp>
      <p:sp>
        <p:nvSpPr>
          <p:cNvPr id="4" name="Slide Number Placeholder 4"/>
          <p:cNvSpPr>
            <a:spLocks noGrp="1"/>
          </p:cNvSpPr>
          <p:nvPr>
            <p:ph type="sldNum" sz="quarter" idx="11"/>
          </p:nvPr>
        </p:nvSpPr>
        <p:spPr/>
        <p:txBody>
          <a:bodyPr/>
          <a:lstStyle>
            <a:lvl1pPr>
              <a:defRPr/>
            </a:lvl1pPr>
          </a:lstStyle>
          <a:p>
            <a:fld id="{70CD6AC7-2745-40B1-B020-4F4C1EB20373}" type="slidenum">
              <a:rPr lang="en-US" altLang="es-CL"/>
              <a:pPr/>
              <a:t>‹Nr.›</a:t>
            </a:fld>
            <a:endParaRPr lang="en-US" altLang="es-CL"/>
          </a:p>
        </p:txBody>
      </p:sp>
    </p:spTree>
    <p:extLst>
      <p:ext uri="{BB962C8B-B14F-4D97-AF65-F5344CB8AC3E}">
        <p14:creationId xmlns:p14="http://schemas.microsoft.com/office/powerpoint/2010/main" val="665043431"/>
      </p:ext>
    </p:extLst>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1 Conector recto"/>
          <p:cNvCxnSpPr/>
          <p:nvPr userDrawn="1"/>
        </p:nvCxnSpPr>
        <p:spPr>
          <a:xfrm>
            <a:off x="19050" y="885825"/>
            <a:ext cx="9124950" cy="0"/>
          </a:xfrm>
          <a:prstGeom prst="line">
            <a:avLst/>
          </a:prstGeom>
          <a:ln w="31750">
            <a:solidFill>
              <a:srgbClr val="0000CC"/>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p:txBody>
          <a:bodyPr/>
          <a:lstStyle>
            <a:lvl1pPr>
              <a:defRPr/>
            </a:lvl1pPr>
          </a:lstStyle>
          <a:p>
            <a:endParaRPr lang="es-ES" altLang="es-CL"/>
          </a:p>
        </p:txBody>
      </p:sp>
      <p:sp>
        <p:nvSpPr>
          <p:cNvPr id="4" name="Slide Number Placeholder 3"/>
          <p:cNvSpPr>
            <a:spLocks noGrp="1"/>
          </p:cNvSpPr>
          <p:nvPr>
            <p:ph type="sldNum" sz="quarter" idx="11"/>
          </p:nvPr>
        </p:nvSpPr>
        <p:spPr/>
        <p:txBody>
          <a:bodyPr/>
          <a:lstStyle>
            <a:lvl1pPr>
              <a:defRPr/>
            </a:lvl1pPr>
          </a:lstStyle>
          <a:p>
            <a:fld id="{D879597C-F0F9-48FE-8778-2F0D5AEE3912}" type="slidenum">
              <a:rPr lang="en-US" altLang="es-CL"/>
              <a:pPr/>
              <a:t>‹Nr.›</a:t>
            </a:fld>
            <a:endParaRPr lang="en-US" altLang="es-CL"/>
          </a:p>
        </p:txBody>
      </p:sp>
    </p:spTree>
    <p:extLst>
      <p:ext uri="{BB962C8B-B14F-4D97-AF65-F5344CB8AC3E}">
        <p14:creationId xmlns:p14="http://schemas.microsoft.com/office/powerpoint/2010/main" val="3138593911"/>
      </p:ext>
    </p:extLst>
  </p:cSld>
  <p:clrMapOvr>
    <a:masterClrMapping/>
  </p:clrMapOvr>
  <p:transition xmlns:p14="http://schemas.microsoft.com/office/powerpoint/2010/mai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4100A161-8B15-4A01-89BE-4E3AC743A40E}" type="slidenum">
              <a:rPr lang="en-US" altLang="es-CL"/>
              <a:pPr/>
              <a:t>‹Nr.›</a:t>
            </a:fld>
            <a:endParaRPr lang="en-US" altLang="es-CL"/>
          </a:p>
        </p:txBody>
      </p:sp>
    </p:spTree>
    <p:extLst>
      <p:ext uri="{BB962C8B-B14F-4D97-AF65-F5344CB8AC3E}">
        <p14:creationId xmlns:p14="http://schemas.microsoft.com/office/powerpoint/2010/main" val="1892109896"/>
      </p:ext>
    </p:extLst>
  </p:cSld>
  <p:clrMapOvr>
    <a:masterClrMapping/>
  </p:clrMapOvr>
  <p:transition xmlns:p14="http://schemas.microsoft.com/office/powerpoint/2010/mai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A06731AC-6E4B-445B-ADF9-47497F55AB9B}" type="slidenum">
              <a:rPr lang="en-US" altLang="es-CL"/>
              <a:pPr/>
              <a:t>‹Nr.›</a:t>
            </a:fld>
            <a:endParaRPr lang="en-US" altLang="es-CL"/>
          </a:p>
        </p:txBody>
      </p:sp>
    </p:spTree>
    <p:extLst>
      <p:ext uri="{BB962C8B-B14F-4D97-AF65-F5344CB8AC3E}">
        <p14:creationId xmlns:p14="http://schemas.microsoft.com/office/powerpoint/2010/main" val="4215503247"/>
      </p:ext>
    </p:extLst>
  </p:cSld>
  <p:clrMapOvr>
    <a:masterClrMapping/>
  </p:clrMapOvr>
  <p:transition xmlns:p14="http://schemas.microsoft.com/office/powerpoint/2010/mai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27D8E738-77CE-4168-ADAF-B838B7C4735B}" type="slidenum">
              <a:rPr lang="en-US" altLang="es-CL"/>
              <a:pPr/>
              <a:t>‹Nr.›</a:t>
            </a:fld>
            <a:endParaRPr lang="en-US" altLang="es-CL"/>
          </a:p>
        </p:txBody>
      </p:sp>
    </p:spTree>
    <p:extLst>
      <p:ext uri="{BB962C8B-B14F-4D97-AF65-F5344CB8AC3E}">
        <p14:creationId xmlns:p14="http://schemas.microsoft.com/office/powerpoint/2010/main" val="1671263003"/>
      </p:ext>
    </p:extLst>
  </p:cSld>
  <p:clrMapOvr>
    <a:masterClrMapping/>
  </p:clrMapOvr>
  <p:transition xmlns:p14="http://schemas.microsoft.com/office/powerpoint/2010/mai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AB20A7C1-E9BB-4D04-94FD-3279A35E1C0A}" type="slidenum">
              <a:rPr lang="en-US" altLang="es-CL"/>
              <a:pPr/>
              <a:t>‹Nr.›</a:t>
            </a:fld>
            <a:endParaRPr lang="en-US" altLang="es-CL"/>
          </a:p>
        </p:txBody>
      </p:sp>
    </p:spTree>
    <p:extLst>
      <p:ext uri="{BB962C8B-B14F-4D97-AF65-F5344CB8AC3E}">
        <p14:creationId xmlns:p14="http://schemas.microsoft.com/office/powerpoint/2010/main" val="3546900171"/>
      </p:ext>
    </p:extLst>
  </p:cSld>
  <p:clrMapOvr>
    <a:masterClrMapping/>
  </p:clrMapOvr>
  <p:transition xmlns:p14="http://schemas.microsoft.com/office/powerpoint/2010/mai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C6E39F5-0052-46A0-B47E-5BC55D597632}"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F0059884-5B21-43FF-9D0A-FF21967ABA7D}" type="slidenum">
              <a:rPr lang="en-US" altLang="es-CL"/>
              <a:pPr/>
              <a:t>‹Nr.›</a:t>
            </a:fld>
            <a:endParaRPr lang="en-US" altLang="es-CL"/>
          </a:p>
        </p:txBody>
      </p:sp>
    </p:spTree>
    <p:extLst>
      <p:ext uri="{BB962C8B-B14F-4D97-AF65-F5344CB8AC3E}">
        <p14:creationId xmlns:p14="http://schemas.microsoft.com/office/powerpoint/2010/main" val="3124216279"/>
      </p:ext>
    </p:extLst>
  </p:cSld>
  <p:clrMapOvr>
    <a:masterClrMapping/>
  </p:clrMapOvr>
  <p:transition xmlns:p14="http://schemas.microsoft.com/office/powerpoint/2010/mai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492BD11-ED6F-4A73-B35C-EA6A4969E25F}"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4B174ED-D7D9-4271-A664-2BC7D4FF6BA6}" type="slidenum">
              <a:rPr lang="en-US" altLang="es-CL"/>
              <a:pPr/>
              <a:t>‹Nr.›</a:t>
            </a:fld>
            <a:endParaRPr lang="en-US" altLang="es-CL"/>
          </a:p>
        </p:txBody>
      </p:sp>
    </p:spTree>
    <p:extLst>
      <p:ext uri="{BB962C8B-B14F-4D97-AF65-F5344CB8AC3E}">
        <p14:creationId xmlns:p14="http://schemas.microsoft.com/office/powerpoint/2010/main" val="3666396209"/>
      </p:ext>
    </p:extLst>
  </p:cSld>
  <p:clrMapOvr>
    <a:masterClrMapping/>
  </p:clrMapOvr>
  <p:transition xmlns:p14="http://schemas.microsoft.com/office/powerpoint/2010/mai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33A860-9E10-4CFA-888B-9CD79C998C7E}"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4E49B7C-A419-4054-AE2F-0EC1C0E76D7A}" type="slidenum">
              <a:rPr lang="en-US" altLang="es-CL"/>
              <a:pPr/>
              <a:t>‹Nr.›</a:t>
            </a:fld>
            <a:endParaRPr lang="en-US" altLang="es-CL"/>
          </a:p>
        </p:txBody>
      </p:sp>
    </p:spTree>
    <p:extLst>
      <p:ext uri="{BB962C8B-B14F-4D97-AF65-F5344CB8AC3E}">
        <p14:creationId xmlns:p14="http://schemas.microsoft.com/office/powerpoint/2010/main" val="2443187563"/>
      </p:ext>
    </p:extLst>
  </p:cSld>
  <p:clrMapOvr>
    <a:masterClrMapping/>
  </p:clrMapOvr>
  <p:transition xmlns:p14="http://schemas.microsoft.com/office/powerpoint/2010/mai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9099C71-C7F1-41B9-AA95-F3E25FA123D7}" type="datetime1">
              <a:rPr lang="en-US" altLang="es-CL"/>
              <a:pPr/>
              <a:t>24-09-15</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7C301E9-FE73-464D-8C79-AEDB8AE548A3}" type="slidenum">
              <a:rPr lang="en-US" altLang="es-CL"/>
              <a:pPr/>
              <a:t>‹Nr.›</a:t>
            </a:fld>
            <a:endParaRPr lang="en-US" altLang="es-CL"/>
          </a:p>
        </p:txBody>
      </p:sp>
    </p:spTree>
    <p:extLst>
      <p:ext uri="{BB962C8B-B14F-4D97-AF65-F5344CB8AC3E}">
        <p14:creationId xmlns:p14="http://schemas.microsoft.com/office/powerpoint/2010/main" val="2391467156"/>
      </p:ext>
    </p:extLst>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40D648B-4DFE-4BD8-A047-C6236BA39426}"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D832EFF-4699-48E8-A770-ACAD8BD690F5}" type="slidenum">
              <a:rPr lang="en-US" altLang="es-CL"/>
              <a:pPr/>
              <a:t>‹Nr.›</a:t>
            </a:fld>
            <a:endParaRPr lang="en-US" altLang="es-CL"/>
          </a:p>
        </p:txBody>
      </p:sp>
    </p:spTree>
    <p:extLst>
      <p:ext uri="{BB962C8B-B14F-4D97-AF65-F5344CB8AC3E}">
        <p14:creationId xmlns:p14="http://schemas.microsoft.com/office/powerpoint/2010/main" val="1150866750"/>
      </p:ext>
    </p:extLst>
  </p:cSld>
  <p:clrMapOvr>
    <a:masterClrMapping/>
  </p:clrMapOvr>
  <p:transition xmlns:p14="http://schemas.microsoft.com/office/powerpoint/2010/mai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FB3B4C9-F9F5-45C9-9CC7-DDBC2B1BB3F4}" type="datetime1">
              <a:rPr lang="en-US" altLang="es-CL"/>
              <a:pPr/>
              <a:t>24-09-15</a:t>
            </a:fld>
            <a:endParaRPr lang="en-US" altLang="es-CL"/>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ABC94B5-1AC1-4F2B-AB23-03D84C9051F8}" type="slidenum">
              <a:rPr lang="en-US" altLang="es-CL"/>
              <a:pPr/>
              <a:t>‹Nr.›</a:t>
            </a:fld>
            <a:endParaRPr lang="en-US" altLang="es-CL"/>
          </a:p>
        </p:txBody>
      </p:sp>
    </p:spTree>
    <p:extLst>
      <p:ext uri="{BB962C8B-B14F-4D97-AF65-F5344CB8AC3E}">
        <p14:creationId xmlns:p14="http://schemas.microsoft.com/office/powerpoint/2010/main" val="705166167"/>
      </p:ext>
    </p:extLst>
  </p:cSld>
  <p:clrMapOvr>
    <a:masterClrMapping/>
  </p:clrMapOvr>
  <p:transition xmlns:p14="http://schemas.microsoft.com/office/powerpoint/2010/mai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EDD95B5-5A69-4808-B221-FF3201D981DC}" type="datetime1">
              <a:rPr lang="en-US" altLang="es-CL"/>
              <a:pPr/>
              <a:t>24-09-15</a:t>
            </a:fld>
            <a:endParaRPr lang="en-US" altLang="es-CL"/>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64AF342-DED5-446F-B71E-B66153D1DDDD}" type="slidenum">
              <a:rPr lang="en-US" altLang="es-CL"/>
              <a:pPr/>
              <a:t>‹Nr.›</a:t>
            </a:fld>
            <a:endParaRPr lang="en-US" altLang="es-CL"/>
          </a:p>
        </p:txBody>
      </p:sp>
    </p:spTree>
    <p:extLst>
      <p:ext uri="{BB962C8B-B14F-4D97-AF65-F5344CB8AC3E}">
        <p14:creationId xmlns:p14="http://schemas.microsoft.com/office/powerpoint/2010/main" val="3391523501"/>
      </p:ext>
    </p:extLst>
  </p:cSld>
  <p:clrMapOvr>
    <a:masterClrMapping/>
  </p:clrMapOvr>
  <p:transition xmlns:p14="http://schemas.microsoft.com/office/powerpoint/2010/mai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3EA2615-7814-4DD1-AE94-F5E92FC28E15}" type="datetime1">
              <a:rPr lang="en-US" altLang="es-CL"/>
              <a:pPr/>
              <a:t>24-09-15</a:t>
            </a:fld>
            <a:endParaRPr lang="en-US" altLang="es-CL"/>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6AEF169-359A-41A4-9369-6A7A8EA97249}" type="slidenum">
              <a:rPr lang="en-US" altLang="es-CL"/>
              <a:pPr/>
              <a:t>‹Nr.›</a:t>
            </a:fld>
            <a:endParaRPr lang="en-US" altLang="es-CL"/>
          </a:p>
        </p:txBody>
      </p:sp>
    </p:spTree>
    <p:extLst>
      <p:ext uri="{BB962C8B-B14F-4D97-AF65-F5344CB8AC3E}">
        <p14:creationId xmlns:p14="http://schemas.microsoft.com/office/powerpoint/2010/main" val="3683601621"/>
      </p:ext>
    </p:extLst>
  </p:cSld>
  <p:clrMapOvr>
    <a:masterClrMapping/>
  </p:clrMapOvr>
  <p:transition xmlns:p14="http://schemas.microsoft.com/office/powerpoint/2010/mai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EB0B027-F692-4B63-B74C-39448DF86156}" type="datetime1">
              <a:rPr lang="en-US" altLang="es-CL"/>
              <a:pPr/>
              <a:t>24-09-15</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9295E1D-7384-431F-9E6C-E6582CC791AB}" type="slidenum">
              <a:rPr lang="en-US" altLang="es-CL"/>
              <a:pPr/>
              <a:t>‹Nr.›</a:t>
            </a:fld>
            <a:endParaRPr lang="en-US" altLang="es-CL"/>
          </a:p>
        </p:txBody>
      </p:sp>
    </p:spTree>
    <p:extLst>
      <p:ext uri="{BB962C8B-B14F-4D97-AF65-F5344CB8AC3E}">
        <p14:creationId xmlns:p14="http://schemas.microsoft.com/office/powerpoint/2010/main" val="2284309029"/>
      </p:ext>
    </p:extLst>
  </p:cSld>
  <p:clrMapOvr>
    <a:masterClrMapping/>
  </p:clrMapOvr>
  <p:transition xmlns:p14="http://schemas.microsoft.com/office/powerpoint/2010/mai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223EB34-62BA-487E-9279-634057C4BB75}" type="datetime1">
              <a:rPr lang="en-US" altLang="es-CL"/>
              <a:pPr/>
              <a:t>24-09-15</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A9E5CDD-5C21-453F-BAD9-FA96D55958CF}" type="slidenum">
              <a:rPr lang="en-US" altLang="es-CL"/>
              <a:pPr/>
              <a:t>‹Nr.›</a:t>
            </a:fld>
            <a:endParaRPr lang="en-US" altLang="es-CL"/>
          </a:p>
        </p:txBody>
      </p:sp>
    </p:spTree>
    <p:extLst>
      <p:ext uri="{BB962C8B-B14F-4D97-AF65-F5344CB8AC3E}">
        <p14:creationId xmlns:p14="http://schemas.microsoft.com/office/powerpoint/2010/main" val="1107525542"/>
      </p:ext>
    </p:extLst>
  </p:cSld>
  <p:clrMapOvr>
    <a:masterClrMapping/>
  </p:clrMapOvr>
  <p:transition xmlns:p14="http://schemas.microsoft.com/office/powerpoint/2010/mai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590F786-96E9-4929-8FC6-D813CF19289F}"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F75386B-CEED-4739-9B77-D5241866022B}" type="slidenum">
              <a:rPr lang="en-US" altLang="es-CL"/>
              <a:pPr/>
              <a:t>‹Nr.›</a:t>
            </a:fld>
            <a:endParaRPr lang="en-US" altLang="es-CL"/>
          </a:p>
        </p:txBody>
      </p:sp>
    </p:spTree>
    <p:extLst>
      <p:ext uri="{BB962C8B-B14F-4D97-AF65-F5344CB8AC3E}">
        <p14:creationId xmlns:p14="http://schemas.microsoft.com/office/powerpoint/2010/main" val="1933505205"/>
      </p:ext>
    </p:extLst>
  </p:cSld>
  <p:clrMapOvr>
    <a:masterClrMapping/>
  </p:clrMapOvr>
  <p:transition xmlns:p14="http://schemas.microsoft.com/office/powerpoint/2010/mai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B233DE5-4756-418C-94CD-2BFEA4809152}"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0C8CE18-2892-49A0-90C6-45DE56D4F955}" type="slidenum">
              <a:rPr lang="en-US" altLang="es-CL"/>
              <a:pPr/>
              <a:t>‹Nr.›</a:t>
            </a:fld>
            <a:endParaRPr lang="en-US" altLang="es-CL"/>
          </a:p>
        </p:txBody>
      </p:sp>
    </p:spTree>
    <p:extLst>
      <p:ext uri="{BB962C8B-B14F-4D97-AF65-F5344CB8AC3E}">
        <p14:creationId xmlns:p14="http://schemas.microsoft.com/office/powerpoint/2010/main" val="931500185"/>
      </p:ext>
    </p:extLst>
  </p:cSld>
  <p:clrMapOvr>
    <a:masterClrMapping/>
  </p:clrMapOvr>
  <p:transition xmlns:p14="http://schemas.microsoft.com/office/powerpoint/2010/mai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E81E6A5D-B5F0-429D-A055-E727B596A127}"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E084EAC0-912D-4D50-A789-167C8A85338D}" type="slidenum">
              <a:rPr lang="en-US" altLang="es-CL"/>
              <a:pPr/>
              <a:t>‹Nr.›</a:t>
            </a:fld>
            <a:endParaRPr lang="en-US" altLang="es-CL"/>
          </a:p>
        </p:txBody>
      </p:sp>
    </p:spTree>
    <p:extLst>
      <p:ext uri="{BB962C8B-B14F-4D97-AF65-F5344CB8AC3E}">
        <p14:creationId xmlns:p14="http://schemas.microsoft.com/office/powerpoint/2010/main" val="3085197418"/>
      </p:ext>
    </p:extLst>
  </p:cSld>
  <p:clrMapOvr>
    <a:masterClrMapping/>
  </p:clrMapOvr>
  <p:transition xmlns:p14="http://schemas.microsoft.com/office/powerpoint/2010/mai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s-CL" altLang="es-CL"/>
          </a:p>
        </p:txBody>
      </p:sp>
      <p:sp>
        <p:nvSpPr>
          <p:cNvPr id="5" name="Slide Number Placeholder 5"/>
          <p:cNvSpPr>
            <a:spLocks noGrp="1"/>
          </p:cNvSpPr>
          <p:nvPr>
            <p:ph type="sldNum" sz="quarter" idx="11"/>
          </p:nvPr>
        </p:nvSpPr>
        <p:spPr/>
        <p:txBody>
          <a:bodyPr/>
          <a:lstStyle>
            <a:lvl1pPr>
              <a:defRPr/>
            </a:lvl1pPr>
          </a:lstStyle>
          <a:p>
            <a:fld id="{B7505085-74F4-489B-B9E5-6E79C6FE345B}" type="slidenum">
              <a:rPr lang="en-US" altLang="es-CL"/>
              <a:pPr/>
              <a:t>‹Nr.›</a:t>
            </a:fld>
            <a:endParaRPr lang="en-US" altLang="es-CL"/>
          </a:p>
        </p:txBody>
      </p:sp>
    </p:spTree>
    <p:extLst>
      <p:ext uri="{BB962C8B-B14F-4D97-AF65-F5344CB8AC3E}">
        <p14:creationId xmlns:p14="http://schemas.microsoft.com/office/powerpoint/2010/main" val="2061704085"/>
      </p:ext>
    </p:extLst>
  </p:cSld>
  <p:clrMapOvr>
    <a:masterClrMapping/>
  </p:clrMapOvr>
  <p:transition xmlns:p14="http://schemas.microsoft.com/office/powerpoint/2010/mai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9EA6111-5D66-4885-B38A-7560657C8F5E}"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CA7C3A3D-581D-4702-A9FE-2E06E3089E44}" type="slidenum">
              <a:rPr lang="en-US" altLang="es-CL"/>
              <a:pPr/>
              <a:t>‹Nr.›</a:t>
            </a:fld>
            <a:endParaRPr lang="en-US" altLang="es-CL"/>
          </a:p>
        </p:txBody>
      </p:sp>
    </p:spTree>
    <p:extLst>
      <p:ext uri="{BB962C8B-B14F-4D97-AF65-F5344CB8AC3E}">
        <p14:creationId xmlns:p14="http://schemas.microsoft.com/office/powerpoint/2010/main" val="2143517183"/>
      </p:ext>
    </p:extLst>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FA9BEFE8-F7EB-4E10-ACC8-08171A158400}" type="datetime1">
              <a:rPr lang="en-US" altLang="es-CL"/>
              <a:pPr/>
              <a:t>24-09-15</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ECFAF7B-A648-41E1-BF65-F44565B60DFF}" type="slidenum">
              <a:rPr lang="en-US" altLang="es-CL"/>
              <a:pPr/>
              <a:t>‹Nr.›</a:t>
            </a:fld>
            <a:endParaRPr lang="en-US" altLang="es-CL"/>
          </a:p>
        </p:txBody>
      </p:sp>
    </p:spTree>
    <p:extLst>
      <p:ext uri="{BB962C8B-B14F-4D97-AF65-F5344CB8AC3E}">
        <p14:creationId xmlns:p14="http://schemas.microsoft.com/office/powerpoint/2010/main" val="1293021513"/>
      </p:ext>
    </p:extLst>
  </p:cSld>
  <p:clrMapOvr>
    <a:masterClrMapping/>
  </p:clrMapOvr>
  <p:transition xmlns:p14="http://schemas.microsoft.com/office/powerpoint/2010/mai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152910C5-8099-4FC7-88E5-1B5D615C01DD}" type="datetime1">
              <a:rPr lang="en-US" altLang="es-CL"/>
              <a:pPr/>
              <a:t>24-09-15</a:t>
            </a:fld>
            <a:endParaRPr lang="en-US" altLang="es-CL"/>
          </a:p>
        </p:txBody>
      </p:sp>
      <p:sp>
        <p:nvSpPr>
          <p:cNvPr id="6" name="Footer Placeholder 5"/>
          <p:cNvSpPr>
            <a:spLocks noGrp="1"/>
          </p:cNvSpPr>
          <p:nvPr>
            <p:ph type="ftr" sz="quarter" idx="11"/>
          </p:nvPr>
        </p:nvSpPr>
        <p:spPr/>
        <p:txBody>
          <a:bodyPr/>
          <a:lstStyle>
            <a:lvl1pPr>
              <a:defRPr/>
            </a:lvl1pPr>
          </a:lstStyle>
          <a:p>
            <a:endParaRPr lang="es-ES" altLang="es-CL"/>
          </a:p>
        </p:txBody>
      </p:sp>
      <p:sp>
        <p:nvSpPr>
          <p:cNvPr id="7" name="Slide Number Placeholder 6"/>
          <p:cNvSpPr>
            <a:spLocks noGrp="1"/>
          </p:cNvSpPr>
          <p:nvPr>
            <p:ph type="sldNum" sz="quarter" idx="12"/>
          </p:nvPr>
        </p:nvSpPr>
        <p:spPr/>
        <p:txBody>
          <a:bodyPr/>
          <a:lstStyle>
            <a:lvl1pPr>
              <a:defRPr/>
            </a:lvl1pPr>
          </a:lstStyle>
          <a:p>
            <a:fld id="{3850E54B-EBEB-4058-8509-0CC139B75BFA}" type="slidenum">
              <a:rPr lang="en-US" altLang="es-CL"/>
              <a:pPr/>
              <a:t>‹Nr.›</a:t>
            </a:fld>
            <a:endParaRPr lang="en-US" altLang="es-CL"/>
          </a:p>
        </p:txBody>
      </p:sp>
    </p:spTree>
    <p:extLst>
      <p:ext uri="{BB962C8B-B14F-4D97-AF65-F5344CB8AC3E}">
        <p14:creationId xmlns:p14="http://schemas.microsoft.com/office/powerpoint/2010/main" val="3765697341"/>
      </p:ext>
    </p:extLst>
  </p:cSld>
  <p:clrMapOvr>
    <a:masterClrMapping/>
  </p:clrMapOvr>
  <p:transition xmlns:p14="http://schemas.microsoft.com/office/powerpoint/2010/mai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66D04B79-AA2A-4F14-A8F7-16ACE0B4005A}" type="datetime1">
              <a:rPr lang="en-US" altLang="es-CL"/>
              <a:pPr/>
              <a:t>24-09-15</a:t>
            </a:fld>
            <a:endParaRPr lang="en-US" altLang="es-CL"/>
          </a:p>
        </p:txBody>
      </p:sp>
      <p:sp>
        <p:nvSpPr>
          <p:cNvPr id="8" name="Footer Placeholder 7"/>
          <p:cNvSpPr>
            <a:spLocks noGrp="1"/>
          </p:cNvSpPr>
          <p:nvPr>
            <p:ph type="ftr" sz="quarter" idx="11"/>
          </p:nvPr>
        </p:nvSpPr>
        <p:spPr/>
        <p:txBody>
          <a:bodyPr/>
          <a:lstStyle>
            <a:lvl1pPr>
              <a:defRPr/>
            </a:lvl1pPr>
          </a:lstStyle>
          <a:p>
            <a:endParaRPr lang="es-ES" altLang="es-CL"/>
          </a:p>
        </p:txBody>
      </p:sp>
      <p:sp>
        <p:nvSpPr>
          <p:cNvPr id="9" name="Slide Number Placeholder 8"/>
          <p:cNvSpPr>
            <a:spLocks noGrp="1"/>
          </p:cNvSpPr>
          <p:nvPr>
            <p:ph type="sldNum" sz="quarter" idx="12"/>
          </p:nvPr>
        </p:nvSpPr>
        <p:spPr/>
        <p:txBody>
          <a:bodyPr/>
          <a:lstStyle>
            <a:lvl1pPr>
              <a:defRPr/>
            </a:lvl1pPr>
          </a:lstStyle>
          <a:p>
            <a:fld id="{2A1A7530-5C41-455B-94B0-5ABA94F93AE3}" type="slidenum">
              <a:rPr lang="en-US" altLang="es-CL"/>
              <a:pPr/>
              <a:t>‹Nr.›</a:t>
            </a:fld>
            <a:endParaRPr lang="en-US" altLang="es-CL"/>
          </a:p>
        </p:txBody>
      </p:sp>
    </p:spTree>
    <p:extLst>
      <p:ext uri="{BB962C8B-B14F-4D97-AF65-F5344CB8AC3E}">
        <p14:creationId xmlns:p14="http://schemas.microsoft.com/office/powerpoint/2010/main" val="3674432641"/>
      </p:ext>
    </p:extLst>
  </p:cSld>
  <p:clrMapOvr>
    <a:masterClrMapping/>
  </p:clrMapOvr>
  <p:transition xmlns:p14="http://schemas.microsoft.com/office/powerpoint/2010/mai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endParaRPr lang="es-ES" altLang="es-CL"/>
          </a:p>
        </p:txBody>
      </p:sp>
      <p:sp>
        <p:nvSpPr>
          <p:cNvPr id="4" name="Slide Number Placeholder 4"/>
          <p:cNvSpPr>
            <a:spLocks noGrp="1"/>
          </p:cNvSpPr>
          <p:nvPr>
            <p:ph type="sldNum" sz="quarter" idx="11"/>
          </p:nvPr>
        </p:nvSpPr>
        <p:spPr/>
        <p:txBody>
          <a:bodyPr/>
          <a:lstStyle>
            <a:lvl1pPr>
              <a:defRPr/>
            </a:lvl1pPr>
          </a:lstStyle>
          <a:p>
            <a:fld id="{A001F46C-B85D-442F-97EE-4272F05A2A3D}" type="slidenum">
              <a:rPr lang="en-US" altLang="es-CL"/>
              <a:pPr/>
              <a:t>‹Nr.›</a:t>
            </a:fld>
            <a:endParaRPr lang="en-US" altLang="es-CL"/>
          </a:p>
        </p:txBody>
      </p:sp>
    </p:spTree>
    <p:extLst>
      <p:ext uri="{BB962C8B-B14F-4D97-AF65-F5344CB8AC3E}">
        <p14:creationId xmlns:p14="http://schemas.microsoft.com/office/powerpoint/2010/main" val="642258208"/>
      </p:ext>
    </p:extLst>
  </p:cSld>
  <p:clrMapOvr>
    <a:masterClrMapping/>
  </p:clrMapOvr>
  <p:transition xmlns:p14="http://schemas.microsoft.com/office/powerpoint/2010/mai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1 Conector recto"/>
          <p:cNvCxnSpPr/>
          <p:nvPr userDrawn="1"/>
        </p:nvCxnSpPr>
        <p:spPr>
          <a:xfrm>
            <a:off x="19050" y="885825"/>
            <a:ext cx="9124950" cy="0"/>
          </a:xfrm>
          <a:prstGeom prst="line">
            <a:avLst/>
          </a:prstGeom>
          <a:ln w="31750">
            <a:solidFill>
              <a:srgbClr val="0000CC"/>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p:txBody>
          <a:bodyPr/>
          <a:lstStyle>
            <a:lvl1pPr>
              <a:defRPr/>
            </a:lvl1pPr>
          </a:lstStyle>
          <a:p>
            <a:endParaRPr lang="es-ES" altLang="es-CL"/>
          </a:p>
        </p:txBody>
      </p:sp>
      <p:sp>
        <p:nvSpPr>
          <p:cNvPr id="4" name="Slide Number Placeholder 3"/>
          <p:cNvSpPr>
            <a:spLocks noGrp="1"/>
          </p:cNvSpPr>
          <p:nvPr>
            <p:ph type="sldNum" sz="quarter" idx="11"/>
          </p:nvPr>
        </p:nvSpPr>
        <p:spPr/>
        <p:txBody>
          <a:bodyPr/>
          <a:lstStyle>
            <a:lvl1pPr>
              <a:defRPr/>
            </a:lvl1pPr>
          </a:lstStyle>
          <a:p>
            <a:fld id="{6A0FDC89-7C68-4A9E-B2D3-B9C74FCAE55B}" type="slidenum">
              <a:rPr lang="en-US" altLang="es-CL"/>
              <a:pPr/>
              <a:t>‹Nr.›</a:t>
            </a:fld>
            <a:endParaRPr lang="en-US" altLang="es-CL"/>
          </a:p>
        </p:txBody>
      </p:sp>
    </p:spTree>
    <p:extLst>
      <p:ext uri="{BB962C8B-B14F-4D97-AF65-F5344CB8AC3E}">
        <p14:creationId xmlns:p14="http://schemas.microsoft.com/office/powerpoint/2010/main" val="432578111"/>
      </p:ext>
    </p:extLst>
  </p:cSld>
  <p:clrMapOvr>
    <a:masterClrMapping/>
  </p:clrMapOvr>
  <p:transition xmlns:p14="http://schemas.microsoft.com/office/powerpoint/2010/mai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48AB96AC-F2D0-42B5-844F-682537069912}" type="slidenum">
              <a:rPr lang="en-US" altLang="es-CL"/>
              <a:pPr/>
              <a:t>‹Nr.›</a:t>
            </a:fld>
            <a:endParaRPr lang="en-US" altLang="es-CL"/>
          </a:p>
        </p:txBody>
      </p:sp>
    </p:spTree>
    <p:extLst>
      <p:ext uri="{BB962C8B-B14F-4D97-AF65-F5344CB8AC3E}">
        <p14:creationId xmlns:p14="http://schemas.microsoft.com/office/powerpoint/2010/main" val="1184539989"/>
      </p:ext>
    </p:extLst>
  </p:cSld>
  <p:clrMapOvr>
    <a:masterClrMapping/>
  </p:clrMapOvr>
  <p:transition xmlns:p14="http://schemas.microsoft.com/office/powerpoint/2010/mai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6B3F6234-9FFF-406B-BEC6-F16729A366DB}" type="slidenum">
              <a:rPr lang="en-US" altLang="es-CL"/>
              <a:pPr/>
              <a:t>‹Nr.›</a:t>
            </a:fld>
            <a:endParaRPr lang="en-US" altLang="es-CL"/>
          </a:p>
        </p:txBody>
      </p:sp>
    </p:spTree>
    <p:extLst>
      <p:ext uri="{BB962C8B-B14F-4D97-AF65-F5344CB8AC3E}">
        <p14:creationId xmlns:p14="http://schemas.microsoft.com/office/powerpoint/2010/main" val="3512938575"/>
      </p:ext>
    </p:extLst>
  </p:cSld>
  <p:clrMapOvr>
    <a:masterClrMapping/>
  </p:clrMapOvr>
  <p:transition xmlns:p14="http://schemas.microsoft.com/office/powerpoint/2010/mai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F999EFB4-5863-425A-AE6C-F9AEF3715D85}" type="slidenum">
              <a:rPr lang="en-US" altLang="es-CL"/>
              <a:pPr/>
              <a:t>‹Nr.›</a:t>
            </a:fld>
            <a:endParaRPr lang="en-US" altLang="es-CL"/>
          </a:p>
        </p:txBody>
      </p:sp>
    </p:spTree>
    <p:extLst>
      <p:ext uri="{BB962C8B-B14F-4D97-AF65-F5344CB8AC3E}">
        <p14:creationId xmlns:p14="http://schemas.microsoft.com/office/powerpoint/2010/main" val="326349496"/>
      </p:ext>
    </p:extLst>
  </p:cSld>
  <p:clrMapOvr>
    <a:masterClrMapping/>
  </p:clrMapOvr>
  <p:transition xmlns:p14="http://schemas.microsoft.com/office/powerpoint/2010/mai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0117CC07-5577-4DB8-B9A9-7076394153EA}" type="slidenum">
              <a:rPr lang="en-US" altLang="es-CL"/>
              <a:pPr/>
              <a:t>‹Nr.›</a:t>
            </a:fld>
            <a:endParaRPr lang="en-US" altLang="es-CL"/>
          </a:p>
        </p:txBody>
      </p:sp>
    </p:spTree>
    <p:extLst>
      <p:ext uri="{BB962C8B-B14F-4D97-AF65-F5344CB8AC3E}">
        <p14:creationId xmlns:p14="http://schemas.microsoft.com/office/powerpoint/2010/main" val="281201191"/>
      </p:ext>
    </p:extLst>
  </p:cSld>
  <p:clrMapOvr>
    <a:masterClrMapping/>
  </p:clrMapOvr>
  <p:transition xmlns:p14="http://schemas.microsoft.com/office/powerpoint/2010/mai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7B8D208-5658-4088-8821-53E6A5093983}"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0255188B-AC25-4A7A-9E8D-FB5109EB9D24}" type="slidenum">
              <a:rPr lang="en-US" altLang="es-CL"/>
              <a:pPr/>
              <a:t>‹Nr.›</a:t>
            </a:fld>
            <a:endParaRPr lang="en-US" altLang="es-CL"/>
          </a:p>
        </p:txBody>
      </p:sp>
    </p:spTree>
    <p:extLst>
      <p:ext uri="{BB962C8B-B14F-4D97-AF65-F5344CB8AC3E}">
        <p14:creationId xmlns:p14="http://schemas.microsoft.com/office/powerpoint/2010/main" val="82044304"/>
      </p:ext>
    </p:extLst>
  </p:cSld>
  <p:clrMapOvr>
    <a:masterClrMapping/>
  </p:clrMapOvr>
  <p:transition xmlns:p14="http://schemas.microsoft.com/office/powerpoint/2010/mai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s-CL" altLang="es-CL"/>
          </a:p>
        </p:txBody>
      </p:sp>
      <p:sp>
        <p:nvSpPr>
          <p:cNvPr id="5" name="Slide Number Placeholder 5"/>
          <p:cNvSpPr>
            <a:spLocks noGrp="1"/>
          </p:cNvSpPr>
          <p:nvPr>
            <p:ph type="sldNum" sz="quarter" idx="11"/>
          </p:nvPr>
        </p:nvSpPr>
        <p:spPr/>
        <p:txBody>
          <a:bodyPr/>
          <a:lstStyle>
            <a:lvl1pPr>
              <a:defRPr/>
            </a:lvl1pPr>
          </a:lstStyle>
          <a:p>
            <a:fld id="{7E5EE6AC-A747-48E8-8ED0-0C8B740B6AF3}" type="slidenum">
              <a:rPr lang="en-US" altLang="es-CL"/>
              <a:pPr/>
              <a:t>‹Nr.›</a:t>
            </a:fld>
            <a:endParaRPr lang="en-US" altLang="es-CL"/>
          </a:p>
        </p:txBody>
      </p:sp>
    </p:spTree>
    <p:extLst>
      <p:ext uri="{BB962C8B-B14F-4D97-AF65-F5344CB8AC3E}">
        <p14:creationId xmlns:p14="http://schemas.microsoft.com/office/powerpoint/2010/main" val="2733975827"/>
      </p:ext>
    </p:extLst>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8133F3E-D18B-4692-A274-ACDC19D8B78D}" type="datetime1">
              <a:rPr lang="en-US" altLang="es-CL"/>
              <a:pPr/>
              <a:t>24-09-15</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4FDD56C-7595-4036-AD22-44F296984B30}" type="slidenum">
              <a:rPr lang="en-US" altLang="es-CL"/>
              <a:pPr/>
              <a:t>‹Nr.›</a:t>
            </a:fld>
            <a:endParaRPr lang="en-US" altLang="es-CL"/>
          </a:p>
        </p:txBody>
      </p:sp>
    </p:spTree>
    <p:extLst>
      <p:ext uri="{BB962C8B-B14F-4D97-AF65-F5344CB8AC3E}">
        <p14:creationId xmlns:p14="http://schemas.microsoft.com/office/powerpoint/2010/main" val="105974934"/>
      </p:ext>
    </p:extLst>
  </p:cSld>
  <p:clrMapOvr>
    <a:masterClrMapping/>
  </p:clrMapOvr>
  <p:transition xmlns:p14="http://schemas.microsoft.com/office/powerpoint/2010/mai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CB5FAB37-6A5A-4F02-9FC1-7196D8590040}"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0BCCB2C2-911B-4CFE-8CC8-B475A5E03E34}" type="slidenum">
              <a:rPr lang="en-US" altLang="es-CL"/>
              <a:pPr/>
              <a:t>‹Nr.›</a:t>
            </a:fld>
            <a:endParaRPr lang="en-US" altLang="es-CL"/>
          </a:p>
        </p:txBody>
      </p:sp>
    </p:spTree>
    <p:extLst>
      <p:ext uri="{BB962C8B-B14F-4D97-AF65-F5344CB8AC3E}">
        <p14:creationId xmlns:p14="http://schemas.microsoft.com/office/powerpoint/2010/main" val="361208491"/>
      </p:ext>
    </p:extLst>
  </p:cSld>
  <p:clrMapOvr>
    <a:masterClrMapping/>
  </p:clrMapOvr>
  <p:transition xmlns:p14="http://schemas.microsoft.com/office/powerpoint/2010/mai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E1881735-7320-4CAE-BDEA-CEFA5600256B}" type="datetime1">
              <a:rPr lang="en-US" altLang="es-CL"/>
              <a:pPr/>
              <a:t>24-09-15</a:t>
            </a:fld>
            <a:endParaRPr lang="en-US" altLang="es-CL"/>
          </a:p>
        </p:txBody>
      </p:sp>
      <p:sp>
        <p:nvSpPr>
          <p:cNvPr id="6" name="Footer Placeholder 5"/>
          <p:cNvSpPr>
            <a:spLocks noGrp="1"/>
          </p:cNvSpPr>
          <p:nvPr>
            <p:ph type="ftr" sz="quarter" idx="11"/>
          </p:nvPr>
        </p:nvSpPr>
        <p:spPr/>
        <p:txBody>
          <a:bodyPr/>
          <a:lstStyle>
            <a:lvl1pPr>
              <a:defRPr/>
            </a:lvl1pPr>
          </a:lstStyle>
          <a:p>
            <a:endParaRPr lang="es-ES" altLang="es-CL"/>
          </a:p>
        </p:txBody>
      </p:sp>
      <p:sp>
        <p:nvSpPr>
          <p:cNvPr id="7" name="Slide Number Placeholder 6"/>
          <p:cNvSpPr>
            <a:spLocks noGrp="1"/>
          </p:cNvSpPr>
          <p:nvPr>
            <p:ph type="sldNum" sz="quarter" idx="12"/>
          </p:nvPr>
        </p:nvSpPr>
        <p:spPr/>
        <p:txBody>
          <a:bodyPr/>
          <a:lstStyle>
            <a:lvl1pPr>
              <a:defRPr/>
            </a:lvl1pPr>
          </a:lstStyle>
          <a:p>
            <a:fld id="{8159DABF-1837-481F-BD34-3432F3B19A23}" type="slidenum">
              <a:rPr lang="en-US" altLang="es-CL"/>
              <a:pPr/>
              <a:t>‹Nr.›</a:t>
            </a:fld>
            <a:endParaRPr lang="en-US" altLang="es-CL"/>
          </a:p>
        </p:txBody>
      </p:sp>
    </p:spTree>
    <p:extLst>
      <p:ext uri="{BB962C8B-B14F-4D97-AF65-F5344CB8AC3E}">
        <p14:creationId xmlns:p14="http://schemas.microsoft.com/office/powerpoint/2010/main" val="2631048307"/>
      </p:ext>
    </p:extLst>
  </p:cSld>
  <p:clrMapOvr>
    <a:masterClrMapping/>
  </p:clrMapOvr>
  <p:transition xmlns:p14="http://schemas.microsoft.com/office/powerpoint/2010/mai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A56F8229-30A1-4D13-BA50-9E8D46D3159F}" type="datetime1">
              <a:rPr lang="en-US" altLang="es-CL"/>
              <a:pPr/>
              <a:t>24-09-15</a:t>
            </a:fld>
            <a:endParaRPr lang="en-US" altLang="es-CL"/>
          </a:p>
        </p:txBody>
      </p:sp>
      <p:sp>
        <p:nvSpPr>
          <p:cNvPr id="8" name="Footer Placeholder 7"/>
          <p:cNvSpPr>
            <a:spLocks noGrp="1"/>
          </p:cNvSpPr>
          <p:nvPr>
            <p:ph type="ftr" sz="quarter" idx="11"/>
          </p:nvPr>
        </p:nvSpPr>
        <p:spPr/>
        <p:txBody>
          <a:bodyPr/>
          <a:lstStyle>
            <a:lvl1pPr>
              <a:defRPr/>
            </a:lvl1pPr>
          </a:lstStyle>
          <a:p>
            <a:endParaRPr lang="es-ES" altLang="es-CL"/>
          </a:p>
        </p:txBody>
      </p:sp>
      <p:sp>
        <p:nvSpPr>
          <p:cNvPr id="9" name="Slide Number Placeholder 8"/>
          <p:cNvSpPr>
            <a:spLocks noGrp="1"/>
          </p:cNvSpPr>
          <p:nvPr>
            <p:ph type="sldNum" sz="quarter" idx="12"/>
          </p:nvPr>
        </p:nvSpPr>
        <p:spPr/>
        <p:txBody>
          <a:bodyPr/>
          <a:lstStyle>
            <a:lvl1pPr>
              <a:defRPr/>
            </a:lvl1pPr>
          </a:lstStyle>
          <a:p>
            <a:fld id="{7200260D-0642-46B9-876E-459577C8D92C}" type="slidenum">
              <a:rPr lang="en-US" altLang="es-CL"/>
              <a:pPr/>
              <a:t>‹Nr.›</a:t>
            </a:fld>
            <a:endParaRPr lang="en-US" altLang="es-CL"/>
          </a:p>
        </p:txBody>
      </p:sp>
    </p:spTree>
    <p:extLst>
      <p:ext uri="{BB962C8B-B14F-4D97-AF65-F5344CB8AC3E}">
        <p14:creationId xmlns:p14="http://schemas.microsoft.com/office/powerpoint/2010/main" val="3607048816"/>
      </p:ext>
    </p:extLst>
  </p:cSld>
  <p:clrMapOvr>
    <a:masterClrMapping/>
  </p:clrMapOvr>
  <p:transition xmlns:p14="http://schemas.microsoft.com/office/powerpoint/2010/mai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endParaRPr lang="es-ES" altLang="es-CL"/>
          </a:p>
        </p:txBody>
      </p:sp>
      <p:sp>
        <p:nvSpPr>
          <p:cNvPr id="4" name="Slide Number Placeholder 4"/>
          <p:cNvSpPr>
            <a:spLocks noGrp="1"/>
          </p:cNvSpPr>
          <p:nvPr>
            <p:ph type="sldNum" sz="quarter" idx="11"/>
          </p:nvPr>
        </p:nvSpPr>
        <p:spPr/>
        <p:txBody>
          <a:bodyPr/>
          <a:lstStyle>
            <a:lvl1pPr>
              <a:defRPr/>
            </a:lvl1pPr>
          </a:lstStyle>
          <a:p>
            <a:fld id="{21DC9858-1DF0-4E3B-A71A-4DE956929E53}" type="slidenum">
              <a:rPr lang="en-US" altLang="es-CL"/>
              <a:pPr/>
              <a:t>‹Nr.›</a:t>
            </a:fld>
            <a:endParaRPr lang="en-US" altLang="es-CL"/>
          </a:p>
        </p:txBody>
      </p:sp>
    </p:spTree>
    <p:extLst>
      <p:ext uri="{BB962C8B-B14F-4D97-AF65-F5344CB8AC3E}">
        <p14:creationId xmlns:p14="http://schemas.microsoft.com/office/powerpoint/2010/main" val="3831854594"/>
      </p:ext>
    </p:extLst>
  </p:cSld>
  <p:clrMapOvr>
    <a:masterClrMapping/>
  </p:clrMapOvr>
  <p:transition xmlns:p14="http://schemas.microsoft.com/office/powerpoint/2010/mai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1 Conector recto"/>
          <p:cNvCxnSpPr/>
          <p:nvPr userDrawn="1"/>
        </p:nvCxnSpPr>
        <p:spPr>
          <a:xfrm>
            <a:off x="19050" y="885825"/>
            <a:ext cx="9124950" cy="0"/>
          </a:xfrm>
          <a:prstGeom prst="line">
            <a:avLst/>
          </a:prstGeom>
          <a:ln w="31750">
            <a:solidFill>
              <a:srgbClr val="0000CC"/>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p:txBody>
          <a:bodyPr/>
          <a:lstStyle>
            <a:lvl1pPr>
              <a:defRPr/>
            </a:lvl1pPr>
          </a:lstStyle>
          <a:p>
            <a:endParaRPr lang="es-ES" altLang="es-CL"/>
          </a:p>
        </p:txBody>
      </p:sp>
      <p:sp>
        <p:nvSpPr>
          <p:cNvPr id="4" name="Slide Number Placeholder 3"/>
          <p:cNvSpPr>
            <a:spLocks noGrp="1"/>
          </p:cNvSpPr>
          <p:nvPr>
            <p:ph type="sldNum" sz="quarter" idx="11"/>
          </p:nvPr>
        </p:nvSpPr>
        <p:spPr/>
        <p:txBody>
          <a:bodyPr/>
          <a:lstStyle>
            <a:lvl1pPr>
              <a:defRPr/>
            </a:lvl1pPr>
          </a:lstStyle>
          <a:p>
            <a:fld id="{B5DC4890-5CFD-4020-8213-3EA5ADC8630B}" type="slidenum">
              <a:rPr lang="en-US" altLang="es-CL"/>
              <a:pPr/>
              <a:t>‹Nr.›</a:t>
            </a:fld>
            <a:endParaRPr lang="en-US" altLang="es-CL"/>
          </a:p>
        </p:txBody>
      </p:sp>
    </p:spTree>
    <p:extLst>
      <p:ext uri="{BB962C8B-B14F-4D97-AF65-F5344CB8AC3E}">
        <p14:creationId xmlns:p14="http://schemas.microsoft.com/office/powerpoint/2010/main" val="3236029798"/>
      </p:ext>
    </p:extLst>
  </p:cSld>
  <p:clrMapOvr>
    <a:masterClrMapping/>
  </p:clrMapOvr>
  <p:transition xmlns:p14="http://schemas.microsoft.com/office/powerpoint/2010/mai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9A61817A-F74C-47AD-BE4A-E91540A5D79A}" type="slidenum">
              <a:rPr lang="en-US" altLang="es-CL"/>
              <a:pPr/>
              <a:t>‹Nr.›</a:t>
            </a:fld>
            <a:endParaRPr lang="en-US" altLang="es-CL"/>
          </a:p>
        </p:txBody>
      </p:sp>
    </p:spTree>
    <p:extLst>
      <p:ext uri="{BB962C8B-B14F-4D97-AF65-F5344CB8AC3E}">
        <p14:creationId xmlns:p14="http://schemas.microsoft.com/office/powerpoint/2010/main" val="3286973011"/>
      </p:ext>
    </p:extLst>
  </p:cSld>
  <p:clrMapOvr>
    <a:masterClrMapping/>
  </p:clrMapOvr>
  <p:transition xmlns:p14="http://schemas.microsoft.com/office/powerpoint/2010/mai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A7BCCAEE-6A03-4957-929D-9E38E557AC93}" type="slidenum">
              <a:rPr lang="en-US" altLang="es-CL"/>
              <a:pPr/>
              <a:t>‹Nr.›</a:t>
            </a:fld>
            <a:endParaRPr lang="en-US" altLang="es-CL"/>
          </a:p>
        </p:txBody>
      </p:sp>
    </p:spTree>
    <p:extLst>
      <p:ext uri="{BB962C8B-B14F-4D97-AF65-F5344CB8AC3E}">
        <p14:creationId xmlns:p14="http://schemas.microsoft.com/office/powerpoint/2010/main" val="2125429807"/>
      </p:ext>
    </p:extLst>
  </p:cSld>
  <p:clrMapOvr>
    <a:masterClrMapping/>
  </p:clrMapOvr>
  <p:transition xmlns:p14="http://schemas.microsoft.com/office/powerpoint/2010/mai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4FE835BC-3CA1-4E2F-9CF6-01328F488FBF}" type="slidenum">
              <a:rPr lang="en-US" altLang="es-CL"/>
              <a:pPr/>
              <a:t>‹Nr.›</a:t>
            </a:fld>
            <a:endParaRPr lang="en-US" altLang="es-CL"/>
          </a:p>
        </p:txBody>
      </p:sp>
    </p:spTree>
    <p:extLst>
      <p:ext uri="{BB962C8B-B14F-4D97-AF65-F5344CB8AC3E}">
        <p14:creationId xmlns:p14="http://schemas.microsoft.com/office/powerpoint/2010/main" val="844988549"/>
      </p:ext>
    </p:extLst>
  </p:cSld>
  <p:clrMapOvr>
    <a:masterClrMapping/>
  </p:clrMapOvr>
  <p:transition xmlns:p14="http://schemas.microsoft.com/office/powerpoint/2010/mai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981CFA6A-7B63-4CC9-97DB-42A931838333}" type="slidenum">
              <a:rPr lang="en-US" altLang="es-CL"/>
              <a:pPr/>
              <a:t>‹Nr.›</a:t>
            </a:fld>
            <a:endParaRPr lang="en-US" altLang="es-CL"/>
          </a:p>
        </p:txBody>
      </p:sp>
    </p:spTree>
    <p:extLst>
      <p:ext uri="{BB962C8B-B14F-4D97-AF65-F5344CB8AC3E}">
        <p14:creationId xmlns:p14="http://schemas.microsoft.com/office/powerpoint/2010/main" val="478459033"/>
      </p:ext>
    </p:extLst>
  </p:cSld>
  <p:clrMapOvr>
    <a:masterClrMapping/>
  </p:clrMapOvr>
  <p:transition xmlns:p14="http://schemas.microsoft.com/office/powerpoint/2010/mai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C5785AD6-C8E9-4E83-8796-E6D2FC4932F6}"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FB562BCD-6D42-4556-AAA9-7A23AB8C891F}" type="slidenum">
              <a:rPr lang="en-US" altLang="es-CL"/>
              <a:pPr/>
              <a:t>‹Nr.›</a:t>
            </a:fld>
            <a:endParaRPr lang="en-US" altLang="es-CL"/>
          </a:p>
        </p:txBody>
      </p:sp>
    </p:spTree>
    <p:extLst>
      <p:ext uri="{BB962C8B-B14F-4D97-AF65-F5344CB8AC3E}">
        <p14:creationId xmlns:p14="http://schemas.microsoft.com/office/powerpoint/2010/main" val="2249232464"/>
      </p:ext>
    </p:extLst>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2BC4DEB-8751-4E67-9422-CE9A83B736A1}"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2F32A14E-A2DA-4CA8-8428-446BAE78FD66}" type="slidenum">
              <a:rPr lang="en-US" altLang="es-CL"/>
              <a:pPr/>
              <a:t>‹Nr.›</a:t>
            </a:fld>
            <a:endParaRPr lang="en-US" altLang="es-CL"/>
          </a:p>
        </p:txBody>
      </p:sp>
    </p:spTree>
    <p:extLst>
      <p:ext uri="{BB962C8B-B14F-4D97-AF65-F5344CB8AC3E}">
        <p14:creationId xmlns:p14="http://schemas.microsoft.com/office/powerpoint/2010/main" val="2263145048"/>
      </p:ext>
    </p:extLst>
  </p:cSld>
  <p:clrMapOvr>
    <a:masterClrMapping/>
  </p:clrMapOvr>
  <p:transition xmlns:p14="http://schemas.microsoft.com/office/powerpoint/2010/mai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s-CL" altLang="es-CL"/>
          </a:p>
        </p:txBody>
      </p:sp>
      <p:sp>
        <p:nvSpPr>
          <p:cNvPr id="5" name="Slide Number Placeholder 5"/>
          <p:cNvSpPr>
            <a:spLocks noGrp="1"/>
          </p:cNvSpPr>
          <p:nvPr>
            <p:ph type="sldNum" sz="quarter" idx="11"/>
          </p:nvPr>
        </p:nvSpPr>
        <p:spPr/>
        <p:txBody>
          <a:bodyPr/>
          <a:lstStyle>
            <a:lvl1pPr>
              <a:defRPr/>
            </a:lvl1pPr>
          </a:lstStyle>
          <a:p>
            <a:fld id="{3F7B8D96-E0FD-40A9-8173-2C2A01D04F58}" type="slidenum">
              <a:rPr lang="en-US" altLang="es-CL"/>
              <a:pPr/>
              <a:t>‹Nr.›</a:t>
            </a:fld>
            <a:endParaRPr lang="en-US" altLang="es-CL"/>
          </a:p>
        </p:txBody>
      </p:sp>
    </p:spTree>
    <p:extLst>
      <p:ext uri="{BB962C8B-B14F-4D97-AF65-F5344CB8AC3E}">
        <p14:creationId xmlns:p14="http://schemas.microsoft.com/office/powerpoint/2010/main" val="1471586728"/>
      </p:ext>
    </p:extLst>
  </p:cSld>
  <p:clrMapOvr>
    <a:masterClrMapping/>
  </p:clrMapOvr>
  <p:transition xmlns:p14="http://schemas.microsoft.com/office/powerpoint/2010/mai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BD2CEE8-6B36-47FC-B167-8EB4B8FD07C0}"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9EE91638-A7E7-4091-82B9-E8A079CB02AD}" type="slidenum">
              <a:rPr lang="en-US" altLang="es-CL"/>
              <a:pPr/>
              <a:t>‹Nr.›</a:t>
            </a:fld>
            <a:endParaRPr lang="en-US" altLang="es-CL"/>
          </a:p>
        </p:txBody>
      </p:sp>
    </p:spTree>
    <p:extLst>
      <p:ext uri="{BB962C8B-B14F-4D97-AF65-F5344CB8AC3E}">
        <p14:creationId xmlns:p14="http://schemas.microsoft.com/office/powerpoint/2010/main" val="4009683340"/>
      </p:ext>
    </p:extLst>
  </p:cSld>
  <p:clrMapOvr>
    <a:masterClrMapping/>
  </p:clrMapOvr>
  <p:transition xmlns:p14="http://schemas.microsoft.com/office/powerpoint/2010/mai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E1726742-8101-4A74-BA4A-0A5FC5CF4620}" type="datetime1">
              <a:rPr lang="en-US" altLang="es-CL"/>
              <a:pPr/>
              <a:t>24-09-15</a:t>
            </a:fld>
            <a:endParaRPr lang="en-US" altLang="es-CL"/>
          </a:p>
        </p:txBody>
      </p:sp>
      <p:sp>
        <p:nvSpPr>
          <p:cNvPr id="6" name="Footer Placeholder 5"/>
          <p:cNvSpPr>
            <a:spLocks noGrp="1"/>
          </p:cNvSpPr>
          <p:nvPr>
            <p:ph type="ftr" sz="quarter" idx="11"/>
          </p:nvPr>
        </p:nvSpPr>
        <p:spPr/>
        <p:txBody>
          <a:bodyPr/>
          <a:lstStyle>
            <a:lvl1pPr>
              <a:defRPr/>
            </a:lvl1pPr>
          </a:lstStyle>
          <a:p>
            <a:endParaRPr lang="es-ES" altLang="es-CL"/>
          </a:p>
        </p:txBody>
      </p:sp>
      <p:sp>
        <p:nvSpPr>
          <p:cNvPr id="7" name="Slide Number Placeholder 6"/>
          <p:cNvSpPr>
            <a:spLocks noGrp="1"/>
          </p:cNvSpPr>
          <p:nvPr>
            <p:ph type="sldNum" sz="quarter" idx="12"/>
          </p:nvPr>
        </p:nvSpPr>
        <p:spPr/>
        <p:txBody>
          <a:bodyPr/>
          <a:lstStyle>
            <a:lvl1pPr>
              <a:defRPr/>
            </a:lvl1pPr>
          </a:lstStyle>
          <a:p>
            <a:fld id="{A3E06EC8-0619-44B0-802B-8674AA9109FB}" type="slidenum">
              <a:rPr lang="en-US" altLang="es-CL"/>
              <a:pPr/>
              <a:t>‹Nr.›</a:t>
            </a:fld>
            <a:endParaRPr lang="en-US" altLang="es-CL"/>
          </a:p>
        </p:txBody>
      </p:sp>
    </p:spTree>
    <p:extLst>
      <p:ext uri="{BB962C8B-B14F-4D97-AF65-F5344CB8AC3E}">
        <p14:creationId xmlns:p14="http://schemas.microsoft.com/office/powerpoint/2010/main" val="2057249637"/>
      </p:ext>
    </p:extLst>
  </p:cSld>
  <p:clrMapOvr>
    <a:masterClrMapping/>
  </p:clrMapOvr>
  <p:transition xmlns:p14="http://schemas.microsoft.com/office/powerpoint/2010/mai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56B639BD-6DE5-417E-8D35-549A73DD7AF1}" type="datetime1">
              <a:rPr lang="en-US" altLang="es-CL"/>
              <a:pPr/>
              <a:t>24-09-15</a:t>
            </a:fld>
            <a:endParaRPr lang="en-US" altLang="es-CL"/>
          </a:p>
        </p:txBody>
      </p:sp>
      <p:sp>
        <p:nvSpPr>
          <p:cNvPr id="8" name="Footer Placeholder 7"/>
          <p:cNvSpPr>
            <a:spLocks noGrp="1"/>
          </p:cNvSpPr>
          <p:nvPr>
            <p:ph type="ftr" sz="quarter" idx="11"/>
          </p:nvPr>
        </p:nvSpPr>
        <p:spPr/>
        <p:txBody>
          <a:bodyPr/>
          <a:lstStyle>
            <a:lvl1pPr>
              <a:defRPr/>
            </a:lvl1pPr>
          </a:lstStyle>
          <a:p>
            <a:endParaRPr lang="es-ES" altLang="es-CL"/>
          </a:p>
        </p:txBody>
      </p:sp>
      <p:sp>
        <p:nvSpPr>
          <p:cNvPr id="9" name="Slide Number Placeholder 8"/>
          <p:cNvSpPr>
            <a:spLocks noGrp="1"/>
          </p:cNvSpPr>
          <p:nvPr>
            <p:ph type="sldNum" sz="quarter" idx="12"/>
          </p:nvPr>
        </p:nvSpPr>
        <p:spPr/>
        <p:txBody>
          <a:bodyPr/>
          <a:lstStyle>
            <a:lvl1pPr>
              <a:defRPr/>
            </a:lvl1pPr>
          </a:lstStyle>
          <a:p>
            <a:fld id="{B2AEF190-85BB-4139-BCDD-590C146C7AED}" type="slidenum">
              <a:rPr lang="en-US" altLang="es-CL"/>
              <a:pPr/>
              <a:t>‹Nr.›</a:t>
            </a:fld>
            <a:endParaRPr lang="en-US" altLang="es-CL"/>
          </a:p>
        </p:txBody>
      </p:sp>
    </p:spTree>
    <p:extLst>
      <p:ext uri="{BB962C8B-B14F-4D97-AF65-F5344CB8AC3E}">
        <p14:creationId xmlns:p14="http://schemas.microsoft.com/office/powerpoint/2010/main" val="4194546259"/>
      </p:ext>
    </p:extLst>
  </p:cSld>
  <p:clrMapOvr>
    <a:masterClrMapping/>
  </p:clrMapOvr>
  <p:transition xmlns:p14="http://schemas.microsoft.com/office/powerpoint/2010/mai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endParaRPr lang="es-ES" altLang="es-CL"/>
          </a:p>
        </p:txBody>
      </p:sp>
      <p:sp>
        <p:nvSpPr>
          <p:cNvPr id="4" name="Slide Number Placeholder 4"/>
          <p:cNvSpPr>
            <a:spLocks noGrp="1"/>
          </p:cNvSpPr>
          <p:nvPr>
            <p:ph type="sldNum" sz="quarter" idx="11"/>
          </p:nvPr>
        </p:nvSpPr>
        <p:spPr/>
        <p:txBody>
          <a:bodyPr/>
          <a:lstStyle>
            <a:lvl1pPr>
              <a:defRPr/>
            </a:lvl1pPr>
          </a:lstStyle>
          <a:p>
            <a:fld id="{9B6A2B6C-F6FA-4848-B83F-56EACACFD737}" type="slidenum">
              <a:rPr lang="en-US" altLang="es-CL"/>
              <a:pPr/>
              <a:t>‹Nr.›</a:t>
            </a:fld>
            <a:endParaRPr lang="en-US" altLang="es-CL"/>
          </a:p>
        </p:txBody>
      </p:sp>
    </p:spTree>
    <p:extLst>
      <p:ext uri="{BB962C8B-B14F-4D97-AF65-F5344CB8AC3E}">
        <p14:creationId xmlns:p14="http://schemas.microsoft.com/office/powerpoint/2010/main" val="969131693"/>
      </p:ext>
    </p:extLst>
  </p:cSld>
  <p:clrMapOvr>
    <a:masterClrMapping/>
  </p:clrMapOvr>
  <p:transition xmlns:p14="http://schemas.microsoft.com/office/powerpoint/2010/mai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1 Conector recto"/>
          <p:cNvCxnSpPr/>
          <p:nvPr userDrawn="1"/>
        </p:nvCxnSpPr>
        <p:spPr>
          <a:xfrm>
            <a:off x="19050" y="885825"/>
            <a:ext cx="9124950" cy="0"/>
          </a:xfrm>
          <a:prstGeom prst="line">
            <a:avLst/>
          </a:prstGeom>
          <a:ln w="31750">
            <a:solidFill>
              <a:srgbClr val="0000CC"/>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p:txBody>
          <a:bodyPr/>
          <a:lstStyle>
            <a:lvl1pPr>
              <a:defRPr/>
            </a:lvl1pPr>
          </a:lstStyle>
          <a:p>
            <a:endParaRPr lang="es-ES" altLang="es-CL"/>
          </a:p>
        </p:txBody>
      </p:sp>
      <p:sp>
        <p:nvSpPr>
          <p:cNvPr id="4" name="Slide Number Placeholder 3"/>
          <p:cNvSpPr>
            <a:spLocks noGrp="1"/>
          </p:cNvSpPr>
          <p:nvPr>
            <p:ph type="sldNum" sz="quarter" idx="11"/>
          </p:nvPr>
        </p:nvSpPr>
        <p:spPr/>
        <p:txBody>
          <a:bodyPr/>
          <a:lstStyle>
            <a:lvl1pPr>
              <a:defRPr/>
            </a:lvl1pPr>
          </a:lstStyle>
          <a:p>
            <a:fld id="{545BF61C-B024-4828-BF5F-FEDE441CB5CB}" type="slidenum">
              <a:rPr lang="en-US" altLang="es-CL"/>
              <a:pPr/>
              <a:t>‹Nr.›</a:t>
            </a:fld>
            <a:endParaRPr lang="en-US" altLang="es-CL"/>
          </a:p>
        </p:txBody>
      </p:sp>
    </p:spTree>
    <p:extLst>
      <p:ext uri="{BB962C8B-B14F-4D97-AF65-F5344CB8AC3E}">
        <p14:creationId xmlns:p14="http://schemas.microsoft.com/office/powerpoint/2010/main" val="1917859354"/>
      </p:ext>
    </p:extLst>
  </p:cSld>
  <p:clrMapOvr>
    <a:masterClrMapping/>
  </p:clrMapOvr>
  <p:transition xmlns:p14="http://schemas.microsoft.com/office/powerpoint/2010/mai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32852205-604B-48EF-AACF-FFB053F4F7A7}" type="slidenum">
              <a:rPr lang="en-US" altLang="es-CL"/>
              <a:pPr/>
              <a:t>‹Nr.›</a:t>
            </a:fld>
            <a:endParaRPr lang="en-US" altLang="es-CL"/>
          </a:p>
        </p:txBody>
      </p:sp>
    </p:spTree>
    <p:extLst>
      <p:ext uri="{BB962C8B-B14F-4D97-AF65-F5344CB8AC3E}">
        <p14:creationId xmlns:p14="http://schemas.microsoft.com/office/powerpoint/2010/main" val="4201696528"/>
      </p:ext>
    </p:extLst>
  </p:cSld>
  <p:clrMapOvr>
    <a:masterClrMapping/>
  </p:clrMapOvr>
  <p:transition xmlns:p14="http://schemas.microsoft.com/office/powerpoint/2010/mai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E4DC7371-6AC4-43E9-A38D-E5BE63C327DC}" type="slidenum">
              <a:rPr lang="en-US" altLang="es-CL"/>
              <a:pPr/>
              <a:t>‹Nr.›</a:t>
            </a:fld>
            <a:endParaRPr lang="en-US" altLang="es-CL"/>
          </a:p>
        </p:txBody>
      </p:sp>
    </p:spTree>
    <p:extLst>
      <p:ext uri="{BB962C8B-B14F-4D97-AF65-F5344CB8AC3E}">
        <p14:creationId xmlns:p14="http://schemas.microsoft.com/office/powerpoint/2010/main" val="684969215"/>
      </p:ext>
    </p:extLst>
  </p:cSld>
  <p:clrMapOvr>
    <a:masterClrMapping/>
  </p:clrMapOvr>
  <p:transition xmlns:p14="http://schemas.microsoft.com/office/powerpoint/2010/mai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601A7371-0777-41D3-8BB3-1BCBCDB281F2}" type="slidenum">
              <a:rPr lang="en-US" altLang="es-CL"/>
              <a:pPr/>
              <a:t>‹Nr.›</a:t>
            </a:fld>
            <a:endParaRPr lang="en-US" altLang="es-CL"/>
          </a:p>
        </p:txBody>
      </p:sp>
    </p:spTree>
    <p:extLst>
      <p:ext uri="{BB962C8B-B14F-4D97-AF65-F5344CB8AC3E}">
        <p14:creationId xmlns:p14="http://schemas.microsoft.com/office/powerpoint/2010/main" val="684057461"/>
      </p:ext>
    </p:extLst>
  </p:cSld>
  <p:clrMapOvr>
    <a:masterClrMapping/>
  </p:clrMapOvr>
  <p:transition xmlns:p14="http://schemas.microsoft.com/office/powerpoint/2010/mai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6ACDB570-9DE8-4FEF-AABA-2EF1D3FADB7E}" type="slidenum">
              <a:rPr lang="en-US" altLang="es-CL"/>
              <a:pPr/>
              <a:t>‹Nr.›</a:t>
            </a:fld>
            <a:endParaRPr lang="en-US" altLang="es-CL"/>
          </a:p>
        </p:txBody>
      </p:sp>
    </p:spTree>
    <p:extLst>
      <p:ext uri="{BB962C8B-B14F-4D97-AF65-F5344CB8AC3E}">
        <p14:creationId xmlns:p14="http://schemas.microsoft.com/office/powerpoint/2010/main" val="3581338406"/>
      </p:ext>
    </p:extLst>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s-CL" altLang="es-CL"/>
          </a:p>
        </p:txBody>
      </p:sp>
      <p:sp>
        <p:nvSpPr>
          <p:cNvPr id="5" name="Slide Number Placeholder 5"/>
          <p:cNvSpPr>
            <a:spLocks noGrp="1"/>
          </p:cNvSpPr>
          <p:nvPr>
            <p:ph type="sldNum" sz="quarter" idx="11"/>
          </p:nvPr>
        </p:nvSpPr>
        <p:spPr/>
        <p:txBody>
          <a:bodyPr/>
          <a:lstStyle>
            <a:lvl1pPr>
              <a:defRPr/>
            </a:lvl1pPr>
          </a:lstStyle>
          <a:p>
            <a:fld id="{6AE08241-F753-433C-94E9-03C33B53FA7A}" type="slidenum">
              <a:rPr lang="en-US" altLang="es-CL"/>
              <a:pPr/>
              <a:t>‹Nr.›</a:t>
            </a:fld>
            <a:endParaRPr lang="en-US" altLang="es-CL"/>
          </a:p>
        </p:txBody>
      </p:sp>
    </p:spTree>
    <p:extLst>
      <p:ext uri="{BB962C8B-B14F-4D97-AF65-F5344CB8AC3E}">
        <p14:creationId xmlns:p14="http://schemas.microsoft.com/office/powerpoint/2010/main" val="2822937555"/>
      </p:ext>
    </p:extLst>
  </p:cSld>
  <p:clrMapOvr>
    <a:masterClrMapping/>
  </p:clrMapOvr>
  <p:transition xmlns:p14="http://schemas.microsoft.com/office/powerpoint/2010/mai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3333813-4D27-4C7E-B483-C0D16DBCB1AA}"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06384367-48A8-4906-80DD-78C8246D38CD}" type="slidenum">
              <a:rPr lang="en-US" altLang="es-CL"/>
              <a:pPr/>
              <a:t>‹Nr.›</a:t>
            </a:fld>
            <a:endParaRPr lang="en-US" altLang="es-CL"/>
          </a:p>
        </p:txBody>
      </p:sp>
    </p:spTree>
    <p:extLst>
      <p:ext uri="{BB962C8B-B14F-4D97-AF65-F5344CB8AC3E}">
        <p14:creationId xmlns:p14="http://schemas.microsoft.com/office/powerpoint/2010/main" val="3273510553"/>
      </p:ext>
    </p:extLst>
  </p:cSld>
  <p:clrMapOvr>
    <a:masterClrMapping/>
  </p:clrMapOvr>
  <p:transition xmlns:p14="http://schemas.microsoft.com/office/powerpoint/2010/mai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s-CL" altLang="es-CL"/>
          </a:p>
        </p:txBody>
      </p:sp>
      <p:sp>
        <p:nvSpPr>
          <p:cNvPr id="5" name="Slide Number Placeholder 5"/>
          <p:cNvSpPr>
            <a:spLocks noGrp="1"/>
          </p:cNvSpPr>
          <p:nvPr>
            <p:ph type="sldNum" sz="quarter" idx="11"/>
          </p:nvPr>
        </p:nvSpPr>
        <p:spPr/>
        <p:txBody>
          <a:bodyPr/>
          <a:lstStyle>
            <a:lvl1pPr>
              <a:defRPr/>
            </a:lvl1pPr>
          </a:lstStyle>
          <a:p>
            <a:fld id="{3F547D8A-B4F7-4B6E-BC18-422C5EE7F3EB}" type="slidenum">
              <a:rPr lang="en-US" altLang="es-CL"/>
              <a:pPr/>
              <a:t>‹Nr.›</a:t>
            </a:fld>
            <a:endParaRPr lang="en-US" altLang="es-CL"/>
          </a:p>
        </p:txBody>
      </p:sp>
    </p:spTree>
    <p:extLst>
      <p:ext uri="{BB962C8B-B14F-4D97-AF65-F5344CB8AC3E}">
        <p14:creationId xmlns:p14="http://schemas.microsoft.com/office/powerpoint/2010/main" val="489648417"/>
      </p:ext>
    </p:extLst>
  </p:cSld>
  <p:clrMapOvr>
    <a:masterClrMapping/>
  </p:clrMapOvr>
  <p:transition xmlns:p14="http://schemas.microsoft.com/office/powerpoint/2010/mai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E66CFC6-F0DC-4CEA-B9DF-ADB5B303DA00}"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C1E60606-409D-47BB-A937-4E9A6BEB8D58}" type="slidenum">
              <a:rPr lang="en-US" altLang="es-CL"/>
              <a:pPr/>
              <a:t>‹Nr.›</a:t>
            </a:fld>
            <a:endParaRPr lang="en-US" altLang="es-CL"/>
          </a:p>
        </p:txBody>
      </p:sp>
    </p:spTree>
    <p:extLst>
      <p:ext uri="{BB962C8B-B14F-4D97-AF65-F5344CB8AC3E}">
        <p14:creationId xmlns:p14="http://schemas.microsoft.com/office/powerpoint/2010/main" val="1638786523"/>
      </p:ext>
    </p:extLst>
  </p:cSld>
  <p:clrMapOvr>
    <a:masterClrMapping/>
  </p:clrMapOvr>
  <p:transition xmlns:p14="http://schemas.microsoft.com/office/powerpoint/2010/mai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0A64010-E8C1-426E-AD03-21B21074C16D}" type="datetime1">
              <a:rPr lang="en-US" altLang="es-CL"/>
              <a:pPr/>
              <a:t>24-09-15</a:t>
            </a:fld>
            <a:endParaRPr lang="en-US" altLang="es-CL"/>
          </a:p>
        </p:txBody>
      </p:sp>
      <p:sp>
        <p:nvSpPr>
          <p:cNvPr id="6" name="Footer Placeholder 5"/>
          <p:cNvSpPr>
            <a:spLocks noGrp="1"/>
          </p:cNvSpPr>
          <p:nvPr>
            <p:ph type="ftr" sz="quarter" idx="11"/>
          </p:nvPr>
        </p:nvSpPr>
        <p:spPr/>
        <p:txBody>
          <a:bodyPr/>
          <a:lstStyle>
            <a:lvl1pPr>
              <a:defRPr/>
            </a:lvl1pPr>
          </a:lstStyle>
          <a:p>
            <a:endParaRPr lang="es-ES" altLang="es-CL"/>
          </a:p>
        </p:txBody>
      </p:sp>
      <p:sp>
        <p:nvSpPr>
          <p:cNvPr id="7" name="Slide Number Placeholder 6"/>
          <p:cNvSpPr>
            <a:spLocks noGrp="1"/>
          </p:cNvSpPr>
          <p:nvPr>
            <p:ph type="sldNum" sz="quarter" idx="12"/>
          </p:nvPr>
        </p:nvSpPr>
        <p:spPr/>
        <p:txBody>
          <a:bodyPr/>
          <a:lstStyle>
            <a:lvl1pPr>
              <a:defRPr/>
            </a:lvl1pPr>
          </a:lstStyle>
          <a:p>
            <a:fld id="{ECDBE36B-94B2-453E-9AE3-14CC5AE36774}" type="slidenum">
              <a:rPr lang="en-US" altLang="es-CL"/>
              <a:pPr/>
              <a:t>‹Nr.›</a:t>
            </a:fld>
            <a:endParaRPr lang="en-US" altLang="es-CL"/>
          </a:p>
        </p:txBody>
      </p:sp>
    </p:spTree>
    <p:extLst>
      <p:ext uri="{BB962C8B-B14F-4D97-AF65-F5344CB8AC3E}">
        <p14:creationId xmlns:p14="http://schemas.microsoft.com/office/powerpoint/2010/main" val="1939137081"/>
      </p:ext>
    </p:extLst>
  </p:cSld>
  <p:clrMapOvr>
    <a:masterClrMapping/>
  </p:clrMapOvr>
  <p:transition xmlns:p14="http://schemas.microsoft.com/office/powerpoint/2010/mai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5C2E860E-6EC2-4A8E-A0F6-983831C53559}" type="datetime1">
              <a:rPr lang="en-US" altLang="es-CL"/>
              <a:pPr/>
              <a:t>24-09-15</a:t>
            </a:fld>
            <a:endParaRPr lang="en-US" altLang="es-CL"/>
          </a:p>
        </p:txBody>
      </p:sp>
      <p:sp>
        <p:nvSpPr>
          <p:cNvPr id="8" name="Footer Placeholder 7"/>
          <p:cNvSpPr>
            <a:spLocks noGrp="1"/>
          </p:cNvSpPr>
          <p:nvPr>
            <p:ph type="ftr" sz="quarter" idx="11"/>
          </p:nvPr>
        </p:nvSpPr>
        <p:spPr/>
        <p:txBody>
          <a:bodyPr/>
          <a:lstStyle>
            <a:lvl1pPr>
              <a:defRPr/>
            </a:lvl1pPr>
          </a:lstStyle>
          <a:p>
            <a:endParaRPr lang="es-ES" altLang="es-CL"/>
          </a:p>
        </p:txBody>
      </p:sp>
      <p:sp>
        <p:nvSpPr>
          <p:cNvPr id="9" name="Slide Number Placeholder 8"/>
          <p:cNvSpPr>
            <a:spLocks noGrp="1"/>
          </p:cNvSpPr>
          <p:nvPr>
            <p:ph type="sldNum" sz="quarter" idx="12"/>
          </p:nvPr>
        </p:nvSpPr>
        <p:spPr/>
        <p:txBody>
          <a:bodyPr/>
          <a:lstStyle>
            <a:lvl1pPr>
              <a:defRPr/>
            </a:lvl1pPr>
          </a:lstStyle>
          <a:p>
            <a:fld id="{A26B3C89-95FA-4E8E-A31C-AC9B1004B7DA}" type="slidenum">
              <a:rPr lang="en-US" altLang="es-CL"/>
              <a:pPr/>
              <a:t>‹Nr.›</a:t>
            </a:fld>
            <a:endParaRPr lang="en-US" altLang="es-CL"/>
          </a:p>
        </p:txBody>
      </p:sp>
    </p:spTree>
    <p:extLst>
      <p:ext uri="{BB962C8B-B14F-4D97-AF65-F5344CB8AC3E}">
        <p14:creationId xmlns:p14="http://schemas.microsoft.com/office/powerpoint/2010/main" val="853802771"/>
      </p:ext>
    </p:extLst>
  </p:cSld>
  <p:clrMapOvr>
    <a:masterClrMapping/>
  </p:clrMapOvr>
  <p:transition xmlns:p14="http://schemas.microsoft.com/office/powerpoint/2010/mai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endParaRPr lang="es-ES" altLang="es-CL"/>
          </a:p>
        </p:txBody>
      </p:sp>
      <p:sp>
        <p:nvSpPr>
          <p:cNvPr id="4" name="Slide Number Placeholder 4"/>
          <p:cNvSpPr>
            <a:spLocks noGrp="1"/>
          </p:cNvSpPr>
          <p:nvPr>
            <p:ph type="sldNum" sz="quarter" idx="11"/>
          </p:nvPr>
        </p:nvSpPr>
        <p:spPr/>
        <p:txBody>
          <a:bodyPr/>
          <a:lstStyle>
            <a:lvl1pPr>
              <a:defRPr/>
            </a:lvl1pPr>
          </a:lstStyle>
          <a:p>
            <a:fld id="{D41E2125-E4D8-468E-83ED-AE72D6E68532}" type="slidenum">
              <a:rPr lang="en-US" altLang="es-CL"/>
              <a:pPr/>
              <a:t>‹Nr.›</a:t>
            </a:fld>
            <a:endParaRPr lang="en-US" altLang="es-CL"/>
          </a:p>
        </p:txBody>
      </p:sp>
    </p:spTree>
    <p:extLst>
      <p:ext uri="{BB962C8B-B14F-4D97-AF65-F5344CB8AC3E}">
        <p14:creationId xmlns:p14="http://schemas.microsoft.com/office/powerpoint/2010/main" val="2768414852"/>
      </p:ext>
    </p:extLst>
  </p:cSld>
  <p:clrMapOvr>
    <a:masterClrMapping/>
  </p:clrMapOvr>
  <p:transition xmlns:p14="http://schemas.microsoft.com/office/powerpoint/2010/mai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1 Conector recto"/>
          <p:cNvCxnSpPr/>
          <p:nvPr userDrawn="1"/>
        </p:nvCxnSpPr>
        <p:spPr>
          <a:xfrm>
            <a:off x="19050" y="885825"/>
            <a:ext cx="9124950" cy="0"/>
          </a:xfrm>
          <a:prstGeom prst="line">
            <a:avLst/>
          </a:prstGeom>
          <a:ln w="31750">
            <a:solidFill>
              <a:srgbClr val="0000CC"/>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p:txBody>
          <a:bodyPr/>
          <a:lstStyle>
            <a:lvl1pPr>
              <a:defRPr/>
            </a:lvl1pPr>
          </a:lstStyle>
          <a:p>
            <a:endParaRPr lang="es-ES" altLang="es-CL"/>
          </a:p>
        </p:txBody>
      </p:sp>
      <p:sp>
        <p:nvSpPr>
          <p:cNvPr id="4" name="Slide Number Placeholder 3"/>
          <p:cNvSpPr>
            <a:spLocks noGrp="1"/>
          </p:cNvSpPr>
          <p:nvPr>
            <p:ph type="sldNum" sz="quarter" idx="11"/>
          </p:nvPr>
        </p:nvSpPr>
        <p:spPr/>
        <p:txBody>
          <a:bodyPr/>
          <a:lstStyle>
            <a:lvl1pPr>
              <a:defRPr/>
            </a:lvl1pPr>
          </a:lstStyle>
          <a:p>
            <a:fld id="{D3E7CB04-2956-4CA4-AA5A-A34B19D23B1D}" type="slidenum">
              <a:rPr lang="en-US" altLang="es-CL"/>
              <a:pPr/>
              <a:t>‹Nr.›</a:t>
            </a:fld>
            <a:endParaRPr lang="en-US" altLang="es-CL"/>
          </a:p>
        </p:txBody>
      </p:sp>
    </p:spTree>
    <p:extLst>
      <p:ext uri="{BB962C8B-B14F-4D97-AF65-F5344CB8AC3E}">
        <p14:creationId xmlns:p14="http://schemas.microsoft.com/office/powerpoint/2010/main" val="1575378860"/>
      </p:ext>
    </p:extLst>
  </p:cSld>
  <p:clrMapOvr>
    <a:masterClrMapping/>
  </p:clrMapOvr>
  <p:transition xmlns:p14="http://schemas.microsoft.com/office/powerpoint/2010/mai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A63987F8-2961-411B-A19A-D679AC60B7C9}" type="slidenum">
              <a:rPr lang="en-US" altLang="es-CL"/>
              <a:pPr/>
              <a:t>‹Nr.›</a:t>
            </a:fld>
            <a:endParaRPr lang="en-US" altLang="es-CL"/>
          </a:p>
        </p:txBody>
      </p:sp>
    </p:spTree>
    <p:extLst>
      <p:ext uri="{BB962C8B-B14F-4D97-AF65-F5344CB8AC3E}">
        <p14:creationId xmlns:p14="http://schemas.microsoft.com/office/powerpoint/2010/main" val="3044141980"/>
      </p:ext>
    </p:extLst>
  </p:cSld>
  <p:clrMapOvr>
    <a:masterClrMapping/>
  </p:clrMapOvr>
  <p:transition xmlns:p14="http://schemas.microsoft.com/office/powerpoint/2010/mai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endParaRPr lang="es-ES" altLang="es-CL"/>
          </a:p>
        </p:txBody>
      </p:sp>
      <p:sp>
        <p:nvSpPr>
          <p:cNvPr id="6" name="Slide Number Placeholder 6"/>
          <p:cNvSpPr>
            <a:spLocks noGrp="1"/>
          </p:cNvSpPr>
          <p:nvPr>
            <p:ph type="sldNum" sz="quarter" idx="11"/>
          </p:nvPr>
        </p:nvSpPr>
        <p:spPr/>
        <p:txBody>
          <a:bodyPr/>
          <a:lstStyle>
            <a:lvl1pPr>
              <a:defRPr/>
            </a:lvl1pPr>
          </a:lstStyle>
          <a:p>
            <a:fld id="{16BA1A38-6DEE-4CA4-AAB1-2CB86D75F76B}" type="slidenum">
              <a:rPr lang="en-US" altLang="es-CL"/>
              <a:pPr/>
              <a:t>‹Nr.›</a:t>
            </a:fld>
            <a:endParaRPr lang="en-US" altLang="es-CL"/>
          </a:p>
        </p:txBody>
      </p:sp>
    </p:spTree>
    <p:extLst>
      <p:ext uri="{BB962C8B-B14F-4D97-AF65-F5344CB8AC3E}">
        <p14:creationId xmlns:p14="http://schemas.microsoft.com/office/powerpoint/2010/main" val="2222211673"/>
      </p:ext>
    </p:extLst>
  </p:cSld>
  <p:clrMapOvr>
    <a:masterClrMapping/>
  </p:clrMapOvr>
  <p:transition xmlns:p14="http://schemas.microsoft.com/office/powerpoint/2010/mai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0A5D64B2-1A2B-44D4-B996-75FEF5023F2B}" type="slidenum">
              <a:rPr lang="en-US" altLang="es-CL"/>
              <a:pPr/>
              <a:t>‹Nr.›</a:t>
            </a:fld>
            <a:endParaRPr lang="en-US" altLang="es-CL"/>
          </a:p>
        </p:txBody>
      </p:sp>
    </p:spTree>
    <p:extLst>
      <p:ext uri="{BB962C8B-B14F-4D97-AF65-F5344CB8AC3E}">
        <p14:creationId xmlns:p14="http://schemas.microsoft.com/office/powerpoint/2010/main" val="402099978"/>
      </p:ext>
    </p:extLst>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54F92FA-DB8C-4B51-8440-698D9A33B221}" type="datetime1">
              <a:rPr lang="en-US" altLang="es-CL"/>
              <a:pPr/>
              <a:t>24-09-15</a:t>
            </a:fld>
            <a:endParaRPr lang="en-US" altLang="es-CL"/>
          </a:p>
        </p:txBody>
      </p:sp>
      <p:sp>
        <p:nvSpPr>
          <p:cNvPr id="5" name="Footer Placeholder 4"/>
          <p:cNvSpPr>
            <a:spLocks noGrp="1"/>
          </p:cNvSpPr>
          <p:nvPr>
            <p:ph type="ftr" sz="quarter" idx="11"/>
          </p:nvPr>
        </p:nvSpPr>
        <p:spPr/>
        <p:txBody>
          <a:bodyPr/>
          <a:lstStyle>
            <a:lvl1pPr>
              <a:defRPr/>
            </a:lvl1pPr>
          </a:lstStyle>
          <a:p>
            <a:endParaRPr lang="es-ES" altLang="es-CL"/>
          </a:p>
        </p:txBody>
      </p:sp>
      <p:sp>
        <p:nvSpPr>
          <p:cNvPr id="6" name="Slide Number Placeholder 5"/>
          <p:cNvSpPr>
            <a:spLocks noGrp="1"/>
          </p:cNvSpPr>
          <p:nvPr>
            <p:ph type="sldNum" sz="quarter" idx="12"/>
          </p:nvPr>
        </p:nvSpPr>
        <p:spPr/>
        <p:txBody>
          <a:bodyPr/>
          <a:lstStyle>
            <a:lvl1pPr>
              <a:defRPr/>
            </a:lvl1pPr>
          </a:lstStyle>
          <a:p>
            <a:fld id="{8FDECB0F-63B2-4AD6-AD8F-CC52401A4FF8}" type="slidenum">
              <a:rPr lang="en-US" altLang="es-CL"/>
              <a:pPr/>
              <a:t>‹Nr.›</a:t>
            </a:fld>
            <a:endParaRPr lang="en-US" altLang="es-CL"/>
          </a:p>
        </p:txBody>
      </p:sp>
    </p:spTree>
    <p:extLst>
      <p:ext uri="{BB962C8B-B14F-4D97-AF65-F5344CB8AC3E}">
        <p14:creationId xmlns:p14="http://schemas.microsoft.com/office/powerpoint/2010/main" val="2091454232"/>
      </p:ext>
    </p:extLst>
  </p:cSld>
  <p:clrMapOvr>
    <a:masterClrMapping/>
  </p:clrMapOvr>
  <p:transition xmlns:p14="http://schemas.microsoft.com/office/powerpoint/2010/main" spd="slow">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s-ES" altLang="es-CL"/>
          </a:p>
        </p:txBody>
      </p:sp>
      <p:sp>
        <p:nvSpPr>
          <p:cNvPr id="5" name="Slide Number Placeholder 5"/>
          <p:cNvSpPr>
            <a:spLocks noGrp="1"/>
          </p:cNvSpPr>
          <p:nvPr>
            <p:ph type="sldNum" sz="quarter" idx="11"/>
          </p:nvPr>
        </p:nvSpPr>
        <p:spPr/>
        <p:txBody>
          <a:bodyPr/>
          <a:lstStyle>
            <a:lvl1pPr>
              <a:defRPr/>
            </a:lvl1pPr>
          </a:lstStyle>
          <a:p>
            <a:fld id="{374C5261-77DD-40F9-9371-870D1D0A2307}" type="slidenum">
              <a:rPr lang="en-US" altLang="es-CL"/>
              <a:pPr/>
              <a:t>‹Nr.›</a:t>
            </a:fld>
            <a:endParaRPr lang="en-US" altLang="es-CL"/>
          </a:p>
        </p:txBody>
      </p:sp>
    </p:spTree>
    <p:extLst>
      <p:ext uri="{BB962C8B-B14F-4D97-AF65-F5344CB8AC3E}">
        <p14:creationId xmlns:p14="http://schemas.microsoft.com/office/powerpoint/2010/main" val="4209308154"/>
      </p:ext>
    </p:extLst>
  </p:cSld>
  <p:clrMapOvr>
    <a:masterClrMapping/>
  </p:clrMapOvr>
  <p:transition xmlns:p14="http://schemas.microsoft.com/office/powerpoint/2010/mai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C6E39F5-0052-46A0-B47E-5BC55D597632}" type="datetime1">
              <a:rPr lang="en-US" altLang="es-CL">
                <a:solidFill>
                  <a:prstClr val="black"/>
                </a:solidFill>
              </a:rPr>
              <a:pPr/>
              <a:t>24-09-15</a:t>
            </a:fld>
            <a:endParaRPr lang="en-US" altLang="es-C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F0059884-5B21-43FF-9D0A-FF21967ABA7D}"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2387612872"/>
      </p:ext>
    </p:extLst>
  </p:cSld>
  <p:clrMapOvr>
    <a:masterClrMapping/>
  </p:clrMapOvr>
  <p:transition xmlns:p14="http://schemas.microsoft.com/office/powerpoint/2010/main" spd="slow">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492BD11-ED6F-4A73-B35C-EA6A4969E25F}" type="datetime1">
              <a:rPr lang="en-US" altLang="es-CL">
                <a:solidFill>
                  <a:prstClr val="black"/>
                </a:solidFill>
              </a:rPr>
              <a:pPr/>
              <a:t>24-09-15</a:t>
            </a:fld>
            <a:endParaRPr lang="en-US" altLang="es-C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4B174ED-D7D9-4271-A664-2BC7D4FF6BA6}"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3090909964"/>
      </p:ext>
    </p:extLst>
  </p:cSld>
  <p:clrMapOvr>
    <a:masterClrMapping/>
  </p:clrMapOvr>
  <p:transition xmlns:p14="http://schemas.microsoft.com/office/powerpoint/2010/main" spd="slow">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33A860-9E10-4CFA-888B-9CD79C998C7E}" type="datetime1">
              <a:rPr lang="en-US" altLang="es-CL">
                <a:solidFill>
                  <a:prstClr val="black"/>
                </a:solidFill>
              </a:rPr>
              <a:pPr/>
              <a:t>24-09-15</a:t>
            </a:fld>
            <a:endParaRPr lang="en-US" altLang="es-C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4E49B7C-A419-4054-AE2F-0EC1C0E76D7A}"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4015383157"/>
      </p:ext>
    </p:extLst>
  </p:cSld>
  <p:clrMapOvr>
    <a:masterClrMapping/>
  </p:clrMapOvr>
  <p:transition xmlns:p14="http://schemas.microsoft.com/office/powerpoint/2010/main" spd="slow">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9099C71-C7F1-41B9-AA95-F3E25FA123D7}" type="datetime1">
              <a:rPr lang="en-US" altLang="es-CL">
                <a:solidFill>
                  <a:prstClr val="black"/>
                </a:solidFill>
              </a:rPr>
              <a:pPr/>
              <a:t>24-09-15</a:t>
            </a:fld>
            <a:endParaRPr lang="en-US" altLang="es-CL">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7C301E9-FE73-464D-8C79-AEDB8AE548A3}"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350082119"/>
      </p:ext>
    </p:extLst>
  </p:cSld>
  <p:clrMapOvr>
    <a:masterClrMapping/>
  </p:clrMapOvr>
  <p:transition xmlns:p14="http://schemas.microsoft.com/office/powerpoint/2010/main" spd="slow">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FB3B4C9-F9F5-45C9-9CC7-DDBC2B1BB3F4}" type="datetime1">
              <a:rPr lang="en-US" altLang="es-CL">
                <a:solidFill>
                  <a:prstClr val="black"/>
                </a:solidFill>
              </a:rPr>
              <a:pPr/>
              <a:t>24-09-15</a:t>
            </a:fld>
            <a:endParaRPr lang="en-US" altLang="es-CL">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ABC94B5-1AC1-4F2B-AB23-03D84C9051F8}"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2090358927"/>
      </p:ext>
    </p:extLst>
  </p:cSld>
  <p:clrMapOvr>
    <a:masterClrMapping/>
  </p:clrMapOvr>
  <p:transition xmlns:p14="http://schemas.microsoft.com/office/powerpoint/2010/main" spd="slow">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EDD95B5-5A69-4808-B221-FF3201D981DC}" type="datetime1">
              <a:rPr lang="en-US" altLang="es-CL">
                <a:solidFill>
                  <a:prstClr val="black"/>
                </a:solidFill>
              </a:rPr>
              <a:pPr/>
              <a:t>24-09-15</a:t>
            </a:fld>
            <a:endParaRPr lang="en-US" altLang="es-CL">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64AF342-DED5-446F-B71E-B66153D1DDDD}"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1950980951"/>
      </p:ext>
    </p:extLst>
  </p:cSld>
  <p:clrMapOvr>
    <a:masterClrMapping/>
  </p:clrMapOvr>
  <p:transition xmlns:p14="http://schemas.microsoft.com/office/powerpoint/2010/main" spd="slow">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3EA2615-7814-4DD1-AE94-F5E92FC28E15}" type="datetime1">
              <a:rPr lang="en-US" altLang="es-CL">
                <a:solidFill>
                  <a:prstClr val="black"/>
                </a:solidFill>
              </a:rPr>
              <a:pPr/>
              <a:t>24-09-15</a:t>
            </a:fld>
            <a:endParaRPr lang="en-US" altLang="es-CL">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6AEF169-359A-41A4-9369-6A7A8EA97249}"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1800080325"/>
      </p:ext>
    </p:extLst>
  </p:cSld>
  <p:clrMapOvr>
    <a:masterClrMapping/>
  </p:clrMapOvr>
  <p:transition xmlns:p14="http://schemas.microsoft.com/office/powerpoint/2010/main" spd="slow">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EB0B027-F692-4B63-B74C-39448DF86156}" type="datetime1">
              <a:rPr lang="en-US" altLang="es-CL">
                <a:solidFill>
                  <a:prstClr val="black"/>
                </a:solidFill>
              </a:rPr>
              <a:pPr/>
              <a:t>24-09-15</a:t>
            </a:fld>
            <a:endParaRPr lang="en-US" altLang="es-CL">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9295E1D-7384-431F-9E6C-E6582CC791AB}"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3425328219"/>
      </p:ext>
    </p:extLst>
  </p:cSld>
  <p:clrMapOvr>
    <a:masterClrMapping/>
  </p:clrMapOvr>
  <p:transition xmlns:p14="http://schemas.microsoft.com/office/powerpoint/2010/main" spd="slow">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223EB34-62BA-487E-9279-634057C4BB75}" type="datetime1">
              <a:rPr lang="en-US" altLang="es-CL">
                <a:solidFill>
                  <a:prstClr val="black"/>
                </a:solidFill>
              </a:rPr>
              <a:pPr/>
              <a:t>24-09-15</a:t>
            </a:fld>
            <a:endParaRPr lang="en-US" altLang="es-CL">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A9E5CDD-5C21-453F-BAD9-FA96D55958CF}"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2350800448"/>
      </p:ext>
    </p:extLst>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2BB6C78E-C343-4258-9340-5E23C0E9962E}" type="datetime1">
              <a:rPr lang="en-US" altLang="es-CL"/>
              <a:pPr/>
              <a:t>24-09-15</a:t>
            </a:fld>
            <a:endParaRPr lang="en-US" altLang="es-CL"/>
          </a:p>
        </p:txBody>
      </p:sp>
      <p:sp>
        <p:nvSpPr>
          <p:cNvPr id="6" name="Footer Placeholder 5"/>
          <p:cNvSpPr>
            <a:spLocks noGrp="1"/>
          </p:cNvSpPr>
          <p:nvPr>
            <p:ph type="ftr" sz="quarter" idx="11"/>
          </p:nvPr>
        </p:nvSpPr>
        <p:spPr/>
        <p:txBody>
          <a:bodyPr/>
          <a:lstStyle>
            <a:lvl1pPr>
              <a:defRPr/>
            </a:lvl1pPr>
          </a:lstStyle>
          <a:p>
            <a:endParaRPr lang="es-ES" altLang="es-CL"/>
          </a:p>
        </p:txBody>
      </p:sp>
      <p:sp>
        <p:nvSpPr>
          <p:cNvPr id="7" name="Slide Number Placeholder 6"/>
          <p:cNvSpPr>
            <a:spLocks noGrp="1"/>
          </p:cNvSpPr>
          <p:nvPr>
            <p:ph type="sldNum" sz="quarter" idx="12"/>
          </p:nvPr>
        </p:nvSpPr>
        <p:spPr/>
        <p:txBody>
          <a:bodyPr/>
          <a:lstStyle>
            <a:lvl1pPr>
              <a:defRPr/>
            </a:lvl1pPr>
          </a:lstStyle>
          <a:p>
            <a:fld id="{BF238037-413F-4A0F-8FB5-5E638536230A}" type="slidenum">
              <a:rPr lang="en-US" altLang="es-CL"/>
              <a:pPr/>
              <a:t>‹Nr.›</a:t>
            </a:fld>
            <a:endParaRPr lang="en-US" altLang="es-CL"/>
          </a:p>
        </p:txBody>
      </p:sp>
    </p:spTree>
    <p:extLst>
      <p:ext uri="{BB962C8B-B14F-4D97-AF65-F5344CB8AC3E}">
        <p14:creationId xmlns:p14="http://schemas.microsoft.com/office/powerpoint/2010/main" val="2798045045"/>
      </p:ext>
    </p:extLst>
  </p:cSld>
  <p:clrMapOvr>
    <a:masterClrMapping/>
  </p:clrMapOvr>
  <p:transition xmlns:p14="http://schemas.microsoft.com/office/powerpoint/2010/main" spd="slow">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590F786-96E9-4929-8FC6-D813CF19289F}" type="datetime1">
              <a:rPr lang="en-US" altLang="es-CL">
                <a:solidFill>
                  <a:prstClr val="black"/>
                </a:solidFill>
              </a:rPr>
              <a:pPr/>
              <a:t>24-09-15</a:t>
            </a:fld>
            <a:endParaRPr lang="en-US" altLang="es-C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F75386B-CEED-4739-9B77-D5241866022B}"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2593495908"/>
      </p:ext>
    </p:extLst>
  </p:cSld>
  <p:clrMapOvr>
    <a:masterClrMapping/>
  </p:clrMapOvr>
  <p:transition xmlns:p14="http://schemas.microsoft.com/office/powerpoint/2010/main" spd="slow">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B233DE5-4756-418C-94CD-2BFEA4809152}" type="datetime1">
              <a:rPr lang="en-US" altLang="es-CL">
                <a:solidFill>
                  <a:prstClr val="black"/>
                </a:solidFill>
              </a:rPr>
              <a:pPr/>
              <a:t>24-09-15</a:t>
            </a:fld>
            <a:endParaRPr lang="en-US" altLang="es-CL">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s-ES" alt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0C8CE18-2892-49A0-90C6-45DE56D4F955}" type="slidenum">
              <a:rPr lang="en-US" altLang="es-CL">
                <a:solidFill>
                  <a:prstClr val="black"/>
                </a:solidFill>
              </a:rPr>
              <a:pPr/>
              <a:t>‹Nr.›</a:t>
            </a:fld>
            <a:endParaRPr lang="en-US" altLang="es-CL">
              <a:solidFill>
                <a:prstClr val="black"/>
              </a:solidFill>
            </a:endParaRPr>
          </a:p>
        </p:txBody>
      </p:sp>
    </p:spTree>
    <p:extLst>
      <p:ext uri="{BB962C8B-B14F-4D97-AF65-F5344CB8AC3E}">
        <p14:creationId xmlns:p14="http://schemas.microsoft.com/office/powerpoint/2010/main" val="577072179"/>
      </p:ext>
    </p:extLst>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107346-892C-4F96-AF41-996CD7BC56ED}" type="datetime1">
              <a:rPr lang="en-US" altLang="es-CL"/>
              <a:pPr/>
              <a:t>24-09-15</a:t>
            </a:fld>
            <a:endParaRPr lang="en-US" altLang="es-CL"/>
          </a:p>
        </p:txBody>
      </p:sp>
      <p:sp>
        <p:nvSpPr>
          <p:cNvPr id="8" name="Footer Placeholder 7"/>
          <p:cNvSpPr>
            <a:spLocks noGrp="1"/>
          </p:cNvSpPr>
          <p:nvPr>
            <p:ph type="ftr" sz="quarter" idx="11"/>
          </p:nvPr>
        </p:nvSpPr>
        <p:spPr/>
        <p:txBody>
          <a:bodyPr/>
          <a:lstStyle>
            <a:lvl1pPr>
              <a:defRPr/>
            </a:lvl1pPr>
          </a:lstStyle>
          <a:p>
            <a:endParaRPr lang="es-ES" altLang="es-CL"/>
          </a:p>
        </p:txBody>
      </p:sp>
      <p:sp>
        <p:nvSpPr>
          <p:cNvPr id="9" name="Slide Number Placeholder 8"/>
          <p:cNvSpPr>
            <a:spLocks noGrp="1"/>
          </p:cNvSpPr>
          <p:nvPr>
            <p:ph type="sldNum" sz="quarter" idx="12"/>
          </p:nvPr>
        </p:nvSpPr>
        <p:spPr/>
        <p:txBody>
          <a:bodyPr/>
          <a:lstStyle>
            <a:lvl1pPr>
              <a:defRPr/>
            </a:lvl1pPr>
          </a:lstStyle>
          <a:p>
            <a:fld id="{D1C739F0-90FF-4688-B148-1E438C398D99}" type="slidenum">
              <a:rPr lang="en-US" altLang="es-CL"/>
              <a:pPr/>
              <a:t>‹Nr.›</a:t>
            </a:fld>
            <a:endParaRPr lang="en-US" altLang="es-CL"/>
          </a:p>
        </p:txBody>
      </p:sp>
    </p:spTree>
    <p:extLst>
      <p:ext uri="{BB962C8B-B14F-4D97-AF65-F5344CB8AC3E}">
        <p14:creationId xmlns:p14="http://schemas.microsoft.com/office/powerpoint/2010/main" val="3243862715"/>
      </p:ext>
    </p:extLst>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4.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theme" Target="../theme/theme6.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7.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8.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93494" r:id="rId1"/>
    <p:sldLayoutId id="2147493495" r:id="rId2"/>
    <p:sldLayoutId id="2147493496" r:id="rId3"/>
    <p:sldLayoutId id="2147493497" r:id="rId4"/>
  </p:sldLayoutIdLst>
  <p:transition xmlns:p14="http://schemas.microsoft.com/office/powerpoint/2010/main" spd="slow">
    <p:push/>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endParaRPr lang="es-ES_tradnl" altLang="es-C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99F91B19-58F2-441B-88B2-7C91933A1BDD}" type="slidenum">
              <a:rPr lang="en-US" altLang="es-CL"/>
              <a:pPr/>
              <a:t>‹Nr.›</a:t>
            </a:fld>
            <a:endParaRPr lang="en-US" altLang="es-CL"/>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 id="2147493501" r:id="rId4"/>
    <p:sldLayoutId id="2147493502" r:id="rId5"/>
    <p:sldLayoutId id="2147493503" r:id="rId6"/>
    <p:sldLayoutId id="2147493504" r:id="rId7"/>
    <p:sldLayoutId id="2147493505" r:id="rId8"/>
    <p:sldLayoutId id="2147493506" r:id="rId9"/>
    <p:sldLayoutId id="2147493507" r:id="rId10"/>
    <p:sldLayoutId id="2147493508" r:id="rId11"/>
  </p:sldLayoutIdLst>
  <p:transition xmlns:p14="http://schemas.microsoft.com/office/powerpoint/2010/main" spd="slow">
    <p:push/>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93509" r:id="rId1"/>
    <p:sldLayoutId id="2147493510" r:id="rId2"/>
    <p:sldLayoutId id="2147493511" r:id="rId3"/>
    <p:sldLayoutId id="2147493512" r:id="rId4"/>
    <p:sldLayoutId id="2147493513" r:id="rId5"/>
    <p:sldLayoutId id="2147493514" r:id="rId6"/>
    <p:sldLayoutId id="2147493515" r:id="rId7"/>
    <p:sldLayoutId id="2147493516" r:id="rId8"/>
    <p:sldLayoutId id="2147493517" r:id="rId9"/>
    <p:sldLayoutId id="2147493518" r:id="rId10"/>
    <p:sldLayoutId id="2147493519" r:id="rId11"/>
  </p:sldLayoutIdLst>
  <p:transition xmlns:p14="http://schemas.microsoft.com/office/powerpoint/2010/main" spd="slow">
    <p:push/>
  </p:transition>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endParaRPr lang="es-ES_tradnl" altLang="es-C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F7C7560A-7621-494C-95E8-A19558AF2422}" type="slidenum">
              <a:rPr lang="en-US" altLang="es-CL"/>
              <a:pPr/>
              <a:t>‹Nr.›</a:t>
            </a:fld>
            <a:endParaRPr lang="en-US" altLang="es-CL"/>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93520" r:id="rId1"/>
    <p:sldLayoutId id="2147493521" r:id="rId2"/>
    <p:sldLayoutId id="2147493522" r:id="rId3"/>
    <p:sldLayoutId id="2147493523" r:id="rId4"/>
    <p:sldLayoutId id="2147493524" r:id="rId5"/>
    <p:sldLayoutId id="2147493525" r:id="rId6"/>
    <p:sldLayoutId id="2147493526" r:id="rId7"/>
    <p:sldLayoutId id="2147493527" r:id="rId8"/>
    <p:sldLayoutId id="2147493528" r:id="rId9"/>
    <p:sldLayoutId id="2147493529" r:id="rId10"/>
    <p:sldLayoutId id="2147493530" r:id="rId11"/>
  </p:sldLayoutIdLst>
  <p:transition xmlns:p14="http://schemas.microsoft.com/office/powerpoint/2010/main" spd="slow">
    <p:push/>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5123"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endParaRPr lang="es-ES_tradnl" altLang="es-C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14515824-F880-479A-8EB0-BEBC0C67C5D6}" type="slidenum">
              <a:rPr lang="en-US" altLang="es-CL"/>
              <a:pPr/>
              <a:t>‹Nr.›</a:t>
            </a:fld>
            <a:endParaRPr lang="en-US" altLang="es-CL"/>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93531" r:id="rId1"/>
    <p:sldLayoutId id="2147493532" r:id="rId2"/>
    <p:sldLayoutId id="2147493533" r:id="rId3"/>
    <p:sldLayoutId id="2147493534" r:id="rId4"/>
    <p:sldLayoutId id="2147493535" r:id="rId5"/>
    <p:sldLayoutId id="2147493536" r:id="rId6"/>
    <p:sldLayoutId id="2147493537" r:id="rId7"/>
    <p:sldLayoutId id="2147493538" r:id="rId8"/>
    <p:sldLayoutId id="2147493539" r:id="rId9"/>
    <p:sldLayoutId id="2147493540" r:id="rId10"/>
    <p:sldLayoutId id="2147493541" r:id="rId11"/>
  </p:sldLayoutIdLst>
  <p:transition xmlns:p14="http://schemas.microsoft.com/office/powerpoint/2010/main" spd="slow">
    <p:push/>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endParaRPr lang="es-ES_tradnl" altLang="es-C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C279FD73-59F6-4CDA-A4B3-7E436B3FDCF6}" type="slidenum">
              <a:rPr lang="en-US" altLang="es-CL"/>
              <a:pPr/>
              <a:t>‹Nr.›</a:t>
            </a:fld>
            <a:endParaRPr lang="en-US" altLang="es-CL"/>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93542" r:id="rId1"/>
    <p:sldLayoutId id="2147493543" r:id="rId2"/>
    <p:sldLayoutId id="2147493544" r:id="rId3"/>
    <p:sldLayoutId id="2147493545" r:id="rId4"/>
    <p:sldLayoutId id="2147493546" r:id="rId5"/>
    <p:sldLayoutId id="2147493547" r:id="rId6"/>
    <p:sldLayoutId id="2147493548" r:id="rId7"/>
    <p:sldLayoutId id="2147493549" r:id="rId8"/>
    <p:sldLayoutId id="2147493550" r:id="rId9"/>
    <p:sldLayoutId id="2147493551" r:id="rId10"/>
    <p:sldLayoutId id="2147493552" r:id="rId11"/>
  </p:sldLayoutIdLst>
  <p:transition xmlns:p14="http://schemas.microsoft.com/office/powerpoint/2010/main" spd="slow">
    <p:push/>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717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endParaRPr lang="es-ES_tradnl" altLang="es-C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C84816AA-947E-48F5-9AF9-A6B1BFF72253}" type="slidenum">
              <a:rPr lang="en-US" altLang="es-CL"/>
              <a:pPr/>
              <a:t>‹Nr.›</a:t>
            </a:fld>
            <a:endParaRPr lang="en-US" altLang="es-CL"/>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93553" r:id="rId1"/>
    <p:sldLayoutId id="2147493554" r:id="rId2"/>
    <p:sldLayoutId id="2147493555" r:id="rId3"/>
    <p:sldLayoutId id="2147493556" r:id="rId4"/>
    <p:sldLayoutId id="2147493557" r:id="rId5"/>
    <p:sldLayoutId id="2147493558" r:id="rId6"/>
    <p:sldLayoutId id="2147493559" r:id="rId7"/>
    <p:sldLayoutId id="2147493560" r:id="rId8"/>
    <p:sldLayoutId id="2147493561" r:id="rId9"/>
    <p:sldLayoutId id="2147493562" r:id="rId10"/>
    <p:sldLayoutId id="2147493563" r:id="rId11"/>
  </p:sldLayoutIdLst>
  <p:transition xmlns:p14="http://schemas.microsoft.com/office/powerpoint/2010/main" spd="slow">
    <p:push/>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endParaRPr lang="es-ES" altLang="es-CL">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extLst>
      <p:ext uri="{BB962C8B-B14F-4D97-AF65-F5344CB8AC3E}">
        <p14:creationId xmlns:p14="http://schemas.microsoft.com/office/powerpoint/2010/main" val="914334833"/>
      </p:ext>
    </p:extLst>
  </p:cSld>
  <p:clrMap bg1="lt1" tx1="dk1" bg2="lt2" tx2="dk2" accent1="accent1" accent2="accent2" accent3="accent3" accent4="accent4" accent5="accent5" accent6="accent6" hlink="hlink" folHlink="folHlink"/>
  <p:sldLayoutIdLst>
    <p:sldLayoutId id="2147493565" r:id="rId1"/>
    <p:sldLayoutId id="2147493566" r:id="rId2"/>
    <p:sldLayoutId id="2147493567" r:id="rId3"/>
    <p:sldLayoutId id="2147493568" r:id="rId4"/>
    <p:sldLayoutId id="2147493569" r:id="rId5"/>
    <p:sldLayoutId id="2147493570" r:id="rId6"/>
    <p:sldLayoutId id="2147493571" r:id="rId7"/>
    <p:sldLayoutId id="2147493572" r:id="rId8"/>
    <p:sldLayoutId id="2147493573" r:id="rId9"/>
    <p:sldLayoutId id="2147493574" r:id="rId10"/>
    <p:sldLayoutId id="2147493575" r:id="rId11"/>
  </p:sldLayoutIdLst>
  <p:transition xmlns:p14="http://schemas.microsoft.com/office/powerpoint/2010/main" spd="slow">
    <p:push/>
  </p:transition>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4.emf"/><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50.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ctrTitle"/>
          </p:nvPr>
        </p:nvSpPr>
        <p:spPr bwMode="auto">
          <a:xfrm>
            <a:off x="971550" y="1988840"/>
            <a:ext cx="77724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CL" sz="4000" b="1" dirty="0" smtClean="0">
                <a:latin typeface="Calibri"/>
                <a:ea typeface="ヒラギノ角ゴ Pro W3"/>
                <a:cs typeface="Calibri"/>
                <a:sym typeface="Verdana Bold"/>
              </a:rPr>
              <a:t>RANKING DE CALIDAD</a:t>
            </a:r>
          </a:p>
        </p:txBody>
      </p:sp>
      <p:sp>
        <p:nvSpPr>
          <p:cNvPr id="79875" name="3 CuadroTexto"/>
          <p:cNvSpPr txBox="1">
            <a:spLocks noChangeArrowheads="1"/>
          </p:cNvSpPr>
          <p:nvPr/>
        </p:nvSpPr>
        <p:spPr bwMode="auto">
          <a:xfrm>
            <a:off x="3296912" y="4508500"/>
            <a:ext cx="532830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s-ES" altLang="es-CL" sz="2000" b="1" dirty="0">
                <a:latin typeface="Calibri"/>
                <a:cs typeface="Calibri"/>
              </a:rPr>
              <a:t>Ministerio de Transportes y Telecomunicaciones</a:t>
            </a:r>
          </a:p>
          <a:p>
            <a:pPr algn="ctr" eaLnBrk="1" hangingPunct="1"/>
            <a:r>
              <a:rPr lang="es-ES" altLang="es-CL" dirty="0">
                <a:latin typeface="Calibri"/>
                <a:cs typeface="Calibri"/>
              </a:rPr>
              <a:t>Subsecretaría de Telecomunicaciones</a:t>
            </a:r>
          </a:p>
        </p:txBody>
      </p:sp>
      <p:sp>
        <p:nvSpPr>
          <p:cNvPr id="79876" name="4 CuadroTexto"/>
          <p:cNvSpPr txBox="1">
            <a:spLocks noChangeArrowheads="1"/>
          </p:cNvSpPr>
          <p:nvPr/>
        </p:nvSpPr>
        <p:spPr bwMode="auto">
          <a:xfrm>
            <a:off x="5076825" y="5475288"/>
            <a:ext cx="12277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ES" altLang="es-CL" sz="1600" dirty="0" smtClean="0">
                <a:latin typeface="Calibri"/>
                <a:cs typeface="Calibri"/>
              </a:rPr>
              <a:t>Agosto 2015</a:t>
            </a:r>
            <a:endParaRPr lang="es-CL" altLang="es-CL" sz="1600" dirty="0">
              <a:latin typeface="Calibri"/>
              <a:cs typeface="Calibri"/>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half" idx="2"/>
          </p:nvPr>
        </p:nvSpPr>
        <p:spPr>
          <a:xfrm>
            <a:off x="2555775" y="4607198"/>
            <a:ext cx="5256585" cy="1153840"/>
          </a:xfrm>
        </p:spPr>
        <p:txBody>
          <a:bodyPr/>
          <a:lstStyle/>
          <a:p>
            <a:pPr algn="just" eaLnBrk="1" hangingPunct="1">
              <a:spcBef>
                <a:spcPct val="0"/>
              </a:spcBef>
              <a:defRPr/>
            </a:pPr>
            <a:r>
              <a:rPr lang="es-CL" altLang="es-CL" dirty="0" smtClean="0">
                <a:solidFill>
                  <a:srgbClr val="0F69B4"/>
                </a:solidFill>
                <a:latin typeface="Calibri"/>
                <a:cs typeface="Calibri"/>
              </a:rPr>
              <a:t>Mide el porcentaje de intentos de comunicación que logran establecer una conexión.        </a:t>
            </a:r>
          </a:p>
          <a:p>
            <a:pPr algn="just" eaLnBrk="1" hangingPunct="1">
              <a:spcBef>
                <a:spcPct val="0"/>
              </a:spcBef>
              <a:defRPr/>
            </a:pPr>
            <a:r>
              <a:rPr lang="es-CL" altLang="es-CL" dirty="0" smtClean="0">
                <a:solidFill>
                  <a:srgbClr val="0F69B4"/>
                </a:solidFill>
                <a:latin typeface="Calibri"/>
                <a:cs typeface="Calibri"/>
              </a:rPr>
              <a:t>Los casos no exitosos corresponden a intentos terminados en congestión  por falta de canales de voz, u otros recursos de red.</a:t>
            </a:r>
          </a:p>
          <a:p>
            <a:pPr algn="just" eaLnBrk="1" hangingPunct="1">
              <a:spcBef>
                <a:spcPct val="0"/>
              </a:spcBef>
              <a:defRPr/>
            </a:pPr>
            <a:endParaRPr lang="es-CL" altLang="es-CL" sz="900" dirty="0" smtClean="0">
              <a:solidFill>
                <a:srgbClr val="0F69B4"/>
              </a:solidFill>
              <a:latin typeface="Calibri"/>
              <a:cs typeface="Calibri"/>
            </a:endParaRPr>
          </a:p>
          <a:p>
            <a:r>
              <a:rPr lang="es-CL" dirty="0" smtClean="0">
                <a:solidFill>
                  <a:srgbClr val="0F69B4"/>
                </a:solidFill>
                <a:latin typeface="Calibri"/>
                <a:cs typeface="Calibri"/>
              </a:rPr>
              <a:t>   </a:t>
            </a:r>
            <a:endParaRPr lang="es-CL" dirty="0">
              <a:solidFill>
                <a:srgbClr val="0F69B4"/>
              </a:solidFill>
              <a:latin typeface="Calibri"/>
              <a:cs typeface="Calibri"/>
            </a:endParaRPr>
          </a:p>
        </p:txBody>
      </p:sp>
      <p:sp>
        <p:nvSpPr>
          <p:cNvPr id="76802" name="1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l" eaLnBrk="1" hangingPunct="1">
              <a:spcBef>
                <a:spcPct val="0"/>
              </a:spcBef>
              <a:buFontTx/>
              <a:buNone/>
            </a:pPr>
            <a:fld id="{927B8078-A137-4C93-B81B-A7E4DDAFEB8E}" type="slidenum">
              <a:rPr lang="en-US" altLang="es-CL" sz="1000" b="1" smtClean="0">
                <a:solidFill>
                  <a:srgbClr val="FFFFFF"/>
                </a:solidFill>
                <a:latin typeface="Verdana" pitchFamily="34" charset="0"/>
              </a:rPr>
              <a:pPr algn="l" eaLnBrk="1" hangingPunct="1">
                <a:spcBef>
                  <a:spcPct val="0"/>
                </a:spcBef>
                <a:buFontTx/>
                <a:buNone/>
              </a:pPr>
              <a:t>10</a:t>
            </a:fld>
            <a:endParaRPr lang="en-US" altLang="es-CL" sz="1000" b="1" smtClean="0">
              <a:solidFill>
                <a:srgbClr val="FFFFFF"/>
              </a:solidFill>
              <a:latin typeface="Verdana" pitchFamily="34" charset="0"/>
            </a:endParaRPr>
          </a:p>
        </p:txBody>
      </p:sp>
      <p:sp>
        <p:nvSpPr>
          <p:cNvPr id="76803" name="26 CuadroTexto"/>
          <p:cNvSpPr txBox="1">
            <a:spLocks noChangeArrowheads="1"/>
          </p:cNvSpPr>
          <p:nvPr/>
        </p:nvSpPr>
        <p:spPr bwMode="auto">
          <a:xfrm>
            <a:off x="504825" y="2266950"/>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04" name="27 CuadroTexto"/>
          <p:cNvSpPr txBox="1">
            <a:spLocks noChangeArrowheads="1"/>
          </p:cNvSpPr>
          <p:nvPr/>
        </p:nvSpPr>
        <p:spPr bwMode="auto">
          <a:xfrm>
            <a:off x="1238250" y="1795463"/>
            <a:ext cx="657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05" name="28 CuadroTexto"/>
          <p:cNvSpPr txBox="1">
            <a:spLocks noChangeArrowheads="1"/>
          </p:cNvSpPr>
          <p:nvPr/>
        </p:nvSpPr>
        <p:spPr bwMode="auto">
          <a:xfrm>
            <a:off x="6969125" y="25034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06" name="29 CuadroTexto"/>
          <p:cNvSpPr txBox="1">
            <a:spLocks noChangeArrowheads="1"/>
          </p:cNvSpPr>
          <p:nvPr/>
        </p:nvSpPr>
        <p:spPr bwMode="auto">
          <a:xfrm>
            <a:off x="7689850"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07" name="31 CuadroTexto"/>
          <p:cNvSpPr txBox="1">
            <a:spLocks noChangeArrowheads="1"/>
          </p:cNvSpPr>
          <p:nvPr/>
        </p:nvSpPr>
        <p:spPr bwMode="auto">
          <a:xfrm>
            <a:off x="6105525"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08" name="32 CuadroTexto"/>
          <p:cNvSpPr txBox="1">
            <a:spLocks noChangeArrowheads="1"/>
          </p:cNvSpPr>
          <p:nvPr/>
        </p:nvSpPr>
        <p:spPr bwMode="auto">
          <a:xfrm>
            <a:off x="4478338" y="200025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0" name="37 CuadroTexto"/>
          <p:cNvSpPr txBox="1">
            <a:spLocks noChangeArrowheads="1"/>
          </p:cNvSpPr>
          <p:nvPr/>
        </p:nvSpPr>
        <p:spPr bwMode="auto">
          <a:xfrm>
            <a:off x="1173163" y="46720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1" name="40 CuadroTexto"/>
          <p:cNvSpPr txBox="1">
            <a:spLocks noChangeArrowheads="1"/>
          </p:cNvSpPr>
          <p:nvPr/>
        </p:nvSpPr>
        <p:spPr bwMode="auto">
          <a:xfrm>
            <a:off x="5319713" y="54991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14" name="24 CuadroTexto"/>
          <p:cNvSpPr txBox="1">
            <a:spLocks noChangeArrowheads="1"/>
          </p:cNvSpPr>
          <p:nvPr/>
        </p:nvSpPr>
        <p:spPr bwMode="auto">
          <a:xfrm>
            <a:off x="679450" y="116632"/>
            <a:ext cx="82534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ES" altLang="es-CL" sz="2400" b="1" dirty="0">
                <a:solidFill>
                  <a:srgbClr val="0F69B4"/>
                </a:solidFill>
                <a:latin typeface="Calibri"/>
                <a:cs typeface="Calibri"/>
              </a:rPr>
              <a:t>Telefonía </a:t>
            </a:r>
            <a:r>
              <a:rPr lang="es-ES" altLang="es-CL" sz="2400" b="1" dirty="0" smtClean="0">
                <a:solidFill>
                  <a:srgbClr val="0F69B4"/>
                </a:solidFill>
                <a:latin typeface="Calibri"/>
                <a:cs typeface="Calibri"/>
              </a:rPr>
              <a:t>Móvil (OMV) </a:t>
            </a:r>
          </a:p>
          <a:p>
            <a:pPr algn="ctr" eaLnBrk="1" hangingPunct="1">
              <a:spcBef>
                <a:spcPct val="0"/>
              </a:spcBef>
              <a:buNone/>
            </a:pPr>
            <a:r>
              <a:rPr lang="es-ES" altLang="es-CL" sz="2400" b="1" dirty="0" smtClean="0">
                <a:solidFill>
                  <a:srgbClr val="0F69B4"/>
                </a:solidFill>
                <a:latin typeface="Calibri"/>
                <a:cs typeface="Calibri"/>
              </a:rPr>
              <a:t>Accesibilidad</a:t>
            </a: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p:txBody>
      </p:sp>
      <p:sp>
        <p:nvSpPr>
          <p:cNvPr id="76815" name="50 CuadroTexto"/>
          <p:cNvSpPr txBox="1">
            <a:spLocks noChangeArrowheads="1"/>
          </p:cNvSpPr>
          <p:nvPr/>
        </p:nvSpPr>
        <p:spPr bwMode="auto">
          <a:xfrm>
            <a:off x="468313" y="23114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16" name="51 CuadroTexto"/>
          <p:cNvSpPr txBox="1">
            <a:spLocks noChangeArrowheads="1"/>
          </p:cNvSpPr>
          <p:nvPr/>
        </p:nvSpPr>
        <p:spPr bwMode="auto">
          <a:xfrm>
            <a:off x="1187450" y="18272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7" name="53 CuadroTexto"/>
          <p:cNvSpPr txBox="1">
            <a:spLocks noChangeArrowheads="1"/>
          </p:cNvSpPr>
          <p:nvPr/>
        </p:nvSpPr>
        <p:spPr bwMode="auto">
          <a:xfrm>
            <a:off x="6875463" y="2613025"/>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18" name="55 CuadroTexto"/>
          <p:cNvSpPr txBox="1">
            <a:spLocks noChangeArrowheads="1"/>
          </p:cNvSpPr>
          <p:nvPr/>
        </p:nvSpPr>
        <p:spPr bwMode="auto">
          <a:xfrm>
            <a:off x="6056313" y="2071688"/>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9" name="57 CuadroTexto"/>
          <p:cNvSpPr txBox="1">
            <a:spLocks noChangeArrowheads="1"/>
          </p:cNvSpPr>
          <p:nvPr/>
        </p:nvSpPr>
        <p:spPr bwMode="auto">
          <a:xfrm>
            <a:off x="4427538" y="2003425"/>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1250" y="4590505"/>
            <a:ext cx="1219306" cy="117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57" y="980728"/>
            <a:ext cx="6072187" cy="355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539750" y="117475"/>
            <a:ext cx="996950" cy="719138"/>
            <a:chOff x="539750" y="117475"/>
            <a:chExt cx="996950" cy="719138"/>
          </a:xfrm>
        </p:grpSpPr>
        <p:sp>
          <p:nvSpPr>
            <p:cNvPr id="25" name="24 Rectángulo redondeado"/>
            <p:cNvSpPr/>
            <p:nvPr/>
          </p:nvSpPr>
          <p:spPr bwMode="auto">
            <a:xfrm>
              <a:off x="539750" y="117475"/>
              <a:ext cx="996950" cy="719138"/>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7" name="Picture 15" descr="C:\Users\vreginato\Desktop\connection-ve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41" y="331506"/>
              <a:ext cx="374569" cy="4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1 CuadroTexto"/>
          <p:cNvSpPr txBox="1"/>
          <p:nvPr/>
        </p:nvSpPr>
        <p:spPr>
          <a:xfrm>
            <a:off x="850942" y="5877272"/>
            <a:ext cx="7681498" cy="738664"/>
          </a:xfrm>
          <a:prstGeom prst="rect">
            <a:avLst/>
          </a:prstGeom>
          <a:noFill/>
        </p:spPr>
        <p:txBody>
          <a:bodyPr wrap="square" rtlCol="0">
            <a:spAutoFit/>
          </a:bodyPr>
          <a:lstStyle/>
          <a:p>
            <a:pPr lvl="0" algn="just">
              <a:defRPr/>
            </a:pPr>
            <a:r>
              <a:rPr lang="es-CL" altLang="es-CL" sz="1400" dirty="0">
                <a:solidFill>
                  <a:srgbClr val="0F69B4"/>
                </a:solidFill>
                <a:latin typeface="Calibri"/>
                <a:ea typeface="ヒラギノ角ゴ Pro W3" charset="-128"/>
                <a:cs typeface="Calibri"/>
              </a:rPr>
              <a:t>Norma </a:t>
            </a:r>
            <a:r>
              <a:rPr lang="es-CL" altLang="es-CL" sz="1400" dirty="0" smtClean="0">
                <a:solidFill>
                  <a:srgbClr val="0F69B4"/>
                </a:solidFill>
                <a:latin typeface="Calibri"/>
                <a:ea typeface="ヒラギノ角ゴ Pro W3" charset="-128"/>
                <a:cs typeface="Calibri"/>
              </a:rPr>
              <a:t>establece exigencia a </a:t>
            </a:r>
            <a:r>
              <a:rPr lang="es-CL" altLang="es-CL" sz="1400" dirty="0">
                <a:solidFill>
                  <a:srgbClr val="0F69B4"/>
                </a:solidFill>
                <a:latin typeface="Calibri"/>
                <a:ea typeface="ヒラギノ角ゴ Pro W3" charset="-128"/>
                <a:cs typeface="Calibri"/>
              </a:rPr>
              <a:t>nivel nacional para zonas </a:t>
            </a:r>
            <a:r>
              <a:rPr lang="es-CL" altLang="es-CL" sz="1400" dirty="0" smtClean="0">
                <a:solidFill>
                  <a:srgbClr val="0F69B4"/>
                </a:solidFill>
                <a:latin typeface="Calibri"/>
                <a:ea typeface="ヒラギノ角ゴ Pro W3" charset="-128"/>
                <a:cs typeface="Calibri"/>
              </a:rPr>
              <a:t>urbanas </a:t>
            </a:r>
            <a:r>
              <a:rPr lang="es-CL" sz="1400" dirty="0" smtClean="0">
                <a:solidFill>
                  <a:srgbClr val="0F69B4"/>
                </a:solidFill>
                <a:latin typeface="Calibri"/>
                <a:ea typeface="ヒラギノ角ゴ Pro W3" charset="-128"/>
                <a:cs typeface="Calibri"/>
              </a:rPr>
              <a:t>Resolución </a:t>
            </a:r>
            <a:r>
              <a:rPr lang="es-CL" sz="1200" dirty="0" smtClean="0">
                <a:solidFill>
                  <a:srgbClr val="0F69B4"/>
                </a:solidFill>
                <a:latin typeface="Calibri"/>
                <a:ea typeface="ヒラギノ角ゴ Pro W3" charset="-128"/>
                <a:cs typeface="Calibri"/>
              </a:rPr>
              <a:t> </a:t>
            </a:r>
            <a:r>
              <a:rPr lang="es-CL" sz="1200" dirty="0">
                <a:solidFill>
                  <a:srgbClr val="0F69B4"/>
                </a:solidFill>
                <a:latin typeface="Calibri"/>
                <a:ea typeface="ヒラギノ角ゴ Pro W3" charset="-128"/>
                <a:cs typeface="Calibri"/>
              </a:rPr>
              <a:t>N°6260/2010 </a:t>
            </a:r>
            <a:r>
              <a:rPr lang="es-CL" sz="1400" dirty="0">
                <a:solidFill>
                  <a:srgbClr val="0F69B4"/>
                </a:solidFill>
                <a:latin typeface="Calibri"/>
                <a:ea typeface="ヒラギノ角ゴ Pro W3" charset="-128"/>
                <a:cs typeface="Calibri"/>
              </a:rPr>
              <a:t>: </a:t>
            </a:r>
            <a:endParaRPr lang="es-CL" sz="1400" dirty="0" smtClean="0">
              <a:solidFill>
                <a:srgbClr val="0F69B4"/>
              </a:solidFill>
              <a:latin typeface="Calibri"/>
              <a:ea typeface="ヒラギノ角ゴ Pro W3" charset="-128"/>
              <a:cs typeface="Calibri"/>
            </a:endParaRPr>
          </a:p>
          <a:p>
            <a:pPr lvl="0">
              <a:defRPr/>
            </a:pPr>
            <a:endParaRPr lang="es-CL" sz="1400" u="sng" dirty="0" smtClean="0">
              <a:solidFill>
                <a:srgbClr val="0F69B4"/>
              </a:solidFill>
              <a:latin typeface="Calibri"/>
              <a:ea typeface="ヒラギノ角ゴ Pro W3" charset="-128"/>
              <a:cs typeface="Calibri"/>
            </a:endParaRPr>
          </a:p>
          <a:p>
            <a:pPr lvl="0">
              <a:defRPr/>
            </a:pPr>
            <a:r>
              <a:rPr lang="es-CL" sz="1400" u="sng" dirty="0" smtClean="0">
                <a:solidFill>
                  <a:srgbClr val="0F69B4"/>
                </a:solidFill>
                <a:latin typeface="Calibri"/>
                <a:ea typeface="ヒラギノ角ゴ Pro W3" charset="-128"/>
                <a:cs typeface="Calibri"/>
              </a:rPr>
              <a:t>http</a:t>
            </a:r>
            <a:r>
              <a:rPr lang="es-CL" sz="1400" u="sng" dirty="0">
                <a:solidFill>
                  <a:srgbClr val="0F69B4"/>
                </a:solidFill>
                <a:latin typeface="Calibri"/>
                <a:ea typeface="ヒラギノ角ゴ Pro W3" charset="-128"/>
                <a:cs typeface="Calibri"/>
              </a:rPr>
              <a:t>://www.leychile.cl/Navegar?idNorma=1019852</a:t>
            </a:r>
            <a:r>
              <a:rPr lang="es-CL" sz="1400" dirty="0">
                <a:solidFill>
                  <a:srgbClr val="0F69B4"/>
                </a:solidFill>
                <a:latin typeface="Calibri"/>
                <a:ea typeface="ヒラギノ角ゴ Pro W3" charset="-128"/>
                <a:cs typeface="Calibri"/>
              </a:rPr>
              <a:t>	</a:t>
            </a: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906" y="4222612"/>
            <a:ext cx="11144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993" y="4213087"/>
            <a:ext cx="12287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4213087"/>
            <a:ext cx="11239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3322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número de diapositiva"/>
          <p:cNvSpPr>
            <a:spLocks noGrp="1"/>
          </p:cNvSpPr>
          <p:nvPr>
            <p:ph type="sldNum" sz="quarter" idx="11"/>
          </p:nvPr>
        </p:nvSpPr>
        <p:spPr bwMode="auto">
          <a:xfrm>
            <a:off x="8345488" y="6459538"/>
            <a:ext cx="6191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l" eaLnBrk="1" hangingPunct="1">
              <a:spcBef>
                <a:spcPct val="0"/>
              </a:spcBef>
              <a:buFontTx/>
              <a:buNone/>
            </a:pPr>
            <a:fld id="{97731812-6602-4E30-8687-A7B76A824617}" type="slidenum">
              <a:rPr lang="en-US" altLang="es-CL" sz="1000" b="1" smtClean="0">
                <a:solidFill>
                  <a:srgbClr val="FFFFFF"/>
                </a:solidFill>
                <a:latin typeface="Verdana" pitchFamily="34" charset="0"/>
              </a:rPr>
              <a:pPr algn="l" eaLnBrk="1" hangingPunct="1">
                <a:spcBef>
                  <a:spcPct val="0"/>
                </a:spcBef>
                <a:buFontTx/>
                <a:buNone/>
              </a:pPr>
              <a:t>11</a:t>
            </a:fld>
            <a:endParaRPr lang="en-US" altLang="es-CL" sz="1000" b="1" smtClean="0">
              <a:solidFill>
                <a:srgbClr val="FFFFFF"/>
              </a:solidFill>
              <a:latin typeface="Verdana" pitchFamily="34" charset="0"/>
            </a:endParaRPr>
          </a:p>
        </p:txBody>
      </p:sp>
      <p:sp>
        <p:nvSpPr>
          <p:cNvPr id="77827" name="26 CuadroTexto"/>
          <p:cNvSpPr txBox="1">
            <a:spLocks noChangeArrowheads="1"/>
          </p:cNvSpPr>
          <p:nvPr/>
        </p:nvSpPr>
        <p:spPr bwMode="auto">
          <a:xfrm>
            <a:off x="504825" y="2266950"/>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28" name="27 CuadroTexto"/>
          <p:cNvSpPr txBox="1">
            <a:spLocks noChangeArrowheads="1"/>
          </p:cNvSpPr>
          <p:nvPr/>
        </p:nvSpPr>
        <p:spPr bwMode="auto">
          <a:xfrm>
            <a:off x="1238250" y="1795463"/>
            <a:ext cx="657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29" name="28 CuadroTexto"/>
          <p:cNvSpPr txBox="1">
            <a:spLocks noChangeArrowheads="1"/>
          </p:cNvSpPr>
          <p:nvPr/>
        </p:nvSpPr>
        <p:spPr bwMode="auto">
          <a:xfrm>
            <a:off x="6969125" y="25034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0" name="29 CuadroTexto"/>
          <p:cNvSpPr txBox="1">
            <a:spLocks noChangeArrowheads="1"/>
          </p:cNvSpPr>
          <p:nvPr/>
        </p:nvSpPr>
        <p:spPr bwMode="auto">
          <a:xfrm>
            <a:off x="7689850"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1" name="31 CuadroTexto"/>
          <p:cNvSpPr txBox="1">
            <a:spLocks noChangeArrowheads="1"/>
          </p:cNvSpPr>
          <p:nvPr/>
        </p:nvSpPr>
        <p:spPr bwMode="auto">
          <a:xfrm>
            <a:off x="6105525"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2" name="32 CuadroTexto"/>
          <p:cNvSpPr txBox="1">
            <a:spLocks noChangeArrowheads="1"/>
          </p:cNvSpPr>
          <p:nvPr/>
        </p:nvSpPr>
        <p:spPr bwMode="auto">
          <a:xfrm>
            <a:off x="4478338" y="200025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3" name="36 CuadroTexto"/>
          <p:cNvSpPr txBox="1">
            <a:spLocks noChangeArrowheads="1"/>
          </p:cNvSpPr>
          <p:nvPr/>
        </p:nvSpPr>
        <p:spPr bwMode="auto">
          <a:xfrm>
            <a:off x="2127250" y="530066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4" name="37 CuadroTexto"/>
          <p:cNvSpPr txBox="1">
            <a:spLocks noChangeArrowheads="1"/>
          </p:cNvSpPr>
          <p:nvPr/>
        </p:nvSpPr>
        <p:spPr bwMode="auto">
          <a:xfrm>
            <a:off x="1173163" y="46720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5" name="40 CuadroTexto"/>
          <p:cNvSpPr txBox="1">
            <a:spLocks noChangeArrowheads="1"/>
          </p:cNvSpPr>
          <p:nvPr/>
        </p:nvSpPr>
        <p:spPr bwMode="auto">
          <a:xfrm>
            <a:off x="5319713" y="54991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6" name="41 CuadroTexto"/>
          <p:cNvSpPr txBox="1">
            <a:spLocks noChangeArrowheads="1"/>
          </p:cNvSpPr>
          <p:nvPr/>
        </p:nvSpPr>
        <p:spPr bwMode="auto">
          <a:xfrm>
            <a:off x="6156325" y="504031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7" name="43 CuadroTexto"/>
          <p:cNvSpPr txBox="1">
            <a:spLocks noChangeArrowheads="1"/>
          </p:cNvSpPr>
          <p:nvPr/>
        </p:nvSpPr>
        <p:spPr bwMode="auto">
          <a:xfrm>
            <a:off x="2843213" y="4805363"/>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8" name="24 CuadroTexto"/>
          <p:cNvSpPr txBox="1">
            <a:spLocks noChangeArrowheads="1"/>
          </p:cNvSpPr>
          <p:nvPr/>
        </p:nvSpPr>
        <p:spPr bwMode="auto">
          <a:xfrm>
            <a:off x="495051" y="44624"/>
            <a:ext cx="82534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 altLang="es-CL" sz="2400" b="1" dirty="0">
                <a:solidFill>
                  <a:srgbClr val="0F69B4"/>
                </a:solidFill>
                <a:latin typeface="Calibri"/>
                <a:cs typeface="Calibri"/>
              </a:rPr>
              <a:t>Telefonía </a:t>
            </a:r>
            <a:r>
              <a:rPr lang="es-ES" altLang="es-CL" sz="2400" b="1" dirty="0" smtClean="0">
                <a:solidFill>
                  <a:srgbClr val="0F69B4"/>
                </a:solidFill>
                <a:latin typeface="Calibri"/>
                <a:cs typeface="Calibri"/>
              </a:rPr>
              <a:t>Móvil (OMV) </a:t>
            </a:r>
          </a:p>
          <a:p>
            <a:pPr algn="ctr" eaLnBrk="1" hangingPunct="1">
              <a:spcBef>
                <a:spcPct val="0"/>
              </a:spcBef>
              <a:buFontTx/>
              <a:buNone/>
            </a:pPr>
            <a:r>
              <a:rPr lang="es-ES" altLang="es-CL" sz="2400" b="1" dirty="0" err="1" smtClean="0">
                <a:solidFill>
                  <a:srgbClr val="0F69B4"/>
                </a:solidFill>
                <a:latin typeface="Calibri"/>
                <a:cs typeface="Calibri"/>
              </a:rPr>
              <a:t>Retenibilidad</a:t>
            </a: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p:txBody>
      </p:sp>
      <p:sp>
        <p:nvSpPr>
          <p:cNvPr id="77839" name="50 CuadroTexto"/>
          <p:cNvSpPr txBox="1">
            <a:spLocks noChangeArrowheads="1"/>
          </p:cNvSpPr>
          <p:nvPr/>
        </p:nvSpPr>
        <p:spPr bwMode="auto">
          <a:xfrm>
            <a:off x="468313" y="23114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0" name="51 CuadroTexto"/>
          <p:cNvSpPr txBox="1">
            <a:spLocks noChangeArrowheads="1"/>
          </p:cNvSpPr>
          <p:nvPr/>
        </p:nvSpPr>
        <p:spPr bwMode="auto">
          <a:xfrm>
            <a:off x="1187450" y="18272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1" name="53 CuadroTexto"/>
          <p:cNvSpPr txBox="1">
            <a:spLocks noChangeArrowheads="1"/>
          </p:cNvSpPr>
          <p:nvPr/>
        </p:nvSpPr>
        <p:spPr bwMode="auto">
          <a:xfrm>
            <a:off x="6875463" y="2613025"/>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2" name="55 CuadroTexto"/>
          <p:cNvSpPr txBox="1">
            <a:spLocks noChangeArrowheads="1"/>
          </p:cNvSpPr>
          <p:nvPr/>
        </p:nvSpPr>
        <p:spPr bwMode="auto">
          <a:xfrm>
            <a:off x="6056313" y="2071688"/>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3" name="57 CuadroTexto"/>
          <p:cNvSpPr txBox="1">
            <a:spLocks noChangeArrowheads="1"/>
          </p:cNvSpPr>
          <p:nvPr/>
        </p:nvSpPr>
        <p:spPr bwMode="auto">
          <a:xfrm>
            <a:off x="4427538" y="2003425"/>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25" name="6 Marcador de texto"/>
          <p:cNvSpPr txBox="1">
            <a:spLocks/>
          </p:cNvSpPr>
          <p:nvPr/>
        </p:nvSpPr>
        <p:spPr>
          <a:xfrm>
            <a:off x="2195736" y="4535190"/>
            <a:ext cx="5821933" cy="1486098"/>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eaLnBrk="1" hangingPunct="1">
              <a:spcBef>
                <a:spcPct val="0"/>
              </a:spcBef>
              <a:buNone/>
              <a:defRPr/>
            </a:pPr>
            <a:r>
              <a:rPr lang="es-CL" altLang="es-CL" sz="1400" dirty="0" smtClean="0">
                <a:solidFill>
                  <a:srgbClr val="0F69B4"/>
                </a:solidFill>
                <a:latin typeface="Calibri"/>
                <a:ea typeface="ヒラギノ角ゴ Pro W3"/>
                <a:cs typeface="Calibri"/>
              </a:rPr>
              <a:t>Mide </a:t>
            </a:r>
            <a:r>
              <a:rPr lang="es-CL" altLang="es-CL" sz="1400" dirty="0">
                <a:solidFill>
                  <a:srgbClr val="0F69B4"/>
                </a:solidFill>
                <a:latin typeface="Calibri"/>
                <a:ea typeface="ヒラギノ角ゴ Pro W3"/>
                <a:cs typeface="Calibri"/>
              </a:rPr>
              <a:t>el porcentaje de  comunicaciones establecidas y que </a:t>
            </a:r>
            <a:r>
              <a:rPr lang="es-CL" altLang="es-CL" sz="1400" dirty="0" smtClean="0">
                <a:solidFill>
                  <a:srgbClr val="0F69B4"/>
                </a:solidFill>
                <a:latin typeface="Calibri"/>
                <a:ea typeface="ヒラギノ角ゴ Pro W3"/>
                <a:cs typeface="Calibri"/>
              </a:rPr>
              <a:t>logran </a:t>
            </a:r>
            <a:r>
              <a:rPr lang="es-CL" altLang="es-CL" sz="1400" dirty="0">
                <a:solidFill>
                  <a:srgbClr val="0F69B4"/>
                </a:solidFill>
                <a:latin typeface="Calibri"/>
                <a:ea typeface="ヒラギノ角ゴ Pro W3"/>
                <a:cs typeface="Calibri"/>
              </a:rPr>
              <a:t>mantenerse hasta que uno de los usuarios la libera o </a:t>
            </a:r>
            <a:r>
              <a:rPr lang="es-CL" altLang="es-CL" sz="1400" dirty="0" smtClean="0">
                <a:solidFill>
                  <a:srgbClr val="0F69B4"/>
                </a:solidFill>
                <a:latin typeface="Calibri"/>
                <a:ea typeface="ヒラギノ角ゴ Pro W3"/>
                <a:cs typeface="Calibri"/>
              </a:rPr>
              <a:t>corta.</a:t>
            </a:r>
            <a:endParaRPr lang="es-CL" altLang="es-CL" sz="1200" dirty="0" smtClean="0">
              <a:solidFill>
                <a:srgbClr val="0F69B4"/>
              </a:solidFill>
              <a:latin typeface="Calibri"/>
              <a:ea typeface="+mn-ea"/>
              <a:cs typeface="Calibri"/>
            </a:endParaRPr>
          </a:p>
          <a:p>
            <a:pPr marL="0" lvl="0" indent="0" algn="just" eaLnBrk="1" hangingPunct="1">
              <a:spcBef>
                <a:spcPct val="0"/>
              </a:spcBef>
              <a:buNone/>
              <a:defRPr/>
            </a:pPr>
            <a:endParaRPr lang="es-CL" altLang="es-CL" sz="1200" dirty="0">
              <a:solidFill>
                <a:srgbClr val="0F69B4"/>
              </a:solidFill>
              <a:latin typeface="Calibri"/>
              <a:ea typeface="+mn-ea"/>
              <a:cs typeface="Calibri"/>
            </a:endParaRPr>
          </a:p>
          <a:p>
            <a:pPr marL="0" lvl="0" indent="0" algn="just" eaLnBrk="1" hangingPunct="1">
              <a:spcBef>
                <a:spcPct val="0"/>
              </a:spcBef>
              <a:buNone/>
              <a:defRPr/>
            </a:pPr>
            <a:r>
              <a:rPr lang="es-CL" altLang="es-CL" sz="1400" dirty="0" smtClean="0">
                <a:solidFill>
                  <a:srgbClr val="0F69B4"/>
                </a:solidFill>
                <a:latin typeface="Calibri"/>
                <a:cs typeface="Calibri"/>
              </a:rPr>
              <a:t>Los </a:t>
            </a:r>
            <a:r>
              <a:rPr lang="es-CL" altLang="es-CL" sz="1400" dirty="0">
                <a:solidFill>
                  <a:srgbClr val="0F69B4"/>
                </a:solidFill>
                <a:latin typeface="Calibri"/>
                <a:cs typeface="Calibri"/>
              </a:rPr>
              <a:t>casos de no éxito corresponden a cortes de </a:t>
            </a:r>
            <a:r>
              <a:rPr lang="es-CL" altLang="es-CL" sz="1400" dirty="0" smtClean="0">
                <a:solidFill>
                  <a:srgbClr val="0F69B4"/>
                </a:solidFill>
                <a:latin typeface="Calibri"/>
                <a:cs typeface="Calibri"/>
              </a:rPr>
              <a:t>llamadas que pueden representar </a:t>
            </a:r>
            <a:r>
              <a:rPr lang="es-CL" altLang="es-CL" sz="1400" dirty="0">
                <a:solidFill>
                  <a:srgbClr val="0F69B4"/>
                </a:solidFill>
                <a:latin typeface="Calibri"/>
                <a:cs typeface="Calibri"/>
              </a:rPr>
              <a:t>pérdidas de cobertura, </a:t>
            </a:r>
            <a:r>
              <a:rPr lang="es-CL" altLang="es-CL" sz="1400" dirty="0" err="1">
                <a:solidFill>
                  <a:srgbClr val="0F69B4"/>
                </a:solidFill>
                <a:latin typeface="Calibri"/>
                <a:cs typeface="Calibri"/>
              </a:rPr>
              <a:t>handover</a:t>
            </a:r>
            <a:r>
              <a:rPr lang="es-CL" altLang="es-CL" sz="1400" dirty="0">
                <a:solidFill>
                  <a:srgbClr val="0F69B4"/>
                </a:solidFill>
                <a:latin typeface="Calibri"/>
                <a:cs typeface="Calibri"/>
              </a:rPr>
              <a:t> fallidos y otras </a:t>
            </a:r>
            <a:r>
              <a:rPr lang="es-CL" altLang="es-CL" sz="1400" dirty="0" smtClean="0">
                <a:solidFill>
                  <a:srgbClr val="0F69B4"/>
                </a:solidFill>
                <a:latin typeface="Calibri"/>
                <a:cs typeface="Calibri"/>
              </a:rPr>
              <a:t>de </a:t>
            </a:r>
            <a:r>
              <a:rPr lang="es-CL" altLang="es-CL" sz="1400" dirty="0">
                <a:solidFill>
                  <a:srgbClr val="0F69B4"/>
                </a:solidFill>
                <a:latin typeface="Calibri"/>
                <a:cs typeface="Calibri"/>
              </a:rPr>
              <a:t>red. </a:t>
            </a:r>
            <a:endParaRPr lang="es-CL" altLang="es-CL" sz="1400" dirty="0" smtClean="0">
              <a:solidFill>
                <a:srgbClr val="0F69B4"/>
              </a:solidFill>
              <a:latin typeface="Calibri"/>
              <a:cs typeface="Calibri"/>
            </a:endParaRPr>
          </a:p>
          <a:p>
            <a:pPr marL="0" lvl="0" indent="0" algn="just" eaLnBrk="1" hangingPunct="1">
              <a:spcBef>
                <a:spcPct val="0"/>
              </a:spcBef>
              <a:buNone/>
              <a:defRPr/>
            </a:pPr>
            <a:endParaRPr lang="es-CL" altLang="es-CL" sz="1400" dirty="0">
              <a:solidFill>
                <a:srgbClr val="0F69B4"/>
              </a:solidFill>
              <a:latin typeface="Calibri"/>
              <a:cs typeface="Calibri"/>
            </a:endParaRPr>
          </a:p>
          <a:p>
            <a:pPr marL="0" lvl="0" indent="0" algn="just" eaLnBrk="1" hangingPunct="1">
              <a:spcBef>
                <a:spcPct val="0"/>
              </a:spcBef>
              <a:buNone/>
              <a:defRPr/>
            </a:pPr>
            <a:r>
              <a:rPr lang="es-CL" altLang="es-CL" sz="1400" dirty="0" smtClean="0">
                <a:solidFill>
                  <a:srgbClr val="0F69B4"/>
                </a:solidFill>
                <a:latin typeface="Calibri"/>
                <a:cs typeface="Calibri"/>
              </a:rPr>
              <a:t>Los </a:t>
            </a:r>
            <a:r>
              <a:rPr lang="es-CL" altLang="es-CL" sz="1400" dirty="0">
                <a:solidFill>
                  <a:srgbClr val="0F69B4"/>
                </a:solidFill>
                <a:latin typeface="Calibri"/>
                <a:cs typeface="Calibri"/>
              </a:rPr>
              <a:t>números </a:t>
            </a:r>
            <a:r>
              <a:rPr lang="es-CL" altLang="es-CL" sz="1400" dirty="0" smtClean="0">
                <a:solidFill>
                  <a:srgbClr val="0F69B4"/>
                </a:solidFill>
                <a:latin typeface="Calibri"/>
                <a:cs typeface="Calibri"/>
              </a:rPr>
              <a:t>de </a:t>
            </a:r>
            <a:r>
              <a:rPr lang="es-CL" altLang="es-CL" sz="1400" dirty="0">
                <a:solidFill>
                  <a:srgbClr val="0F69B4"/>
                </a:solidFill>
                <a:latin typeface="Calibri"/>
                <a:cs typeface="Calibri"/>
              </a:rPr>
              <a:t>destino están en la red fija</a:t>
            </a:r>
            <a:r>
              <a:rPr lang="es-CL" altLang="es-CL" sz="1400" dirty="0" smtClean="0">
                <a:solidFill>
                  <a:srgbClr val="0F69B4"/>
                </a:solidFill>
                <a:latin typeface="Calibri"/>
                <a:cs typeface="Calibri"/>
              </a:rPr>
              <a:t>.</a:t>
            </a:r>
            <a:r>
              <a:rPr lang="es-CL" sz="1400" dirty="0" smtClean="0">
                <a:solidFill>
                  <a:srgbClr val="0F69B4"/>
                </a:solidFill>
                <a:latin typeface="Calibri"/>
                <a:cs typeface="Calibri"/>
              </a:rPr>
              <a:t>  </a:t>
            </a:r>
            <a:endParaRPr lang="es-CL" sz="1400" dirty="0">
              <a:solidFill>
                <a:srgbClr val="0F69B4"/>
              </a:solidFill>
              <a:latin typeface="Calibri"/>
              <a:cs typeface="Calibri"/>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560888"/>
            <a:ext cx="16827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954658"/>
            <a:ext cx="6108700" cy="348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6 Grupo"/>
          <p:cNvGrpSpPr>
            <a:grpSpLocks/>
          </p:cNvGrpSpPr>
          <p:nvPr/>
        </p:nvGrpSpPr>
        <p:grpSpPr bwMode="auto">
          <a:xfrm>
            <a:off x="539750" y="117475"/>
            <a:ext cx="996950" cy="719138"/>
            <a:chOff x="1020157" y="3973513"/>
            <a:chExt cx="3156359" cy="1928130"/>
          </a:xfrm>
        </p:grpSpPr>
        <p:sp>
          <p:nvSpPr>
            <p:cNvPr id="30" name="29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31" name="Picture 15" descr="C:\Users\vreginato\Desktop\connection-ve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CuadroTexto"/>
          <p:cNvSpPr txBox="1"/>
          <p:nvPr/>
        </p:nvSpPr>
        <p:spPr>
          <a:xfrm>
            <a:off x="833437" y="6120984"/>
            <a:ext cx="7494547" cy="677108"/>
          </a:xfrm>
          <a:prstGeom prst="rect">
            <a:avLst/>
          </a:prstGeom>
          <a:noFill/>
        </p:spPr>
        <p:txBody>
          <a:bodyPr wrap="square" rtlCol="0">
            <a:spAutoFit/>
          </a:bodyPr>
          <a:lstStyle/>
          <a:p>
            <a:pPr lvl="0" algn="just">
              <a:defRPr/>
            </a:pPr>
            <a:r>
              <a:rPr lang="es-CL" sz="1400" dirty="0">
                <a:solidFill>
                  <a:srgbClr val="0F69B4"/>
                </a:solidFill>
                <a:latin typeface="Calibri"/>
                <a:ea typeface="ヒラギノ角ゴ Pro W3" charset="-128"/>
                <a:cs typeface="Calibri"/>
              </a:rPr>
              <a:t>Norma establece exigencia a nivel nacional para zonas urbanas </a:t>
            </a:r>
            <a:r>
              <a:rPr lang="es-CL" sz="1400" dirty="0" smtClean="0">
                <a:solidFill>
                  <a:srgbClr val="0F69B4"/>
                </a:solidFill>
                <a:latin typeface="Calibri"/>
                <a:ea typeface="ヒラギノ角ゴ Pro W3" charset="-128"/>
                <a:cs typeface="Calibri"/>
              </a:rPr>
              <a:t>Resolución </a:t>
            </a:r>
            <a:r>
              <a:rPr lang="es-CL" sz="1400" dirty="0">
                <a:solidFill>
                  <a:srgbClr val="0F69B4"/>
                </a:solidFill>
                <a:latin typeface="Calibri"/>
                <a:ea typeface="ヒラギノ角ゴ Pro W3" charset="-128"/>
                <a:cs typeface="Calibri"/>
              </a:rPr>
              <a:t>N°6260/2010 </a:t>
            </a:r>
            <a:r>
              <a:rPr lang="es-CL" b="1" dirty="0">
                <a:solidFill>
                  <a:srgbClr val="0F69B4"/>
                </a:solidFill>
                <a:latin typeface="Calibri"/>
                <a:cs typeface="Calibri"/>
              </a:rPr>
              <a:t>: </a:t>
            </a:r>
            <a:endParaRPr lang="es-CL" b="1" dirty="0" smtClean="0">
              <a:solidFill>
                <a:srgbClr val="0F69B4"/>
              </a:solidFill>
              <a:latin typeface="Calibri"/>
              <a:cs typeface="Calibri"/>
            </a:endParaRPr>
          </a:p>
          <a:p>
            <a:pPr lvl="0" algn="just">
              <a:defRPr/>
            </a:pPr>
            <a:r>
              <a:rPr lang="es-CL" sz="1400" u="sng" dirty="0" smtClean="0">
                <a:solidFill>
                  <a:srgbClr val="0F69B4"/>
                </a:solidFill>
                <a:latin typeface="Calibri"/>
                <a:cs typeface="Calibri"/>
              </a:rPr>
              <a:t>http</a:t>
            </a:r>
            <a:r>
              <a:rPr lang="es-CL" sz="1400" u="sng" dirty="0">
                <a:solidFill>
                  <a:srgbClr val="0F69B4"/>
                </a:solidFill>
                <a:latin typeface="Calibri"/>
                <a:cs typeface="Calibri"/>
              </a:rPr>
              <a:t>://www.leychile.cl/Navegar?idNorma=1019852 </a:t>
            </a:r>
            <a:r>
              <a:rPr lang="es-CL" sz="2000" dirty="0">
                <a:solidFill>
                  <a:srgbClr val="0F69B4"/>
                </a:solidFill>
                <a:latin typeface="Calibri"/>
                <a:cs typeface="Calibri"/>
              </a:rPr>
              <a:t>	</a:t>
            </a:r>
          </a:p>
        </p:txBody>
      </p:sp>
    </p:spTree>
    <p:extLst>
      <p:ext uri="{BB962C8B-B14F-4D97-AF65-F5344CB8AC3E}">
        <p14:creationId xmlns:p14="http://schemas.microsoft.com/office/powerpoint/2010/main" val="41332627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número de diapositiva"/>
          <p:cNvSpPr>
            <a:spLocks noGrp="1"/>
          </p:cNvSpPr>
          <p:nvPr>
            <p:ph type="sldNum" sz="quarter" idx="11"/>
          </p:nvPr>
        </p:nvSpPr>
        <p:spPr bwMode="auto">
          <a:xfrm>
            <a:off x="8345488" y="6459538"/>
            <a:ext cx="6191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l" eaLnBrk="1" hangingPunct="1">
              <a:spcBef>
                <a:spcPct val="0"/>
              </a:spcBef>
              <a:buFontTx/>
              <a:buNone/>
            </a:pPr>
            <a:fld id="{97731812-6602-4E30-8687-A7B76A824617}" type="slidenum">
              <a:rPr lang="en-US" altLang="es-CL" sz="1000" b="1" smtClean="0">
                <a:solidFill>
                  <a:srgbClr val="FFFFFF"/>
                </a:solidFill>
                <a:latin typeface="Verdana" pitchFamily="34" charset="0"/>
              </a:rPr>
              <a:pPr algn="l" eaLnBrk="1" hangingPunct="1">
                <a:spcBef>
                  <a:spcPct val="0"/>
                </a:spcBef>
                <a:buFontTx/>
                <a:buNone/>
              </a:pPr>
              <a:t>12</a:t>
            </a:fld>
            <a:endParaRPr lang="en-US" altLang="es-CL" sz="1000" b="1" smtClean="0">
              <a:solidFill>
                <a:srgbClr val="FFFFFF"/>
              </a:solidFill>
              <a:latin typeface="Verdana" pitchFamily="34" charset="0"/>
            </a:endParaRPr>
          </a:p>
        </p:txBody>
      </p:sp>
      <p:sp>
        <p:nvSpPr>
          <p:cNvPr id="77827" name="26 CuadroTexto"/>
          <p:cNvSpPr txBox="1">
            <a:spLocks noChangeArrowheads="1"/>
          </p:cNvSpPr>
          <p:nvPr/>
        </p:nvSpPr>
        <p:spPr bwMode="auto">
          <a:xfrm>
            <a:off x="504825" y="2266950"/>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28" name="27 CuadroTexto"/>
          <p:cNvSpPr txBox="1">
            <a:spLocks noChangeArrowheads="1"/>
          </p:cNvSpPr>
          <p:nvPr/>
        </p:nvSpPr>
        <p:spPr bwMode="auto">
          <a:xfrm>
            <a:off x="1238250" y="1795463"/>
            <a:ext cx="657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29" name="28 CuadroTexto"/>
          <p:cNvSpPr txBox="1">
            <a:spLocks noChangeArrowheads="1"/>
          </p:cNvSpPr>
          <p:nvPr/>
        </p:nvSpPr>
        <p:spPr bwMode="auto">
          <a:xfrm>
            <a:off x="6969125" y="25034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0" name="29 CuadroTexto"/>
          <p:cNvSpPr txBox="1">
            <a:spLocks noChangeArrowheads="1"/>
          </p:cNvSpPr>
          <p:nvPr/>
        </p:nvSpPr>
        <p:spPr bwMode="auto">
          <a:xfrm>
            <a:off x="7689850"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1" name="31 CuadroTexto"/>
          <p:cNvSpPr txBox="1">
            <a:spLocks noChangeArrowheads="1"/>
          </p:cNvSpPr>
          <p:nvPr/>
        </p:nvSpPr>
        <p:spPr bwMode="auto">
          <a:xfrm>
            <a:off x="6105525"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2" name="32 CuadroTexto"/>
          <p:cNvSpPr txBox="1">
            <a:spLocks noChangeArrowheads="1"/>
          </p:cNvSpPr>
          <p:nvPr/>
        </p:nvSpPr>
        <p:spPr bwMode="auto">
          <a:xfrm>
            <a:off x="4478338" y="200025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3" name="36 CuadroTexto"/>
          <p:cNvSpPr txBox="1">
            <a:spLocks noChangeArrowheads="1"/>
          </p:cNvSpPr>
          <p:nvPr/>
        </p:nvSpPr>
        <p:spPr bwMode="auto">
          <a:xfrm>
            <a:off x="2127250" y="530066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4" name="37 CuadroTexto"/>
          <p:cNvSpPr txBox="1">
            <a:spLocks noChangeArrowheads="1"/>
          </p:cNvSpPr>
          <p:nvPr/>
        </p:nvSpPr>
        <p:spPr bwMode="auto">
          <a:xfrm>
            <a:off x="1173163" y="46720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5" name="40 CuadroTexto"/>
          <p:cNvSpPr txBox="1">
            <a:spLocks noChangeArrowheads="1"/>
          </p:cNvSpPr>
          <p:nvPr/>
        </p:nvSpPr>
        <p:spPr bwMode="auto">
          <a:xfrm>
            <a:off x="5319713" y="54991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6" name="41 CuadroTexto"/>
          <p:cNvSpPr txBox="1">
            <a:spLocks noChangeArrowheads="1"/>
          </p:cNvSpPr>
          <p:nvPr/>
        </p:nvSpPr>
        <p:spPr bwMode="auto">
          <a:xfrm>
            <a:off x="6156325" y="504031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7" name="43 CuadroTexto"/>
          <p:cNvSpPr txBox="1">
            <a:spLocks noChangeArrowheads="1"/>
          </p:cNvSpPr>
          <p:nvPr/>
        </p:nvSpPr>
        <p:spPr bwMode="auto">
          <a:xfrm>
            <a:off x="2843213" y="4805363"/>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8" name="24 CuadroTexto"/>
          <p:cNvSpPr txBox="1">
            <a:spLocks noChangeArrowheads="1"/>
          </p:cNvSpPr>
          <p:nvPr/>
        </p:nvSpPr>
        <p:spPr bwMode="auto">
          <a:xfrm>
            <a:off x="826019" y="116632"/>
            <a:ext cx="785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 altLang="es-CL" sz="2400" b="1" dirty="0">
                <a:solidFill>
                  <a:srgbClr val="0F69B4"/>
                </a:solidFill>
                <a:latin typeface="Calibri"/>
                <a:cs typeface="Calibri"/>
              </a:rPr>
              <a:t>Telefonía </a:t>
            </a:r>
            <a:r>
              <a:rPr lang="es-ES" altLang="es-CL" sz="2400" b="1" dirty="0" smtClean="0">
                <a:solidFill>
                  <a:srgbClr val="0F69B4"/>
                </a:solidFill>
                <a:latin typeface="Calibri"/>
                <a:cs typeface="Calibri"/>
              </a:rPr>
              <a:t>Móvil (OMV)  </a:t>
            </a:r>
          </a:p>
          <a:p>
            <a:pPr algn="ctr" eaLnBrk="1" hangingPunct="1">
              <a:spcBef>
                <a:spcPct val="0"/>
              </a:spcBef>
              <a:buFontTx/>
              <a:buNone/>
            </a:pPr>
            <a:r>
              <a:rPr lang="es-ES" altLang="es-CL" sz="2400" b="1" dirty="0" smtClean="0">
                <a:solidFill>
                  <a:srgbClr val="0F69B4"/>
                </a:solidFill>
                <a:latin typeface="Calibri"/>
                <a:cs typeface="Calibri"/>
              </a:rPr>
              <a:t>Tiempo Establecimiento Llamada</a:t>
            </a:r>
            <a:endParaRPr lang="es-ES" altLang="es-CL" sz="3200" b="1" dirty="0">
              <a:solidFill>
                <a:srgbClr val="0F69B4"/>
              </a:solidFill>
              <a:latin typeface="Calibri"/>
              <a:cs typeface="Calibri"/>
            </a:endParaRPr>
          </a:p>
        </p:txBody>
      </p:sp>
      <p:sp>
        <p:nvSpPr>
          <p:cNvPr id="77839" name="50 CuadroTexto"/>
          <p:cNvSpPr txBox="1">
            <a:spLocks noChangeArrowheads="1"/>
          </p:cNvSpPr>
          <p:nvPr/>
        </p:nvSpPr>
        <p:spPr bwMode="auto">
          <a:xfrm>
            <a:off x="468313" y="23114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0" name="51 CuadroTexto"/>
          <p:cNvSpPr txBox="1">
            <a:spLocks noChangeArrowheads="1"/>
          </p:cNvSpPr>
          <p:nvPr/>
        </p:nvSpPr>
        <p:spPr bwMode="auto">
          <a:xfrm>
            <a:off x="1187450" y="18272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1" name="53 CuadroTexto"/>
          <p:cNvSpPr txBox="1">
            <a:spLocks noChangeArrowheads="1"/>
          </p:cNvSpPr>
          <p:nvPr/>
        </p:nvSpPr>
        <p:spPr bwMode="auto">
          <a:xfrm>
            <a:off x="6875463" y="2613025"/>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2" name="55 CuadroTexto"/>
          <p:cNvSpPr txBox="1">
            <a:spLocks noChangeArrowheads="1"/>
          </p:cNvSpPr>
          <p:nvPr/>
        </p:nvSpPr>
        <p:spPr bwMode="auto">
          <a:xfrm>
            <a:off x="6056313" y="2071688"/>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3" name="57 CuadroTexto"/>
          <p:cNvSpPr txBox="1">
            <a:spLocks noChangeArrowheads="1"/>
          </p:cNvSpPr>
          <p:nvPr/>
        </p:nvSpPr>
        <p:spPr bwMode="auto">
          <a:xfrm>
            <a:off x="4427538" y="2003425"/>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25" name="6 Marcador de texto"/>
          <p:cNvSpPr txBox="1">
            <a:spLocks/>
          </p:cNvSpPr>
          <p:nvPr/>
        </p:nvSpPr>
        <p:spPr>
          <a:xfrm>
            <a:off x="2843213" y="4653136"/>
            <a:ext cx="4969148" cy="216024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eaLnBrk="1" hangingPunct="1">
              <a:spcBef>
                <a:spcPct val="0"/>
              </a:spcBef>
              <a:buNone/>
              <a:defRPr/>
            </a:pPr>
            <a:r>
              <a:rPr lang="es-CL" altLang="es-CL" sz="1200" dirty="0" smtClean="0">
                <a:solidFill>
                  <a:srgbClr val="0F69B4"/>
                </a:solidFill>
                <a:latin typeface="Calibri"/>
                <a:ea typeface="+mn-ea"/>
                <a:cs typeface="Calibri"/>
              </a:rPr>
              <a:t>                                         </a:t>
            </a:r>
            <a:endParaRPr lang="es-CL" altLang="es-CL" sz="1400" dirty="0">
              <a:solidFill>
                <a:srgbClr val="0F69B4"/>
              </a:solidFill>
              <a:latin typeface="Calibri"/>
              <a:cs typeface="Calibri"/>
            </a:endParaRPr>
          </a:p>
          <a:p>
            <a:pPr marL="0" lvl="0" indent="0" algn="just" eaLnBrk="1" hangingPunct="1">
              <a:spcBef>
                <a:spcPct val="0"/>
              </a:spcBef>
              <a:buNone/>
              <a:defRPr/>
            </a:pPr>
            <a:endParaRPr lang="es-CL" altLang="es-CL" sz="1400" dirty="0" smtClean="0">
              <a:solidFill>
                <a:srgbClr val="0F69B4"/>
              </a:solidFill>
              <a:latin typeface="Calibri"/>
              <a:cs typeface="Calibri"/>
            </a:endParaRPr>
          </a:p>
          <a:p>
            <a:pPr marL="0" lvl="0" indent="0" algn="just" eaLnBrk="1" hangingPunct="1">
              <a:spcBef>
                <a:spcPct val="0"/>
              </a:spcBef>
              <a:buNone/>
              <a:defRPr/>
            </a:pPr>
            <a:r>
              <a:rPr lang="es-CL" altLang="es-CL" sz="1400" dirty="0" smtClean="0">
                <a:solidFill>
                  <a:srgbClr val="0F69B4"/>
                </a:solidFill>
                <a:latin typeface="Calibri"/>
                <a:cs typeface="Calibri"/>
              </a:rPr>
              <a:t>Tiempo </a:t>
            </a:r>
            <a:r>
              <a:rPr lang="es-CL" altLang="es-CL" sz="1400" dirty="0">
                <a:solidFill>
                  <a:srgbClr val="0F69B4"/>
                </a:solidFill>
                <a:latin typeface="Calibri"/>
                <a:cs typeface="Calibri"/>
              </a:rPr>
              <a:t>Promedio de Establecimiento Llamadas representa el tiempo que demora en establecerse una comunicación contabilizado desde el envío de la numeración (</a:t>
            </a:r>
            <a:r>
              <a:rPr lang="es-CL" altLang="es-CL" sz="1400" dirty="0" err="1">
                <a:solidFill>
                  <a:srgbClr val="0F69B4"/>
                </a:solidFill>
                <a:latin typeface="Calibri"/>
                <a:cs typeface="Calibri"/>
              </a:rPr>
              <a:t>send</a:t>
            </a:r>
            <a:r>
              <a:rPr lang="es-CL" altLang="es-CL" sz="1400" dirty="0">
                <a:solidFill>
                  <a:srgbClr val="0F69B4"/>
                </a:solidFill>
                <a:latin typeface="Calibri"/>
                <a:cs typeface="Calibri"/>
              </a:rPr>
              <a:t>) hasta la recepción de </a:t>
            </a:r>
            <a:r>
              <a:rPr lang="es-CL" altLang="es-CL" sz="1400" dirty="0" smtClean="0">
                <a:solidFill>
                  <a:srgbClr val="0F69B4"/>
                </a:solidFill>
                <a:latin typeface="Calibri"/>
                <a:cs typeface="Calibri"/>
              </a:rPr>
              <a:t>confirmación de aceptación de llamado.</a:t>
            </a:r>
          </a:p>
          <a:p>
            <a:pPr marL="0" lvl="0" indent="0" algn="just" eaLnBrk="1" hangingPunct="1">
              <a:spcBef>
                <a:spcPct val="0"/>
              </a:spcBef>
              <a:buNone/>
              <a:defRPr/>
            </a:pPr>
            <a:endParaRPr lang="es-CL" altLang="es-CL" sz="1400" dirty="0" smtClean="0">
              <a:solidFill>
                <a:srgbClr val="0F69B4"/>
              </a:solidFill>
              <a:latin typeface="Calibri"/>
              <a:cs typeface="Calibri"/>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40" y="4802088"/>
            <a:ext cx="1492209" cy="108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048284"/>
            <a:ext cx="6108700" cy="359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539750" y="117475"/>
            <a:ext cx="996950" cy="719138"/>
            <a:chOff x="539750" y="117475"/>
            <a:chExt cx="996950" cy="719138"/>
          </a:xfrm>
        </p:grpSpPr>
        <p:sp>
          <p:nvSpPr>
            <p:cNvPr id="29" name="28 Rectángulo redondeado"/>
            <p:cNvSpPr/>
            <p:nvPr/>
          </p:nvSpPr>
          <p:spPr bwMode="auto">
            <a:xfrm>
              <a:off x="539750" y="117475"/>
              <a:ext cx="996950" cy="719138"/>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30" name="Picture 15" descr="C:\Users\vreginato\Desktop\connection-ve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41" y="331506"/>
              <a:ext cx="374569" cy="4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CuadroTexto"/>
          <p:cNvSpPr txBox="1"/>
          <p:nvPr/>
        </p:nvSpPr>
        <p:spPr>
          <a:xfrm>
            <a:off x="1597044" y="1457881"/>
            <a:ext cx="466794" cy="276999"/>
          </a:xfrm>
          <a:prstGeom prst="rect">
            <a:avLst/>
          </a:prstGeom>
          <a:noFill/>
        </p:spPr>
        <p:txBody>
          <a:bodyPr wrap="none" rtlCol="0">
            <a:spAutoFit/>
          </a:bodyPr>
          <a:lstStyle/>
          <a:p>
            <a:r>
              <a:rPr lang="es-CL" sz="1200" b="1" dirty="0" err="1" smtClean="0"/>
              <a:t>Seg</a:t>
            </a:r>
            <a:endParaRPr lang="es-CL" sz="1200" b="1" dirty="0"/>
          </a:p>
        </p:txBody>
      </p:sp>
    </p:spTree>
    <p:extLst>
      <p:ext uri="{BB962C8B-B14F-4D97-AF65-F5344CB8AC3E}">
        <p14:creationId xmlns:p14="http://schemas.microsoft.com/office/powerpoint/2010/main" val="38007486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número de diapositiva"/>
          <p:cNvSpPr>
            <a:spLocks noGrp="1"/>
          </p:cNvSpPr>
          <p:nvPr>
            <p:ph type="sldNum" sz="quarter" idx="11"/>
          </p:nvPr>
        </p:nvSpPr>
        <p:spPr bwMode="auto">
          <a:xfrm>
            <a:off x="6551613" y="65278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DCD421E4-19BC-4FFE-9424-C4FC1B202318}" type="slidenum">
              <a:rPr lang="en-US" altLang="es-CL" sz="1000" b="1" smtClean="0">
                <a:solidFill>
                  <a:srgbClr val="FFFFFF"/>
                </a:solidFill>
                <a:latin typeface="Verdana" pitchFamily="34" charset="0"/>
              </a:rPr>
              <a:pPr eaLnBrk="1" hangingPunct="1">
                <a:spcBef>
                  <a:spcPct val="0"/>
                </a:spcBef>
                <a:buFontTx/>
                <a:buNone/>
              </a:pPr>
              <a:t>13</a:t>
            </a:fld>
            <a:endParaRPr lang="en-US" altLang="es-CL" sz="1000" b="1" dirty="0" smtClean="0">
              <a:solidFill>
                <a:srgbClr val="FFFFFF"/>
              </a:solidFill>
              <a:latin typeface="Verdana" pitchFamily="34" charset="0"/>
            </a:endParaRPr>
          </a:p>
        </p:txBody>
      </p:sp>
      <p:sp>
        <p:nvSpPr>
          <p:cNvPr id="80899" name="12 CuadroTexto"/>
          <p:cNvSpPr txBox="1">
            <a:spLocks noChangeArrowheads="1"/>
          </p:cNvSpPr>
          <p:nvPr/>
        </p:nvSpPr>
        <p:spPr bwMode="auto">
          <a:xfrm>
            <a:off x="4772025" y="5486400"/>
            <a:ext cx="722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0" name="13 CuadroTexto"/>
          <p:cNvSpPr txBox="1">
            <a:spLocks noChangeArrowheads="1"/>
          </p:cNvSpPr>
          <p:nvPr/>
        </p:nvSpPr>
        <p:spPr bwMode="auto">
          <a:xfrm>
            <a:off x="5565775" y="5402263"/>
            <a:ext cx="720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80901" name="14 CuadroTexto"/>
          <p:cNvSpPr txBox="1">
            <a:spLocks noChangeArrowheads="1"/>
          </p:cNvSpPr>
          <p:nvPr/>
        </p:nvSpPr>
        <p:spPr bwMode="auto">
          <a:xfrm>
            <a:off x="6315075" y="57261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2" name="16 CuadroTexto"/>
          <p:cNvSpPr txBox="1">
            <a:spLocks noChangeArrowheads="1"/>
          </p:cNvSpPr>
          <p:nvPr/>
        </p:nvSpPr>
        <p:spPr bwMode="auto">
          <a:xfrm>
            <a:off x="1401763" y="2630488"/>
            <a:ext cx="7223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3" name="26 CuadroTexto"/>
          <p:cNvSpPr txBox="1">
            <a:spLocks noChangeArrowheads="1"/>
          </p:cNvSpPr>
          <p:nvPr/>
        </p:nvSpPr>
        <p:spPr bwMode="auto">
          <a:xfrm>
            <a:off x="1604963" y="49545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4" name="27 CuadroTexto"/>
          <p:cNvSpPr txBox="1">
            <a:spLocks noChangeArrowheads="1"/>
          </p:cNvSpPr>
          <p:nvPr/>
        </p:nvSpPr>
        <p:spPr bwMode="auto">
          <a:xfrm>
            <a:off x="4054475" y="5441950"/>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80905" name="28 CuadroTexto"/>
          <p:cNvSpPr txBox="1">
            <a:spLocks noChangeArrowheads="1"/>
          </p:cNvSpPr>
          <p:nvPr/>
        </p:nvSpPr>
        <p:spPr bwMode="auto">
          <a:xfrm>
            <a:off x="2435225" y="51196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80906" name="24 CuadroTexto"/>
          <p:cNvSpPr txBox="1">
            <a:spLocks noChangeArrowheads="1"/>
          </p:cNvSpPr>
          <p:nvPr/>
        </p:nvSpPr>
        <p:spPr bwMode="auto">
          <a:xfrm>
            <a:off x="864617" y="44624"/>
            <a:ext cx="8243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CL" altLang="es-CL" sz="2400" b="1" dirty="0">
                <a:solidFill>
                  <a:srgbClr val="0F69B4"/>
                </a:solidFill>
                <a:latin typeface="Calibri"/>
                <a:cs typeface="Calibri"/>
              </a:rPr>
              <a:t>Internet Móvil 3G (Red Propia)</a:t>
            </a:r>
          </a:p>
          <a:p>
            <a:pPr algn="ctr" eaLnBrk="1" hangingPunct="1">
              <a:spcBef>
                <a:spcPct val="0"/>
              </a:spcBef>
              <a:buFont typeface="Arial" pitchFamily="34" charset="0"/>
              <a:buNone/>
            </a:pPr>
            <a:r>
              <a:rPr lang="es-CL" altLang="es-CL" sz="2400" b="1" dirty="0" smtClean="0">
                <a:solidFill>
                  <a:srgbClr val="0F69B4"/>
                </a:solidFill>
                <a:latin typeface="Calibri"/>
                <a:cs typeface="Calibri"/>
              </a:rPr>
              <a:t>Tiempo Navegación Web</a:t>
            </a:r>
            <a:endParaRPr lang="es-ES" altLang="es-CL" sz="2400" b="1" dirty="0">
              <a:solidFill>
                <a:srgbClr val="0F69B4"/>
              </a:solidFill>
              <a:latin typeface="Calibri"/>
              <a:cs typeface="Calibri"/>
            </a:endParaRPr>
          </a:p>
        </p:txBody>
      </p:sp>
      <p:sp>
        <p:nvSpPr>
          <p:cNvPr id="17" name="6 Marcador de texto"/>
          <p:cNvSpPr txBox="1">
            <a:spLocks/>
          </p:cNvSpPr>
          <p:nvPr/>
        </p:nvSpPr>
        <p:spPr>
          <a:xfrm>
            <a:off x="2162175" y="5018088"/>
            <a:ext cx="6337472" cy="10795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200" dirty="0">
                <a:solidFill>
                  <a:srgbClr val="0F69B4"/>
                </a:solidFill>
                <a:latin typeface="Calibri"/>
                <a:ea typeface="+mn-ea"/>
                <a:cs typeface="Calibri"/>
              </a:rPr>
              <a:t>                                      </a:t>
            </a:r>
            <a:r>
              <a:rPr lang="es-CL" altLang="es-CL" sz="1200" dirty="0" smtClean="0">
                <a:solidFill>
                  <a:srgbClr val="0F69B4"/>
                </a:solidFill>
                <a:latin typeface="Calibri"/>
                <a:ea typeface="+mn-ea"/>
                <a:cs typeface="Calibri"/>
              </a:rPr>
              <a:t>  </a:t>
            </a:r>
          </a:p>
          <a:p>
            <a:pPr algn="just" eaLnBrk="1" hangingPunct="1">
              <a:spcBef>
                <a:spcPct val="0"/>
              </a:spcBef>
              <a:buFontTx/>
              <a:buNone/>
              <a:defRPr/>
            </a:pPr>
            <a:r>
              <a:rPr lang="es-CL" altLang="es-CL" sz="1200" dirty="0" smtClean="0">
                <a:solidFill>
                  <a:srgbClr val="0F69B4"/>
                </a:solidFill>
                <a:latin typeface="Calibri"/>
                <a:ea typeface="+mn-ea"/>
                <a:cs typeface="Calibri"/>
              </a:rPr>
              <a:t>C</a:t>
            </a:r>
            <a:r>
              <a:rPr lang="es-CL" altLang="es-CL" sz="1400" dirty="0" smtClean="0">
                <a:solidFill>
                  <a:srgbClr val="0F69B4"/>
                </a:solidFill>
                <a:latin typeface="Calibri"/>
                <a:cs typeface="Calibri"/>
              </a:rPr>
              <a:t>orresponde tiempo </a:t>
            </a:r>
            <a:r>
              <a:rPr lang="es-CL" altLang="es-CL" sz="1400" dirty="0">
                <a:solidFill>
                  <a:srgbClr val="0F69B4"/>
                </a:solidFill>
                <a:latin typeface="Calibri"/>
                <a:cs typeface="Calibri"/>
              </a:rPr>
              <a:t>que demora en descargarse completamente </a:t>
            </a:r>
            <a:r>
              <a:rPr lang="es-CL" altLang="es-CL" sz="1400" dirty="0" smtClean="0">
                <a:solidFill>
                  <a:srgbClr val="0F69B4"/>
                </a:solidFill>
                <a:latin typeface="Calibri"/>
                <a:cs typeface="Calibri"/>
              </a:rPr>
              <a:t>página web</a:t>
            </a:r>
            <a:r>
              <a:rPr lang="es-CL" altLang="es-CL" sz="1400" dirty="0">
                <a:solidFill>
                  <a:srgbClr val="0F69B4"/>
                </a:solidFill>
                <a:latin typeface="Calibri"/>
                <a:cs typeface="Calibri"/>
              </a:rPr>
              <a:t>.</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Representa </a:t>
            </a:r>
            <a:r>
              <a:rPr lang="es-CL" altLang="es-CL" sz="1400" dirty="0">
                <a:solidFill>
                  <a:srgbClr val="0F69B4"/>
                </a:solidFill>
                <a:latin typeface="Calibri"/>
                <a:cs typeface="Calibri"/>
              </a:rPr>
              <a:t>el tipo de servicio internet mas habitual desde un terminal móvil.</a:t>
            </a:r>
          </a:p>
          <a:p>
            <a:pPr algn="just" eaLnBrk="1" hangingPunct="1">
              <a:spcBef>
                <a:spcPct val="0"/>
              </a:spcBef>
              <a:buNone/>
              <a:defRPr/>
            </a:pPr>
            <a:endParaRPr lang="es-CL" altLang="es-CL" sz="1400" dirty="0" smtClean="0">
              <a:solidFill>
                <a:srgbClr val="0F69B4"/>
              </a:solidFill>
              <a:latin typeface="Calibri"/>
              <a:cs typeface="Calibri"/>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4754562"/>
            <a:ext cx="14636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539750" y="117475"/>
            <a:ext cx="996950" cy="719138"/>
            <a:chOff x="539750" y="117475"/>
            <a:chExt cx="996950" cy="719138"/>
          </a:xfrm>
        </p:grpSpPr>
        <p:sp>
          <p:nvSpPr>
            <p:cNvPr id="20" name="19 Rectángulo redondeado"/>
            <p:cNvSpPr/>
            <p:nvPr/>
          </p:nvSpPr>
          <p:spPr bwMode="auto">
            <a:xfrm>
              <a:off x="539750" y="117475"/>
              <a:ext cx="996950" cy="719138"/>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1" name="Picture 15" descr="C:\Users\vreginato\Desktop\connection-v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41" y="331506"/>
              <a:ext cx="374569" cy="4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033463"/>
            <a:ext cx="6108700" cy="36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556568" y="1567666"/>
            <a:ext cx="466794" cy="276999"/>
          </a:xfrm>
          <a:prstGeom prst="rect">
            <a:avLst/>
          </a:prstGeom>
          <a:noFill/>
        </p:spPr>
        <p:txBody>
          <a:bodyPr wrap="none" rtlCol="0">
            <a:spAutoFit/>
          </a:bodyPr>
          <a:lstStyle/>
          <a:p>
            <a:r>
              <a:rPr lang="es-CL" sz="1200" b="1" dirty="0" err="1" smtClean="0"/>
              <a:t>Seg</a:t>
            </a:r>
            <a:endParaRPr lang="es-CL" sz="1200" b="1" dirty="0"/>
          </a:p>
        </p:txBody>
      </p:sp>
    </p:spTree>
    <p:extLst>
      <p:ext uri="{BB962C8B-B14F-4D97-AF65-F5344CB8AC3E}">
        <p14:creationId xmlns:p14="http://schemas.microsoft.com/office/powerpoint/2010/main" val="18816861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número de diapositiva"/>
          <p:cNvSpPr>
            <a:spLocks noGrp="1"/>
          </p:cNvSpPr>
          <p:nvPr>
            <p:ph type="sldNum" sz="quarter" idx="11"/>
          </p:nvPr>
        </p:nvSpPr>
        <p:spPr bwMode="auto">
          <a:xfrm>
            <a:off x="6551613" y="65278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BC7E55C1-81F2-4505-82A4-462599B088E8}" type="slidenum">
              <a:rPr lang="en-US" altLang="es-CL" sz="1000" b="1" smtClean="0">
                <a:solidFill>
                  <a:srgbClr val="FFFFFF"/>
                </a:solidFill>
                <a:latin typeface="Verdana" pitchFamily="34" charset="0"/>
              </a:rPr>
              <a:pPr eaLnBrk="1" hangingPunct="1">
                <a:spcBef>
                  <a:spcPct val="0"/>
                </a:spcBef>
                <a:buFontTx/>
                <a:buNone/>
              </a:pPr>
              <a:t>14</a:t>
            </a:fld>
            <a:endParaRPr lang="en-US" altLang="es-CL" sz="1000" b="1" smtClean="0">
              <a:solidFill>
                <a:srgbClr val="FFFFFF"/>
              </a:solidFill>
              <a:latin typeface="Verdana" pitchFamily="34" charset="0"/>
            </a:endParaRPr>
          </a:p>
        </p:txBody>
      </p:sp>
      <p:sp>
        <p:nvSpPr>
          <p:cNvPr id="81923" name="12 CuadroTexto"/>
          <p:cNvSpPr txBox="1">
            <a:spLocks noChangeArrowheads="1"/>
          </p:cNvSpPr>
          <p:nvPr/>
        </p:nvSpPr>
        <p:spPr bwMode="auto">
          <a:xfrm>
            <a:off x="4772025" y="5486400"/>
            <a:ext cx="722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4" name="13 CuadroTexto"/>
          <p:cNvSpPr txBox="1">
            <a:spLocks noChangeArrowheads="1"/>
          </p:cNvSpPr>
          <p:nvPr/>
        </p:nvSpPr>
        <p:spPr bwMode="auto">
          <a:xfrm>
            <a:off x="5565775" y="5402263"/>
            <a:ext cx="720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1925" name="14 CuadroTexto"/>
          <p:cNvSpPr txBox="1">
            <a:spLocks noChangeArrowheads="1"/>
          </p:cNvSpPr>
          <p:nvPr/>
        </p:nvSpPr>
        <p:spPr bwMode="auto">
          <a:xfrm>
            <a:off x="6315075" y="57261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6" name="16 CuadroTexto"/>
          <p:cNvSpPr txBox="1">
            <a:spLocks noChangeArrowheads="1"/>
          </p:cNvSpPr>
          <p:nvPr/>
        </p:nvSpPr>
        <p:spPr bwMode="auto">
          <a:xfrm>
            <a:off x="1401763" y="2630488"/>
            <a:ext cx="7223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7" name="26 CuadroTexto"/>
          <p:cNvSpPr txBox="1">
            <a:spLocks noChangeArrowheads="1"/>
          </p:cNvSpPr>
          <p:nvPr/>
        </p:nvSpPr>
        <p:spPr bwMode="auto">
          <a:xfrm>
            <a:off x="1604963" y="49545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1928" name="27 CuadroTexto"/>
          <p:cNvSpPr txBox="1">
            <a:spLocks noChangeArrowheads="1"/>
          </p:cNvSpPr>
          <p:nvPr/>
        </p:nvSpPr>
        <p:spPr bwMode="auto">
          <a:xfrm>
            <a:off x="4054475" y="5441950"/>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1929" name="28 CuadroTexto"/>
          <p:cNvSpPr txBox="1">
            <a:spLocks noChangeArrowheads="1"/>
          </p:cNvSpPr>
          <p:nvPr/>
        </p:nvSpPr>
        <p:spPr bwMode="auto">
          <a:xfrm>
            <a:off x="2435225" y="51196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17" name="24 CuadroTexto"/>
          <p:cNvSpPr txBox="1">
            <a:spLocks noChangeArrowheads="1"/>
          </p:cNvSpPr>
          <p:nvPr/>
        </p:nvSpPr>
        <p:spPr bwMode="auto">
          <a:xfrm>
            <a:off x="611560" y="44624"/>
            <a:ext cx="82438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CL" altLang="es-CL" sz="2400" b="1" dirty="0" smtClean="0">
                <a:solidFill>
                  <a:srgbClr val="0F69B4"/>
                </a:solidFill>
                <a:latin typeface="Calibri"/>
                <a:cs typeface="Calibri"/>
              </a:rPr>
              <a:t>   </a:t>
            </a:r>
            <a:r>
              <a:rPr lang="es-CL" altLang="es-CL" sz="2400" b="1" dirty="0">
                <a:solidFill>
                  <a:srgbClr val="0F69B4"/>
                </a:solidFill>
                <a:latin typeface="Calibri"/>
                <a:cs typeface="Calibri"/>
              </a:rPr>
              <a:t>Internet Móvil 3G (Red Propia)</a:t>
            </a:r>
          </a:p>
          <a:p>
            <a:pPr algn="ctr" eaLnBrk="1" hangingPunct="1">
              <a:spcBef>
                <a:spcPct val="0"/>
              </a:spcBef>
              <a:buFont typeface="Arial" pitchFamily="34" charset="0"/>
              <a:buNone/>
            </a:pPr>
            <a:r>
              <a:rPr lang="es-CL" altLang="es-CL" sz="2400" b="1" dirty="0" smtClean="0">
                <a:solidFill>
                  <a:srgbClr val="0F69B4"/>
                </a:solidFill>
                <a:latin typeface="Calibri"/>
                <a:cs typeface="Calibri"/>
              </a:rPr>
              <a:t>Navegación Web Exitosa</a:t>
            </a:r>
            <a:endParaRPr lang="es-ES" altLang="es-CL" sz="2400" b="1" dirty="0">
              <a:solidFill>
                <a:srgbClr val="0F69B4"/>
              </a:solidFill>
              <a:latin typeface="Calibri"/>
              <a:cs typeface="Calibri"/>
            </a:endParaRPr>
          </a:p>
          <a:p>
            <a:pPr algn="ctr" eaLnBrk="1" hangingPunct="1">
              <a:spcBef>
                <a:spcPct val="0"/>
              </a:spcBef>
              <a:buFont typeface="Arial" pitchFamily="34" charset="0"/>
              <a:buNone/>
            </a:pPr>
            <a:endParaRPr lang="es-ES" altLang="es-CL" sz="2400" b="1" dirty="0">
              <a:solidFill>
                <a:srgbClr val="0F69B4"/>
              </a:solidFill>
              <a:latin typeface="Calibri"/>
              <a:cs typeface="Calibri"/>
            </a:endParaRPr>
          </a:p>
        </p:txBody>
      </p:sp>
      <p:sp>
        <p:nvSpPr>
          <p:cNvPr id="18" name="6 Marcador de texto"/>
          <p:cNvSpPr txBox="1">
            <a:spLocks/>
          </p:cNvSpPr>
          <p:nvPr/>
        </p:nvSpPr>
        <p:spPr>
          <a:xfrm>
            <a:off x="2795587" y="4679206"/>
            <a:ext cx="5232798" cy="206216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400" dirty="0">
                <a:solidFill>
                  <a:srgbClr val="0F69B4"/>
                </a:solidFill>
                <a:latin typeface="Calibri"/>
                <a:cs typeface="Calibri"/>
              </a:rPr>
              <a:t>                                      </a:t>
            </a:r>
            <a:endParaRPr lang="es-CL" altLang="es-CL" sz="1400" dirty="0" smtClean="0">
              <a:solidFill>
                <a:srgbClr val="0F69B4"/>
              </a:solidFill>
              <a:latin typeface="Calibri"/>
              <a:cs typeface="Calibri"/>
            </a:endParaRPr>
          </a:p>
          <a:p>
            <a:pPr marL="0" indent="0" algn="just" eaLnBrk="1" hangingPunct="1">
              <a:spcBef>
                <a:spcPct val="0"/>
              </a:spcBef>
              <a:buFontTx/>
              <a:buNone/>
              <a:defRPr/>
            </a:pPr>
            <a:endParaRPr lang="es-CL" altLang="es-CL" sz="1400" dirty="0" smtClean="0">
              <a:solidFill>
                <a:srgbClr val="0F69B4"/>
              </a:solidFill>
              <a:latin typeface="Calibri"/>
              <a:cs typeface="Calibri"/>
            </a:endParaRPr>
          </a:p>
          <a:p>
            <a:pPr marL="0" indent="0" algn="just" eaLnBrk="1" hangingPunct="1">
              <a:spcBef>
                <a:spcPct val="0"/>
              </a:spcBef>
              <a:buFontTx/>
              <a:buNone/>
              <a:defRPr/>
            </a:pPr>
            <a:r>
              <a:rPr lang="es-CL" altLang="es-CL" sz="1400" dirty="0" smtClean="0">
                <a:solidFill>
                  <a:srgbClr val="0F69B4"/>
                </a:solidFill>
                <a:latin typeface="Calibri"/>
                <a:cs typeface="Calibri"/>
              </a:rPr>
              <a:t>Corresponde </a:t>
            </a:r>
            <a:r>
              <a:rPr lang="es-CL" altLang="es-CL" sz="1400" dirty="0">
                <a:solidFill>
                  <a:srgbClr val="0F69B4"/>
                </a:solidFill>
                <a:latin typeface="Calibri"/>
                <a:cs typeface="Calibri"/>
              </a:rPr>
              <a:t>a la razón entre la navegación exitosa  o descarga de </a:t>
            </a:r>
            <a:r>
              <a:rPr lang="es-CL" altLang="es-CL" sz="1400" dirty="0" smtClean="0">
                <a:solidFill>
                  <a:srgbClr val="0F69B4"/>
                </a:solidFill>
                <a:latin typeface="Calibri"/>
                <a:cs typeface="Calibri"/>
              </a:rPr>
              <a:t>una página </a:t>
            </a:r>
            <a:r>
              <a:rPr lang="es-CL" altLang="es-CL" sz="1400" dirty="0">
                <a:solidFill>
                  <a:srgbClr val="0F69B4"/>
                </a:solidFill>
                <a:latin typeface="Calibri"/>
                <a:cs typeface="Calibri"/>
              </a:rPr>
              <a:t>web completa  en el terminal y el total de Intentos (HTTP </a:t>
            </a:r>
            <a:r>
              <a:rPr lang="es-CL" altLang="es-CL" sz="1400" dirty="0" err="1">
                <a:solidFill>
                  <a:srgbClr val="0F69B4"/>
                </a:solidFill>
                <a:latin typeface="Calibri"/>
                <a:cs typeface="Calibri"/>
              </a:rPr>
              <a:t>Browsing</a:t>
            </a:r>
            <a:r>
              <a:rPr lang="es-CL" altLang="es-CL" sz="1400" dirty="0">
                <a:solidFill>
                  <a:srgbClr val="0F69B4"/>
                </a:solidFill>
                <a:latin typeface="Calibri"/>
                <a:cs typeface="Calibri"/>
              </a:rPr>
              <a:t>).</a:t>
            </a:r>
          </a:p>
          <a:p>
            <a:pPr algn="just" eaLnBrk="1" hangingPunct="1">
              <a:spcBef>
                <a:spcPct val="0"/>
              </a:spcBef>
              <a:buFontTx/>
              <a:buNone/>
              <a:defRPr/>
            </a:pPr>
            <a:endParaRPr lang="es-CL" altLang="es-CL" sz="1200" dirty="0">
              <a:solidFill>
                <a:srgbClr val="0F69B4"/>
              </a:solidFill>
              <a:latin typeface="Calibri"/>
              <a:ea typeface="+mn-ea"/>
              <a:cs typeface="Calibri"/>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978449"/>
            <a:ext cx="14636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6 Grupo"/>
          <p:cNvGrpSpPr>
            <a:grpSpLocks/>
          </p:cNvGrpSpPr>
          <p:nvPr/>
        </p:nvGrpSpPr>
        <p:grpSpPr bwMode="auto">
          <a:xfrm>
            <a:off x="539750" y="117475"/>
            <a:ext cx="996950" cy="719138"/>
            <a:chOff x="1020157" y="3973513"/>
            <a:chExt cx="3156359" cy="1928130"/>
          </a:xfrm>
        </p:grpSpPr>
        <p:sp>
          <p:nvSpPr>
            <p:cNvPr id="21" name="20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2" name="Picture 15" descr="C:\Users\vreginato\Desktop\connection-v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063625"/>
            <a:ext cx="6157913" cy="36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45611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número de diapositiva"/>
          <p:cNvSpPr>
            <a:spLocks noGrp="1"/>
          </p:cNvSpPr>
          <p:nvPr>
            <p:ph type="sldNum" sz="quarter" idx="11"/>
          </p:nvPr>
        </p:nvSpPr>
        <p:spPr bwMode="auto">
          <a:xfrm>
            <a:off x="6551613" y="65278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DCD421E4-19BC-4FFE-9424-C4FC1B202318}" type="slidenum">
              <a:rPr lang="en-US" altLang="es-CL" sz="1000" b="1" smtClean="0">
                <a:solidFill>
                  <a:srgbClr val="FFFFFF"/>
                </a:solidFill>
                <a:latin typeface="Verdana" pitchFamily="34" charset="0"/>
              </a:rPr>
              <a:pPr eaLnBrk="1" hangingPunct="1">
                <a:spcBef>
                  <a:spcPct val="0"/>
                </a:spcBef>
                <a:buFontTx/>
                <a:buNone/>
              </a:pPr>
              <a:t>15</a:t>
            </a:fld>
            <a:endParaRPr lang="en-US" altLang="es-CL" sz="1000" b="1" dirty="0" smtClean="0">
              <a:solidFill>
                <a:srgbClr val="FFFFFF"/>
              </a:solidFill>
              <a:latin typeface="Verdana" pitchFamily="34" charset="0"/>
            </a:endParaRPr>
          </a:p>
        </p:txBody>
      </p:sp>
      <p:sp>
        <p:nvSpPr>
          <p:cNvPr id="80899" name="12 CuadroTexto"/>
          <p:cNvSpPr txBox="1">
            <a:spLocks noChangeArrowheads="1"/>
          </p:cNvSpPr>
          <p:nvPr/>
        </p:nvSpPr>
        <p:spPr bwMode="auto">
          <a:xfrm>
            <a:off x="4772025" y="5486400"/>
            <a:ext cx="722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0" name="13 CuadroTexto"/>
          <p:cNvSpPr txBox="1">
            <a:spLocks noChangeArrowheads="1"/>
          </p:cNvSpPr>
          <p:nvPr/>
        </p:nvSpPr>
        <p:spPr bwMode="auto">
          <a:xfrm>
            <a:off x="5565775" y="5402263"/>
            <a:ext cx="720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80901" name="14 CuadroTexto"/>
          <p:cNvSpPr txBox="1">
            <a:spLocks noChangeArrowheads="1"/>
          </p:cNvSpPr>
          <p:nvPr/>
        </p:nvSpPr>
        <p:spPr bwMode="auto">
          <a:xfrm>
            <a:off x="6315075" y="57261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2" name="16 CuadroTexto"/>
          <p:cNvSpPr txBox="1">
            <a:spLocks noChangeArrowheads="1"/>
          </p:cNvSpPr>
          <p:nvPr/>
        </p:nvSpPr>
        <p:spPr bwMode="auto">
          <a:xfrm>
            <a:off x="1401763" y="2630488"/>
            <a:ext cx="7223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3" name="26 CuadroTexto"/>
          <p:cNvSpPr txBox="1">
            <a:spLocks noChangeArrowheads="1"/>
          </p:cNvSpPr>
          <p:nvPr/>
        </p:nvSpPr>
        <p:spPr bwMode="auto">
          <a:xfrm>
            <a:off x="1604963" y="49545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4" name="27 CuadroTexto"/>
          <p:cNvSpPr txBox="1">
            <a:spLocks noChangeArrowheads="1"/>
          </p:cNvSpPr>
          <p:nvPr/>
        </p:nvSpPr>
        <p:spPr bwMode="auto">
          <a:xfrm>
            <a:off x="4054475" y="5441950"/>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80905" name="28 CuadroTexto"/>
          <p:cNvSpPr txBox="1">
            <a:spLocks noChangeArrowheads="1"/>
          </p:cNvSpPr>
          <p:nvPr/>
        </p:nvSpPr>
        <p:spPr bwMode="auto">
          <a:xfrm>
            <a:off x="2435225" y="51196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grpSp>
        <p:nvGrpSpPr>
          <p:cNvPr id="80909" name="6 Grupo"/>
          <p:cNvGrpSpPr>
            <a:grpSpLocks/>
          </p:cNvGrpSpPr>
          <p:nvPr/>
        </p:nvGrpSpPr>
        <p:grpSpPr bwMode="auto">
          <a:xfrm>
            <a:off x="539750" y="117475"/>
            <a:ext cx="996950" cy="719138"/>
            <a:chOff x="1020157" y="3973513"/>
            <a:chExt cx="3156359" cy="1928130"/>
          </a:xfrm>
        </p:grpSpPr>
        <p:sp>
          <p:nvSpPr>
            <p:cNvPr id="18" name="17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80912"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6 Marcador de texto"/>
          <p:cNvSpPr txBox="1">
            <a:spLocks/>
          </p:cNvSpPr>
          <p:nvPr/>
        </p:nvSpPr>
        <p:spPr>
          <a:xfrm>
            <a:off x="1971596" y="5039246"/>
            <a:ext cx="5840764" cy="65670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200" dirty="0" smtClean="0">
                <a:solidFill>
                  <a:srgbClr val="0F69B4"/>
                </a:solidFill>
                <a:latin typeface="Calibri"/>
                <a:ea typeface="+mn-ea"/>
                <a:cs typeface="Calibri"/>
              </a:rPr>
              <a:t>C</a:t>
            </a:r>
            <a:r>
              <a:rPr lang="es-CL" altLang="es-CL" sz="1400" dirty="0" smtClean="0">
                <a:solidFill>
                  <a:srgbClr val="0F69B4"/>
                </a:solidFill>
                <a:latin typeface="Calibri"/>
                <a:cs typeface="Calibri"/>
              </a:rPr>
              <a:t>orresponde </a:t>
            </a:r>
            <a:r>
              <a:rPr lang="es-CL" altLang="es-CL" sz="1400" dirty="0">
                <a:solidFill>
                  <a:srgbClr val="0F69B4"/>
                </a:solidFill>
                <a:latin typeface="Calibri"/>
                <a:cs typeface="Calibri"/>
              </a:rPr>
              <a:t>al tiempo que demora en descargarse </a:t>
            </a:r>
            <a:r>
              <a:rPr lang="es-CL" altLang="es-CL" sz="1400" dirty="0" smtClean="0">
                <a:solidFill>
                  <a:srgbClr val="0F69B4"/>
                </a:solidFill>
                <a:latin typeface="Calibri"/>
                <a:cs typeface="Calibri"/>
              </a:rPr>
              <a:t>completamente una</a:t>
            </a:r>
          </a:p>
          <a:p>
            <a:pPr algn="just" eaLnBrk="1" hangingPunct="1">
              <a:spcBef>
                <a:spcPct val="0"/>
              </a:spcBef>
              <a:buFontTx/>
              <a:buNone/>
              <a:defRPr/>
            </a:pPr>
            <a:r>
              <a:rPr lang="es-CL" altLang="es-CL" sz="1400" dirty="0" smtClean="0">
                <a:solidFill>
                  <a:srgbClr val="0F69B4"/>
                </a:solidFill>
                <a:latin typeface="Calibri"/>
                <a:cs typeface="Calibri"/>
              </a:rPr>
              <a:t>página web.</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endParaRPr lang="es-CL" sz="1400" dirty="0">
              <a:solidFill>
                <a:srgbClr val="0F69B4"/>
              </a:solidFill>
              <a:latin typeface="Calibri"/>
              <a:cs typeface="Calibri"/>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845645"/>
            <a:ext cx="14636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24 CuadroTexto"/>
          <p:cNvSpPr txBox="1">
            <a:spLocks noChangeArrowheads="1"/>
          </p:cNvSpPr>
          <p:nvPr/>
        </p:nvSpPr>
        <p:spPr bwMode="auto">
          <a:xfrm>
            <a:off x="864617" y="116632"/>
            <a:ext cx="8243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CL" altLang="es-CL" sz="2400" b="1" dirty="0">
                <a:solidFill>
                  <a:srgbClr val="0F69B4"/>
                </a:solidFill>
                <a:latin typeface="Calibri"/>
                <a:cs typeface="Calibri"/>
              </a:rPr>
              <a:t>Internet Móvil 3G (OMV)</a:t>
            </a:r>
          </a:p>
          <a:p>
            <a:pPr algn="ctr" eaLnBrk="1" hangingPunct="1">
              <a:spcBef>
                <a:spcPct val="0"/>
              </a:spcBef>
              <a:buNone/>
            </a:pPr>
            <a:r>
              <a:rPr lang="es-CL" altLang="es-CL" sz="2400" b="1" dirty="0">
                <a:solidFill>
                  <a:srgbClr val="0F69B4"/>
                </a:solidFill>
                <a:latin typeface="Calibri"/>
                <a:cs typeface="Calibri"/>
              </a:rPr>
              <a:t>Tiempo Navegación Web</a:t>
            </a:r>
            <a:endParaRPr lang="es-ES" altLang="es-CL" sz="2400" b="1" dirty="0">
              <a:solidFill>
                <a:srgbClr val="0F69B4"/>
              </a:solidFill>
              <a:latin typeface="Calibri"/>
              <a:cs typeface="Calibri"/>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124744"/>
            <a:ext cx="6084887" cy="369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504802" y="1607642"/>
            <a:ext cx="466794" cy="276999"/>
          </a:xfrm>
          <a:prstGeom prst="rect">
            <a:avLst/>
          </a:prstGeom>
          <a:noFill/>
        </p:spPr>
        <p:txBody>
          <a:bodyPr wrap="none" rtlCol="0">
            <a:spAutoFit/>
          </a:bodyPr>
          <a:lstStyle/>
          <a:p>
            <a:r>
              <a:rPr lang="es-CL" sz="1200" b="1" dirty="0" err="1" smtClean="0"/>
              <a:t>Seg</a:t>
            </a:r>
            <a:endParaRPr lang="es-CL" sz="1200" b="1" dirty="0"/>
          </a:p>
        </p:txBody>
      </p:sp>
    </p:spTree>
    <p:extLst>
      <p:ext uri="{BB962C8B-B14F-4D97-AF65-F5344CB8AC3E}">
        <p14:creationId xmlns:p14="http://schemas.microsoft.com/office/powerpoint/2010/main" val="129106917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número de diapositiva"/>
          <p:cNvSpPr>
            <a:spLocks noGrp="1"/>
          </p:cNvSpPr>
          <p:nvPr>
            <p:ph type="sldNum" sz="quarter" idx="11"/>
          </p:nvPr>
        </p:nvSpPr>
        <p:spPr bwMode="auto">
          <a:xfrm>
            <a:off x="6551613" y="65278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BC7E55C1-81F2-4505-82A4-462599B088E8}" type="slidenum">
              <a:rPr lang="en-US" altLang="es-CL" sz="1000" b="1" smtClean="0">
                <a:solidFill>
                  <a:srgbClr val="FFFFFF"/>
                </a:solidFill>
                <a:latin typeface="Verdana" pitchFamily="34" charset="0"/>
              </a:rPr>
              <a:pPr eaLnBrk="1" hangingPunct="1">
                <a:spcBef>
                  <a:spcPct val="0"/>
                </a:spcBef>
                <a:buFontTx/>
                <a:buNone/>
              </a:pPr>
              <a:t>16</a:t>
            </a:fld>
            <a:endParaRPr lang="en-US" altLang="es-CL" sz="1000" b="1" smtClean="0">
              <a:solidFill>
                <a:srgbClr val="FFFFFF"/>
              </a:solidFill>
              <a:latin typeface="Verdana" pitchFamily="34" charset="0"/>
            </a:endParaRPr>
          </a:p>
        </p:txBody>
      </p:sp>
      <p:sp>
        <p:nvSpPr>
          <p:cNvPr id="81923" name="12 CuadroTexto"/>
          <p:cNvSpPr txBox="1">
            <a:spLocks noChangeArrowheads="1"/>
          </p:cNvSpPr>
          <p:nvPr/>
        </p:nvSpPr>
        <p:spPr bwMode="auto">
          <a:xfrm>
            <a:off x="4772025" y="5486400"/>
            <a:ext cx="722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4" name="13 CuadroTexto"/>
          <p:cNvSpPr txBox="1">
            <a:spLocks noChangeArrowheads="1"/>
          </p:cNvSpPr>
          <p:nvPr/>
        </p:nvSpPr>
        <p:spPr bwMode="auto">
          <a:xfrm>
            <a:off x="5565775" y="5402263"/>
            <a:ext cx="720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1925" name="14 CuadroTexto"/>
          <p:cNvSpPr txBox="1">
            <a:spLocks noChangeArrowheads="1"/>
          </p:cNvSpPr>
          <p:nvPr/>
        </p:nvSpPr>
        <p:spPr bwMode="auto">
          <a:xfrm>
            <a:off x="6315075" y="57261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6" name="16 CuadroTexto"/>
          <p:cNvSpPr txBox="1">
            <a:spLocks noChangeArrowheads="1"/>
          </p:cNvSpPr>
          <p:nvPr/>
        </p:nvSpPr>
        <p:spPr bwMode="auto">
          <a:xfrm>
            <a:off x="1401763" y="2630488"/>
            <a:ext cx="7223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7" name="26 CuadroTexto"/>
          <p:cNvSpPr txBox="1">
            <a:spLocks noChangeArrowheads="1"/>
          </p:cNvSpPr>
          <p:nvPr/>
        </p:nvSpPr>
        <p:spPr bwMode="auto">
          <a:xfrm>
            <a:off x="1604963" y="49545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1928" name="27 CuadroTexto"/>
          <p:cNvSpPr txBox="1">
            <a:spLocks noChangeArrowheads="1"/>
          </p:cNvSpPr>
          <p:nvPr/>
        </p:nvSpPr>
        <p:spPr bwMode="auto">
          <a:xfrm>
            <a:off x="4054475" y="5441950"/>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1929" name="28 CuadroTexto"/>
          <p:cNvSpPr txBox="1">
            <a:spLocks noChangeArrowheads="1"/>
          </p:cNvSpPr>
          <p:nvPr/>
        </p:nvSpPr>
        <p:spPr bwMode="auto">
          <a:xfrm>
            <a:off x="2435225" y="51196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31" y="4989661"/>
            <a:ext cx="14636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24 CuadroTexto"/>
          <p:cNvSpPr txBox="1">
            <a:spLocks noChangeArrowheads="1"/>
          </p:cNvSpPr>
          <p:nvPr/>
        </p:nvSpPr>
        <p:spPr bwMode="auto">
          <a:xfrm>
            <a:off x="611560" y="116632"/>
            <a:ext cx="824388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CL" altLang="es-CL" sz="2400" b="1" dirty="0" smtClean="0">
                <a:solidFill>
                  <a:srgbClr val="0F69B4"/>
                </a:solidFill>
                <a:latin typeface="Calibri"/>
                <a:cs typeface="Calibri"/>
              </a:rPr>
              <a:t>Internet </a:t>
            </a:r>
            <a:r>
              <a:rPr lang="es-CL" altLang="es-CL" sz="2400" b="1" dirty="0">
                <a:solidFill>
                  <a:srgbClr val="0F69B4"/>
                </a:solidFill>
                <a:latin typeface="Calibri"/>
                <a:cs typeface="Calibri"/>
              </a:rPr>
              <a:t>Móvil 3G (OMV)</a:t>
            </a:r>
          </a:p>
          <a:p>
            <a:pPr algn="ctr" eaLnBrk="1" hangingPunct="1">
              <a:spcBef>
                <a:spcPct val="0"/>
              </a:spcBef>
              <a:buNone/>
            </a:pPr>
            <a:r>
              <a:rPr lang="es-CL" altLang="es-CL" sz="2400" b="1" dirty="0">
                <a:solidFill>
                  <a:srgbClr val="0F69B4"/>
                </a:solidFill>
                <a:latin typeface="Calibri"/>
                <a:cs typeface="Calibri"/>
              </a:rPr>
              <a:t>Navegación Web Exitosa</a:t>
            </a:r>
            <a:endParaRPr lang="es-ES" altLang="es-CL" sz="2400" b="1" dirty="0">
              <a:solidFill>
                <a:srgbClr val="0F69B4"/>
              </a:solidFill>
              <a:latin typeface="Calibri"/>
              <a:cs typeface="Calibri"/>
            </a:endParaRPr>
          </a:p>
          <a:p>
            <a:pPr algn="ctr" eaLnBrk="1" hangingPunct="1">
              <a:spcBef>
                <a:spcPct val="0"/>
              </a:spcBef>
              <a:buFont typeface="Arial" pitchFamily="34" charset="0"/>
              <a:buNone/>
            </a:pPr>
            <a:endParaRPr lang="es-ES" altLang="es-CL" sz="1400" b="1" dirty="0">
              <a:solidFill>
                <a:srgbClr val="0F69B4"/>
              </a:solidFill>
              <a:latin typeface="Calibri"/>
              <a:cs typeface="Calibri"/>
            </a:endParaRPr>
          </a:p>
        </p:txBody>
      </p:sp>
      <p:grpSp>
        <p:nvGrpSpPr>
          <p:cNvPr id="17" name="6 Grupo"/>
          <p:cNvGrpSpPr>
            <a:grpSpLocks/>
          </p:cNvGrpSpPr>
          <p:nvPr/>
        </p:nvGrpSpPr>
        <p:grpSpPr bwMode="auto">
          <a:xfrm>
            <a:off x="539750" y="117475"/>
            <a:ext cx="996950" cy="719138"/>
            <a:chOff x="1020157" y="3973513"/>
            <a:chExt cx="3156359" cy="1928130"/>
          </a:xfrm>
        </p:grpSpPr>
        <p:sp>
          <p:nvSpPr>
            <p:cNvPr id="21" name="20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2" name="Picture 15" descr="C:\Users\vreginato\Desktop\connection-v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 y="1052737"/>
            <a:ext cx="61277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435225" y="5295424"/>
            <a:ext cx="5200650" cy="738664"/>
          </a:xfrm>
          <a:prstGeom prst="rect">
            <a:avLst/>
          </a:prstGeom>
          <a:noFill/>
        </p:spPr>
        <p:txBody>
          <a:bodyPr wrap="square" rtlCol="0">
            <a:spAutoFit/>
          </a:bodyPr>
          <a:lstStyle/>
          <a:p>
            <a:pPr lvl="0" algn="just">
              <a:defRPr/>
            </a:pPr>
            <a:r>
              <a:rPr lang="es-CL" altLang="es-CL" sz="1400" dirty="0">
                <a:solidFill>
                  <a:srgbClr val="0F69B4"/>
                </a:solidFill>
                <a:latin typeface="Calibri"/>
                <a:cs typeface="Calibri"/>
              </a:rPr>
              <a:t>Corresponde a la razón entre la navegación exitosa  </a:t>
            </a:r>
            <a:r>
              <a:rPr lang="es-CL" altLang="es-CL" sz="1400" dirty="0" smtClean="0">
                <a:solidFill>
                  <a:srgbClr val="0F69B4"/>
                </a:solidFill>
                <a:latin typeface="Calibri"/>
                <a:cs typeface="Calibri"/>
              </a:rPr>
              <a:t>o descarga </a:t>
            </a:r>
            <a:r>
              <a:rPr lang="es-CL" altLang="es-CL" sz="1400" dirty="0">
                <a:solidFill>
                  <a:srgbClr val="0F69B4"/>
                </a:solidFill>
                <a:latin typeface="Calibri"/>
                <a:cs typeface="Calibri"/>
              </a:rPr>
              <a:t>de una </a:t>
            </a:r>
            <a:r>
              <a:rPr lang="es-CL" altLang="es-CL" sz="1400" dirty="0" smtClean="0">
                <a:solidFill>
                  <a:srgbClr val="0F69B4"/>
                </a:solidFill>
                <a:latin typeface="Calibri"/>
                <a:cs typeface="Calibri"/>
              </a:rPr>
              <a:t>página </a:t>
            </a:r>
            <a:r>
              <a:rPr lang="es-CL" altLang="es-CL" sz="1400" dirty="0">
                <a:solidFill>
                  <a:srgbClr val="0F69B4"/>
                </a:solidFill>
                <a:latin typeface="Calibri"/>
                <a:cs typeface="Calibri"/>
              </a:rPr>
              <a:t>web completa  en el terminal y el total de Intentos (HTTP Browsing).</a:t>
            </a:r>
          </a:p>
        </p:txBody>
      </p:sp>
    </p:spTree>
    <p:extLst>
      <p:ext uri="{BB962C8B-B14F-4D97-AF65-F5344CB8AC3E}">
        <p14:creationId xmlns:p14="http://schemas.microsoft.com/office/powerpoint/2010/main" val="25191020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número de diapositiva"/>
          <p:cNvSpPr>
            <a:spLocks noGrp="1"/>
          </p:cNvSpPr>
          <p:nvPr>
            <p:ph type="sldNum" sz="quarter" idx="11"/>
          </p:nvPr>
        </p:nvSpPr>
        <p:spPr bwMode="auto">
          <a:xfrm>
            <a:off x="6551613" y="65278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DCD421E4-19BC-4FFE-9424-C4FC1B202318}" type="slidenum">
              <a:rPr lang="en-US" altLang="es-CL" sz="1000" b="1" smtClean="0">
                <a:solidFill>
                  <a:srgbClr val="FFFFFF"/>
                </a:solidFill>
                <a:latin typeface="Verdana" pitchFamily="34" charset="0"/>
              </a:rPr>
              <a:pPr eaLnBrk="1" hangingPunct="1">
                <a:spcBef>
                  <a:spcPct val="0"/>
                </a:spcBef>
                <a:buFontTx/>
                <a:buNone/>
              </a:pPr>
              <a:t>17</a:t>
            </a:fld>
            <a:endParaRPr lang="en-US" altLang="es-CL" sz="1000" b="1" dirty="0" smtClean="0">
              <a:solidFill>
                <a:srgbClr val="FFFFFF"/>
              </a:solidFill>
              <a:latin typeface="Verdana" pitchFamily="34" charset="0"/>
            </a:endParaRPr>
          </a:p>
        </p:txBody>
      </p:sp>
      <p:sp>
        <p:nvSpPr>
          <p:cNvPr id="80899" name="12 CuadroTexto"/>
          <p:cNvSpPr txBox="1">
            <a:spLocks noChangeArrowheads="1"/>
          </p:cNvSpPr>
          <p:nvPr/>
        </p:nvSpPr>
        <p:spPr bwMode="auto">
          <a:xfrm>
            <a:off x="4772025" y="5486400"/>
            <a:ext cx="722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0" name="13 CuadroTexto"/>
          <p:cNvSpPr txBox="1">
            <a:spLocks noChangeArrowheads="1"/>
          </p:cNvSpPr>
          <p:nvPr/>
        </p:nvSpPr>
        <p:spPr bwMode="auto">
          <a:xfrm>
            <a:off x="5565775" y="5402263"/>
            <a:ext cx="720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80901" name="14 CuadroTexto"/>
          <p:cNvSpPr txBox="1">
            <a:spLocks noChangeArrowheads="1"/>
          </p:cNvSpPr>
          <p:nvPr/>
        </p:nvSpPr>
        <p:spPr bwMode="auto">
          <a:xfrm>
            <a:off x="6315075" y="57261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2" name="16 CuadroTexto"/>
          <p:cNvSpPr txBox="1">
            <a:spLocks noChangeArrowheads="1"/>
          </p:cNvSpPr>
          <p:nvPr/>
        </p:nvSpPr>
        <p:spPr bwMode="auto">
          <a:xfrm>
            <a:off x="1401763" y="2630488"/>
            <a:ext cx="7223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3" name="26 CuadroTexto"/>
          <p:cNvSpPr txBox="1">
            <a:spLocks noChangeArrowheads="1"/>
          </p:cNvSpPr>
          <p:nvPr/>
        </p:nvSpPr>
        <p:spPr bwMode="auto">
          <a:xfrm>
            <a:off x="1604963" y="49545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0904" name="27 CuadroTexto"/>
          <p:cNvSpPr txBox="1">
            <a:spLocks noChangeArrowheads="1"/>
          </p:cNvSpPr>
          <p:nvPr/>
        </p:nvSpPr>
        <p:spPr bwMode="auto">
          <a:xfrm>
            <a:off x="4054475" y="5441950"/>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80905" name="28 CuadroTexto"/>
          <p:cNvSpPr txBox="1">
            <a:spLocks noChangeArrowheads="1"/>
          </p:cNvSpPr>
          <p:nvPr/>
        </p:nvSpPr>
        <p:spPr bwMode="auto">
          <a:xfrm>
            <a:off x="2435225" y="51196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1°Sem</a:t>
            </a:r>
          </a:p>
        </p:txBody>
      </p:sp>
      <p:sp>
        <p:nvSpPr>
          <p:cNvPr id="17" name="6 Marcador de texto"/>
          <p:cNvSpPr txBox="1">
            <a:spLocks/>
          </p:cNvSpPr>
          <p:nvPr/>
        </p:nvSpPr>
        <p:spPr>
          <a:xfrm>
            <a:off x="583080" y="4967238"/>
            <a:ext cx="8192156" cy="206216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200" dirty="0">
                <a:solidFill>
                  <a:srgbClr val="0F69B4"/>
                </a:solidFill>
                <a:latin typeface="Calibri"/>
                <a:ea typeface="+mn-ea"/>
                <a:cs typeface="Calibri"/>
              </a:rPr>
              <a:t>                                      </a:t>
            </a:r>
            <a:r>
              <a:rPr lang="es-CL" altLang="es-CL" sz="1200" dirty="0" smtClean="0">
                <a:solidFill>
                  <a:srgbClr val="0F69B4"/>
                </a:solidFill>
                <a:latin typeface="Calibri"/>
                <a:ea typeface="+mn-ea"/>
                <a:cs typeface="Calibri"/>
              </a:rPr>
              <a:t>  C</a:t>
            </a:r>
            <a:r>
              <a:rPr lang="es-CL" altLang="es-CL" sz="1400" dirty="0" smtClean="0">
                <a:solidFill>
                  <a:srgbClr val="0F69B4"/>
                </a:solidFill>
                <a:latin typeface="Calibri"/>
                <a:cs typeface="Calibri"/>
              </a:rPr>
              <a:t>orresponde </a:t>
            </a:r>
            <a:r>
              <a:rPr lang="es-CL" altLang="es-CL" sz="1400" dirty="0">
                <a:solidFill>
                  <a:srgbClr val="0F69B4"/>
                </a:solidFill>
                <a:latin typeface="Calibri"/>
                <a:cs typeface="Calibri"/>
              </a:rPr>
              <a:t>al tiempo que demora en descargarse completamente una página </a:t>
            </a:r>
            <a:endParaRPr lang="es-CL" altLang="es-CL" sz="1400" dirty="0" smtClean="0">
              <a:solidFill>
                <a:srgbClr val="0F69B4"/>
              </a:solidFill>
              <a:latin typeface="Calibri"/>
              <a:cs typeface="Calibri"/>
            </a:endParaRPr>
          </a:p>
          <a:p>
            <a:pPr algn="just" eaLnBrk="1" hangingPunct="1">
              <a:spcBef>
                <a:spcPct val="0"/>
              </a:spcBef>
              <a:buFontTx/>
              <a:buNone/>
              <a:defRPr/>
            </a:pPr>
            <a:r>
              <a:rPr lang="es-CL" altLang="es-CL" sz="1400" dirty="0">
                <a:solidFill>
                  <a:srgbClr val="0F69B4"/>
                </a:solidFill>
                <a:latin typeface="Calibri"/>
                <a:cs typeface="Calibri"/>
              </a:rPr>
              <a:t> </a:t>
            </a:r>
            <a:r>
              <a:rPr lang="es-CL" altLang="es-CL" sz="1400" dirty="0" smtClean="0">
                <a:solidFill>
                  <a:srgbClr val="0F69B4"/>
                </a:solidFill>
                <a:latin typeface="Calibri"/>
                <a:cs typeface="Calibri"/>
              </a:rPr>
              <a:t>                                  web</a:t>
            </a:r>
            <a:r>
              <a:rPr lang="es-CL" altLang="es-CL" sz="1400" dirty="0">
                <a:solidFill>
                  <a:srgbClr val="0F69B4"/>
                </a:solidFill>
                <a:latin typeface="Calibri"/>
                <a:cs typeface="Calibri"/>
              </a:rPr>
              <a:t>.</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                                   Representa </a:t>
            </a:r>
            <a:r>
              <a:rPr lang="es-CL" altLang="es-CL" sz="1400" dirty="0">
                <a:solidFill>
                  <a:srgbClr val="0F69B4"/>
                </a:solidFill>
                <a:latin typeface="Calibri"/>
                <a:cs typeface="Calibri"/>
              </a:rPr>
              <a:t>el tipo de servicio internet mas habitual desde un terminal móvil.</a:t>
            </a:r>
          </a:p>
          <a:p>
            <a:pPr algn="just" eaLnBrk="1" hangingPunct="1">
              <a:spcBef>
                <a:spcPct val="0"/>
              </a:spcBef>
              <a:buNone/>
              <a:defRPr/>
            </a:pPr>
            <a:r>
              <a:rPr lang="es-MX" altLang="es-CL" sz="1400" dirty="0" smtClean="0">
                <a:solidFill>
                  <a:srgbClr val="0F69B4"/>
                </a:solidFill>
                <a:latin typeface="Calibri"/>
                <a:cs typeface="Calibri"/>
              </a:rPr>
              <a:t>                                    </a:t>
            </a:r>
          </a:p>
          <a:p>
            <a:pPr algn="just" eaLnBrk="1" hangingPunct="1">
              <a:spcBef>
                <a:spcPct val="0"/>
              </a:spcBef>
              <a:buNone/>
              <a:defRPr/>
            </a:pPr>
            <a:r>
              <a:rPr lang="es-MX" altLang="es-CL" sz="1400" dirty="0">
                <a:solidFill>
                  <a:srgbClr val="0F69B4"/>
                </a:solidFill>
                <a:latin typeface="Calibri"/>
                <a:cs typeface="Calibri"/>
              </a:rPr>
              <a:t> </a:t>
            </a:r>
            <a:r>
              <a:rPr lang="es-MX" altLang="es-CL" sz="1400" dirty="0" smtClean="0">
                <a:solidFill>
                  <a:srgbClr val="0F69B4"/>
                </a:solidFill>
                <a:latin typeface="Calibri"/>
                <a:cs typeface="Calibri"/>
              </a:rPr>
              <a:t>                                  </a:t>
            </a:r>
            <a:r>
              <a:rPr lang="es-CL" sz="1400" dirty="0" smtClean="0">
                <a:solidFill>
                  <a:srgbClr val="0F69B4"/>
                </a:solidFill>
                <a:latin typeface="Calibri"/>
                <a:cs typeface="Calibri"/>
              </a:rPr>
              <a:t>  </a:t>
            </a:r>
          </a:p>
          <a:p>
            <a:pPr algn="just" eaLnBrk="1" hangingPunct="1">
              <a:spcBef>
                <a:spcPct val="0"/>
              </a:spcBef>
              <a:buFontTx/>
              <a:buNone/>
              <a:defRPr/>
            </a:pPr>
            <a:endParaRPr lang="es-CL" sz="1400" dirty="0">
              <a:solidFill>
                <a:srgbClr val="0F69B4"/>
              </a:solidFill>
              <a:latin typeface="Calibri"/>
              <a:cs typeface="Calibri"/>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73637"/>
            <a:ext cx="14636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24 CuadroTexto"/>
          <p:cNvSpPr txBox="1">
            <a:spLocks noChangeArrowheads="1"/>
          </p:cNvSpPr>
          <p:nvPr/>
        </p:nvSpPr>
        <p:spPr bwMode="auto">
          <a:xfrm>
            <a:off x="864617" y="44624"/>
            <a:ext cx="8243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CL" altLang="es-CL" sz="2400" b="1" dirty="0">
                <a:solidFill>
                  <a:srgbClr val="0F69B4"/>
                </a:solidFill>
                <a:latin typeface="Calibri"/>
                <a:cs typeface="Calibri"/>
              </a:rPr>
              <a:t>Internet Móvil LTE</a:t>
            </a:r>
          </a:p>
          <a:p>
            <a:pPr algn="ctr" eaLnBrk="1" hangingPunct="1">
              <a:spcBef>
                <a:spcPct val="0"/>
              </a:spcBef>
              <a:buNone/>
            </a:pPr>
            <a:r>
              <a:rPr lang="es-CL" altLang="es-CL" sz="2400" b="1" dirty="0">
                <a:solidFill>
                  <a:srgbClr val="0F69B4"/>
                </a:solidFill>
                <a:latin typeface="Calibri"/>
                <a:cs typeface="Calibri"/>
              </a:rPr>
              <a:t>Tiempo Navegación Web</a:t>
            </a:r>
            <a:endParaRPr lang="es-ES" altLang="es-CL" sz="2400" b="1" dirty="0">
              <a:solidFill>
                <a:srgbClr val="0F69B4"/>
              </a:solidFill>
              <a:latin typeface="Calibri"/>
              <a:cs typeface="Calibri"/>
            </a:endParaRPr>
          </a:p>
        </p:txBody>
      </p:sp>
      <p:grpSp>
        <p:nvGrpSpPr>
          <p:cNvPr id="20" name="6 Grupo"/>
          <p:cNvGrpSpPr>
            <a:grpSpLocks/>
          </p:cNvGrpSpPr>
          <p:nvPr/>
        </p:nvGrpSpPr>
        <p:grpSpPr bwMode="auto">
          <a:xfrm>
            <a:off x="539750" y="117475"/>
            <a:ext cx="996950" cy="719138"/>
            <a:chOff x="1020157" y="3973513"/>
            <a:chExt cx="3156359" cy="1928130"/>
          </a:xfrm>
        </p:grpSpPr>
        <p:sp>
          <p:nvSpPr>
            <p:cNvPr id="21" name="20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2" name="Picture 15" descr="C:\Users\vreginato\Desktop\connection-v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996082"/>
            <a:ext cx="6035675" cy="37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31928" y="1418292"/>
            <a:ext cx="466794" cy="276999"/>
          </a:xfrm>
          <a:prstGeom prst="rect">
            <a:avLst/>
          </a:prstGeom>
          <a:noFill/>
        </p:spPr>
        <p:txBody>
          <a:bodyPr wrap="none" rtlCol="0">
            <a:spAutoFit/>
          </a:bodyPr>
          <a:lstStyle/>
          <a:p>
            <a:r>
              <a:rPr lang="es-CL" sz="1200" b="1" dirty="0" err="1" smtClean="0"/>
              <a:t>Seg</a:t>
            </a:r>
            <a:endParaRPr lang="es-CL" sz="1200" b="1" dirty="0"/>
          </a:p>
        </p:txBody>
      </p:sp>
    </p:spTree>
    <p:extLst>
      <p:ext uri="{BB962C8B-B14F-4D97-AF65-F5344CB8AC3E}">
        <p14:creationId xmlns:p14="http://schemas.microsoft.com/office/powerpoint/2010/main" val="8380436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número de diapositiva"/>
          <p:cNvSpPr>
            <a:spLocks noGrp="1"/>
          </p:cNvSpPr>
          <p:nvPr>
            <p:ph type="sldNum" sz="quarter" idx="11"/>
          </p:nvPr>
        </p:nvSpPr>
        <p:spPr bwMode="auto">
          <a:xfrm>
            <a:off x="6551613" y="65278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BC7E55C1-81F2-4505-82A4-462599B088E8}" type="slidenum">
              <a:rPr lang="en-US" altLang="es-CL" sz="1000" b="1" smtClean="0">
                <a:solidFill>
                  <a:srgbClr val="FFFFFF"/>
                </a:solidFill>
                <a:latin typeface="Verdana" pitchFamily="34" charset="0"/>
              </a:rPr>
              <a:pPr eaLnBrk="1" hangingPunct="1">
                <a:spcBef>
                  <a:spcPct val="0"/>
                </a:spcBef>
                <a:buFontTx/>
                <a:buNone/>
              </a:pPr>
              <a:t>18</a:t>
            </a:fld>
            <a:endParaRPr lang="en-US" altLang="es-CL" sz="1000" b="1" smtClean="0">
              <a:solidFill>
                <a:srgbClr val="FFFFFF"/>
              </a:solidFill>
              <a:latin typeface="Verdana" pitchFamily="34" charset="0"/>
            </a:endParaRPr>
          </a:p>
        </p:txBody>
      </p:sp>
      <p:sp>
        <p:nvSpPr>
          <p:cNvPr id="81923" name="12 CuadroTexto"/>
          <p:cNvSpPr txBox="1">
            <a:spLocks noChangeArrowheads="1"/>
          </p:cNvSpPr>
          <p:nvPr/>
        </p:nvSpPr>
        <p:spPr bwMode="auto">
          <a:xfrm>
            <a:off x="4772025" y="5486400"/>
            <a:ext cx="722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4" name="13 CuadroTexto"/>
          <p:cNvSpPr txBox="1">
            <a:spLocks noChangeArrowheads="1"/>
          </p:cNvSpPr>
          <p:nvPr/>
        </p:nvSpPr>
        <p:spPr bwMode="auto">
          <a:xfrm>
            <a:off x="5565775" y="5402263"/>
            <a:ext cx="720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1925" name="14 CuadroTexto"/>
          <p:cNvSpPr txBox="1">
            <a:spLocks noChangeArrowheads="1"/>
          </p:cNvSpPr>
          <p:nvPr/>
        </p:nvSpPr>
        <p:spPr bwMode="auto">
          <a:xfrm>
            <a:off x="6315075" y="57261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6" name="16 CuadroTexto"/>
          <p:cNvSpPr txBox="1">
            <a:spLocks noChangeArrowheads="1"/>
          </p:cNvSpPr>
          <p:nvPr/>
        </p:nvSpPr>
        <p:spPr bwMode="auto">
          <a:xfrm>
            <a:off x="1401763" y="2630488"/>
            <a:ext cx="7223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1927" name="26 CuadroTexto"/>
          <p:cNvSpPr txBox="1">
            <a:spLocks noChangeArrowheads="1"/>
          </p:cNvSpPr>
          <p:nvPr/>
        </p:nvSpPr>
        <p:spPr bwMode="auto">
          <a:xfrm>
            <a:off x="1604963" y="49545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dirty="0">
                <a:solidFill>
                  <a:srgbClr val="FFFFFF"/>
                </a:solidFill>
                <a:latin typeface="Tahoma" pitchFamily="34" charset="0"/>
                <a:cs typeface="Tahoma" pitchFamily="34" charset="0"/>
              </a:rPr>
              <a:t>2°Sem</a:t>
            </a:r>
          </a:p>
        </p:txBody>
      </p:sp>
      <p:sp>
        <p:nvSpPr>
          <p:cNvPr id="81928" name="27 CuadroTexto"/>
          <p:cNvSpPr txBox="1">
            <a:spLocks noChangeArrowheads="1"/>
          </p:cNvSpPr>
          <p:nvPr/>
        </p:nvSpPr>
        <p:spPr bwMode="auto">
          <a:xfrm>
            <a:off x="4054475" y="5441950"/>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1929" name="28 CuadroTexto"/>
          <p:cNvSpPr txBox="1">
            <a:spLocks noChangeArrowheads="1"/>
          </p:cNvSpPr>
          <p:nvPr/>
        </p:nvSpPr>
        <p:spPr bwMode="auto">
          <a:xfrm>
            <a:off x="2435225" y="51196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18" name="6 Marcador de texto"/>
          <p:cNvSpPr txBox="1">
            <a:spLocks/>
          </p:cNvSpPr>
          <p:nvPr/>
        </p:nvSpPr>
        <p:spPr>
          <a:xfrm>
            <a:off x="2325688" y="4751214"/>
            <a:ext cx="6359525" cy="206216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400" dirty="0" smtClean="0">
                <a:solidFill>
                  <a:srgbClr val="0F69B4"/>
                </a:solidFill>
                <a:latin typeface="Calibri"/>
                <a:cs typeface="Calibri"/>
              </a:rPr>
              <a:t>Corresponde </a:t>
            </a:r>
            <a:r>
              <a:rPr lang="es-CL" altLang="es-CL" sz="1400" dirty="0">
                <a:solidFill>
                  <a:srgbClr val="0F69B4"/>
                </a:solidFill>
                <a:latin typeface="Calibri"/>
                <a:cs typeface="Calibri"/>
              </a:rPr>
              <a:t>a la razón entre la navegación exitosa  o descarga de </a:t>
            </a:r>
            <a:r>
              <a:rPr lang="es-CL" altLang="es-CL" sz="1400" dirty="0" smtClean="0">
                <a:solidFill>
                  <a:srgbClr val="0F69B4"/>
                </a:solidFill>
                <a:latin typeface="Calibri"/>
                <a:cs typeface="Calibri"/>
              </a:rPr>
              <a:t>una página web </a:t>
            </a:r>
          </a:p>
          <a:p>
            <a:pPr algn="just" eaLnBrk="1" hangingPunct="1">
              <a:spcBef>
                <a:spcPct val="0"/>
              </a:spcBef>
              <a:buFontTx/>
              <a:buNone/>
              <a:defRPr/>
            </a:pPr>
            <a:r>
              <a:rPr lang="es-CL" altLang="es-CL" sz="1400" dirty="0" smtClean="0">
                <a:solidFill>
                  <a:srgbClr val="0F69B4"/>
                </a:solidFill>
                <a:latin typeface="Calibri"/>
                <a:cs typeface="Calibri"/>
              </a:rPr>
              <a:t>completa  </a:t>
            </a:r>
            <a:r>
              <a:rPr lang="es-CL" altLang="es-CL" sz="1400" dirty="0">
                <a:solidFill>
                  <a:srgbClr val="0F69B4"/>
                </a:solidFill>
                <a:latin typeface="Calibri"/>
                <a:cs typeface="Calibri"/>
              </a:rPr>
              <a:t>en el terminal y el total de Intentos (HTTP Browsing</a:t>
            </a:r>
            <a:r>
              <a:rPr lang="es-CL" altLang="es-CL" sz="1400" dirty="0" smtClean="0">
                <a:solidFill>
                  <a:srgbClr val="0F69B4"/>
                </a:solidFill>
                <a:latin typeface="Calibri"/>
                <a:cs typeface="Calibri"/>
              </a:rPr>
              <a:t>).</a:t>
            </a:r>
          </a:p>
          <a:p>
            <a:pPr algn="just" eaLnBrk="1" hangingPunct="1">
              <a:spcBef>
                <a:spcPct val="0"/>
              </a:spcBef>
              <a:buFontTx/>
              <a:buNone/>
              <a:defRPr/>
            </a:pPr>
            <a:endParaRPr lang="es-CL" altLang="es-CL" sz="1400" dirty="0" smtClean="0">
              <a:solidFill>
                <a:srgbClr val="0F69B4"/>
              </a:solidFill>
              <a:latin typeface="Calibri"/>
              <a:cs typeface="Calibri"/>
            </a:endParaRPr>
          </a:p>
          <a:p>
            <a:pPr eaLnBrk="1" hangingPunct="1">
              <a:spcBef>
                <a:spcPct val="0"/>
              </a:spcBef>
              <a:buFontTx/>
              <a:buNone/>
              <a:defRPr/>
            </a:pPr>
            <a:r>
              <a:rPr lang="es-CL" altLang="es-CL" sz="1400" dirty="0" smtClean="0">
                <a:solidFill>
                  <a:srgbClr val="0F69B4"/>
                </a:solidFill>
                <a:latin typeface="Calibri"/>
                <a:cs typeface="Calibri"/>
              </a:rPr>
              <a:t>Los valores obtenidos en la tecnología LTE para este Indicador son más bajos debido </a:t>
            </a:r>
          </a:p>
          <a:p>
            <a:pPr eaLnBrk="1" hangingPunct="1">
              <a:spcBef>
                <a:spcPct val="0"/>
              </a:spcBef>
              <a:buFontTx/>
              <a:buNone/>
              <a:defRPr/>
            </a:pPr>
            <a:r>
              <a:rPr lang="es-CL" altLang="es-CL" sz="1400" dirty="0" smtClean="0">
                <a:solidFill>
                  <a:srgbClr val="0F69B4"/>
                </a:solidFill>
                <a:latin typeface="Calibri"/>
                <a:cs typeface="Calibri"/>
              </a:rPr>
              <a:t>al alto número de desconexiones durante el despliegue de la página </a:t>
            </a:r>
            <a:r>
              <a:rPr lang="es-MX" altLang="es-CL" sz="1400" dirty="0" smtClean="0">
                <a:solidFill>
                  <a:srgbClr val="0F69B4"/>
                </a:solidFill>
                <a:latin typeface="Calibri"/>
                <a:cs typeface="Calibri"/>
              </a:rPr>
              <a:t>usada durante la </a:t>
            </a:r>
          </a:p>
          <a:p>
            <a:pPr eaLnBrk="1" hangingPunct="1">
              <a:spcBef>
                <a:spcPct val="0"/>
              </a:spcBef>
              <a:buFontTx/>
              <a:buNone/>
              <a:defRPr/>
            </a:pPr>
            <a:r>
              <a:rPr lang="es-MX" altLang="es-CL" sz="1400" dirty="0" smtClean="0">
                <a:solidFill>
                  <a:srgbClr val="0F69B4"/>
                </a:solidFill>
                <a:latin typeface="Calibri"/>
                <a:cs typeface="Calibri"/>
              </a:rPr>
              <a:t>prueba.             </a:t>
            </a:r>
            <a:endParaRPr lang="es-CL" altLang="es-CL" sz="1400" dirty="0" smtClean="0">
              <a:solidFill>
                <a:srgbClr val="0F69B4"/>
              </a:solidFill>
              <a:latin typeface="Calibri"/>
              <a:cs typeface="Calibri"/>
            </a:endParaRP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endParaRPr lang="es-CL" altLang="es-CL" sz="1400" dirty="0" smtClean="0">
              <a:solidFill>
                <a:srgbClr val="0F69B4"/>
              </a:solidFill>
              <a:latin typeface="Calibri"/>
              <a:cs typeface="Calibri"/>
            </a:endParaRP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endParaRPr lang="es-CL" altLang="es-CL" sz="1400" dirty="0" smtClean="0">
              <a:solidFill>
                <a:srgbClr val="0F69B4"/>
              </a:solidFill>
              <a:latin typeface="Calibri"/>
              <a:cs typeface="Calibri"/>
            </a:endParaRPr>
          </a:p>
          <a:p>
            <a:pPr algn="just" eaLnBrk="1" hangingPunct="1">
              <a:spcBef>
                <a:spcPct val="0"/>
              </a:spcBef>
              <a:buFontTx/>
              <a:buNone/>
              <a:defRPr/>
            </a:pPr>
            <a:r>
              <a:rPr lang="es-CL" altLang="es-CL" sz="1400" dirty="0">
                <a:solidFill>
                  <a:srgbClr val="0F69B4"/>
                </a:solidFill>
                <a:latin typeface="Calibri"/>
                <a:cs typeface="Calibri"/>
              </a:rPr>
              <a:t> </a:t>
            </a:r>
            <a:r>
              <a:rPr lang="es-CL" altLang="es-CL" sz="1400" dirty="0" smtClean="0">
                <a:solidFill>
                  <a:srgbClr val="0F69B4"/>
                </a:solidFill>
                <a:latin typeface="Calibri"/>
                <a:cs typeface="Calibri"/>
              </a:rPr>
              <a:t>                                                 </a:t>
            </a:r>
          </a:p>
          <a:p>
            <a:pPr algn="just" eaLnBrk="1" hangingPunct="1">
              <a:spcBef>
                <a:spcPct val="0"/>
              </a:spcBef>
              <a:buNone/>
              <a:defRPr/>
            </a:pPr>
            <a:endParaRPr lang="es-CL" altLang="es-CL" sz="1400" dirty="0" smtClean="0">
              <a:solidFill>
                <a:srgbClr val="0F69B4"/>
              </a:solidFill>
              <a:latin typeface="Calibri"/>
              <a:cs typeface="Calibri"/>
            </a:endParaRPr>
          </a:p>
          <a:p>
            <a:pPr algn="just" eaLnBrk="1" hangingPunct="1">
              <a:spcBef>
                <a:spcPct val="0"/>
              </a:spcBef>
              <a:buNone/>
              <a:defRPr/>
            </a:pPr>
            <a:endParaRPr lang="es-CL" altLang="es-CL" sz="1400" dirty="0">
              <a:solidFill>
                <a:srgbClr val="0F69B4"/>
              </a:solidFill>
              <a:latin typeface="Calibri"/>
              <a:cs typeface="Calibri"/>
            </a:endParaRPr>
          </a:p>
          <a:p>
            <a:pPr algn="just" eaLnBrk="1" hangingPunct="1">
              <a:spcBef>
                <a:spcPct val="0"/>
              </a:spcBef>
              <a:buNone/>
              <a:defRPr/>
            </a:pPr>
            <a:endParaRPr lang="es-CL" altLang="es-CL" sz="1400" dirty="0" smtClean="0">
              <a:solidFill>
                <a:srgbClr val="0F69B4"/>
              </a:solidFill>
              <a:latin typeface="Calibri"/>
              <a:cs typeface="Calibri"/>
            </a:endParaRPr>
          </a:p>
          <a:p>
            <a:pPr algn="just" eaLnBrk="1" hangingPunct="1">
              <a:spcBef>
                <a:spcPct val="0"/>
              </a:spcBef>
              <a:buFontTx/>
              <a:buNone/>
              <a:defRPr/>
            </a:pPr>
            <a:endParaRPr lang="es-CL" altLang="es-CL" sz="1400" dirty="0">
              <a:solidFill>
                <a:srgbClr val="0F69B4"/>
              </a:solidFill>
              <a:latin typeface="Calibri"/>
              <a:cs typeface="Calibri"/>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43" y="4845645"/>
            <a:ext cx="128089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24 CuadroTexto"/>
          <p:cNvSpPr txBox="1">
            <a:spLocks noChangeArrowheads="1"/>
          </p:cNvSpPr>
          <p:nvPr/>
        </p:nvSpPr>
        <p:spPr bwMode="auto">
          <a:xfrm>
            <a:off x="611560" y="44624"/>
            <a:ext cx="82438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CL" altLang="es-CL" sz="2400" b="1" dirty="0" smtClean="0">
                <a:solidFill>
                  <a:srgbClr val="0F69B4"/>
                </a:solidFill>
                <a:latin typeface="Calibri"/>
                <a:cs typeface="Calibri"/>
              </a:rPr>
              <a:t>   </a:t>
            </a:r>
            <a:r>
              <a:rPr lang="es-CL" altLang="es-CL" sz="2400" b="1" dirty="0">
                <a:solidFill>
                  <a:srgbClr val="0F69B4"/>
                </a:solidFill>
                <a:latin typeface="Calibri"/>
                <a:cs typeface="Calibri"/>
              </a:rPr>
              <a:t>Internet Móvil LTE</a:t>
            </a:r>
          </a:p>
          <a:p>
            <a:pPr algn="ctr" eaLnBrk="1" hangingPunct="1">
              <a:spcBef>
                <a:spcPct val="0"/>
              </a:spcBef>
              <a:buNone/>
            </a:pPr>
            <a:r>
              <a:rPr lang="es-CL" altLang="es-CL" sz="2400" b="1" dirty="0">
                <a:solidFill>
                  <a:srgbClr val="0F69B4"/>
                </a:solidFill>
                <a:latin typeface="Calibri"/>
                <a:cs typeface="Calibri"/>
              </a:rPr>
              <a:t>Navegación Web Exitosa</a:t>
            </a:r>
            <a:endParaRPr lang="es-ES" altLang="es-CL" sz="2400" b="1" dirty="0">
              <a:solidFill>
                <a:srgbClr val="0F69B4"/>
              </a:solidFill>
              <a:latin typeface="Calibri"/>
              <a:cs typeface="Calibri"/>
            </a:endParaRPr>
          </a:p>
          <a:p>
            <a:pPr algn="ctr" eaLnBrk="1" hangingPunct="1">
              <a:spcBef>
                <a:spcPct val="0"/>
              </a:spcBef>
              <a:buFont typeface="Arial" pitchFamily="34" charset="0"/>
              <a:buNone/>
            </a:pPr>
            <a:endParaRPr lang="es-ES" altLang="es-CL" sz="2400" b="1" dirty="0">
              <a:solidFill>
                <a:srgbClr val="0F69B4"/>
              </a:solidFill>
              <a:latin typeface="Calibri"/>
              <a:cs typeface="Calibri"/>
            </a:endParaRPr>
          </a:p>
        </p:txBody>
      </p:sp>
      <p:grpSp>
        <p:nvGrpSpPr>
          <p:cNvPr id="17" name="6 Grupo"/>
          <p:cNvGrpSpPr>
            <a:grpSpLocks/>
          </p:cNvGrpSpPr>
          <p:nvPr/>
        </p:nvGrpSpPr>
        <p:grpSpPr bwMode="auto">
          <a:xfrm>
            <a:off x="539750" y="117475"/>
            <a:ext cx="996950" cy="719138"/>
            <a:chOff x="1020157" y="3973513"/>
            <a:chExt cx="3156359" cy="1928130"/>
          </a:xfrm>
        </p:grpSpPr>
        <p:sp>
          <p:nvSpPr>
            <p:cNvPr id="21" name="20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2" name="Picture 15" descr="C:\Users\vreginato\Desktop\connection-v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069975"/>
            <a:ext cx="6145213" cy="358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53704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número de diapositiva"/>
          <p:cNvSpPr txBox="1">
            <a:spLocks/>
          </p:cNvSpPr>
          <p:nvPr/>
        </p:nvSpPr>
        <p:spPr bwMode="auto">
          <a:xfrm>
            <a:off x="6542088" y="6524625"/>
            <a:ext cx="2133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r" eaLnBrk="1" hangingPunct="1">
              <a:spcBef>
                <a:spcPct val="0"/>
              </a:spcBef>
              <a:buFontTx/>
              <a:buNone/>
            </a:pPr>
            <a:fld id="{5F498AB5-DDFC-423E-80EE-0620D8567B46}" type="slidenum">
              <a:rPr lang="en-US" altLang="es-CL" sz="1000" b="1">
                <a:solidFill>
                  <a:srgbClr val="FFFFFF"/>
                </a:solidFill>
                <a:latin typeface="Verdana" pitchFamily="34" charset="0"/>
              </a:rPr>
              <a:pPr algn="r" eaLnBrk="1" hangingPunct="1">
                <a:spcBef>
                  <a:spcPct val="0"/>
                </a:spcBef>
                <a:buFontTx/>
                <a:buNone/>
              </a:pPr>
              <a:t>19</a:t>
            </a:fld>
            <a:endParaRPr lang="en-US" altLang="es-CL" sz="1000" b="1">
              <a:solidFill>
                <a:srgbClr val="FFFFFF"/>
              </a:solidFill>
              <a:latin typeface="Verdana" pitchFamily="34" charset="0"/>
            </a:endParaRPr>
          </a:p>
        </p:txBody>
      </p:sp>
      <p:sp>
        <p:nvSpPr>
          <p:cNvPr id="78851" name="4 CuadroTexto"/>
          <p:cNvSpPr txBox="1">
            <a:spLocks noChangeArrowheads="1"/>
          </p:cNvSpPr>
          <p:nvPr/>
        </p:nvSpPr>
        <p:spPr bwMode="auto">
          <a:xfrm>
            <a:off x="773113" y="20605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8852" name="5 CuadroTexto"/>
          <p:cNvSpPr txBox="1">
            <a:spLocks noChangeArrowheads="1"/>
          </p:cNvSpPr>
          <p:nvPr/>
        </p:nvSpPr>
        <p:spPr bwMode="auto">
          <a:xfrm>
            <a:off x="1447800" y="2205038"/>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3" name="6 CuadroTexto"/>
          <p:cNvSpPr txBox="1">
            <a:spLocks noChangeArrowheads="1"/>
          </p:cNvSpPr>
          <p:nvPr/>
        </p:nvSpPr>
        <p:spPr bwMode="auto">
          <a:xfrm>
            <a:off x="2328863" y="2492375"/>
            <a:ext cx="747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8854" name="7 CuadroTexto"/>
          <p:cNvSpPr txBox="1">
            <a:spLocks noChangeArrowheads="1"/>
          </p:cNvSpPr>
          <p:nvPr/>
        </p:nvSpPr>
        <p:spPr bwMode="auto">
          <a:xfrm>
            <a:off x="7667625" y="2636838"/>
            <a:ext cx="747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5" name="8 CuadroTexto"/>
          <p:cNvSpPr txBox="1">
            <a:spLocks noChangeArrowheads="1"/>
          </p:cNvSpPr>
          <p:nvPr/>
        </p:nvSpPr>
        <p:spPr bwMode="auto">
          <a:xfrm>
            <a:off x="5448300" y="1974850"/>
            <a:ext cx="747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8856" name="9 CuadroTexto"/>
          <p:cNvSpPr txBox="1">
            <a:spLocks noChangeArrowheads="1"/>
          </p:cNvSpPr>
          <p:nvPr/>
        </p:nvSpPr>
        <p:spPr bwMode="auto">
          <a:xfrm>
            <a:off x="6118225" y="27082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7" name="10 CuadroTexto"/>
          <p:cNvSpPr txBox="1">
            <a:spLocks noChangeArrowheads="1"/>
          </p:cNvSpPr>
          <p:nvPr/>
        </p:nvSpPr>
        <p:spPr bwMode="auto">
          <a:xfrm>
            <a:off x="4602163" y="2636838"/>
            <a:ext cx="746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8" name="11 CuadroTexto"/>
          <p:cNvSpPr txBox="1">
            <a:spLocks noChangeArrowheads="1"/>
          </p:cNvSpPr>
          <p:nvPr/>
        </p:nvSpPr>
        <p:spPr bwMode="auto">
          <a:xfrm>
            <a:off x="3017838" y="2360613"/>
            <a:ext cx="74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9" name="24 CuadroTexto"/>
          <p:cNvSpPr txBox="1">
            <a:spLocks noChangeArrowheads="1"/>
          </p:cNvSpPr>
          <p:nvPr/>
        </p:nvSpPr>
        <p:spPr bwMode="auto">
          <a:xfrm>
            <a:off x="567059" y="44624"/>
            <a:ext cx="825341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 altLang="es-CL" sz="2400" b="1" dirty="0" smtClean="0">
                <a:solidFill>
                  <a:srgbClr val="0F69B4"/>
                </a:solidFill>
                <a:latin typeface="Calibri"/>
                <a:cs typeface="Calibri"/>
              </a:rPr>
              <a:t>SMS (Red Propia)</a:t>
            </a:r>
          </a:p>
          <a:p>
            <a:pPr algn="ctr" eaLnBrk="1" hangingPunct="1">
              <a:spcBef>
                <a:spcPct val="0"/>
              </a:spcBef>
              <a:buFontTx/>
              <a:buNone/>
            </a:pPr>
            <a:r>
              <a:rPr lang="es-ES" altLang="es-CL" sz="2400" b="1" dirty="0" smtClean="0">
                <a:solidFill>
                  <a:srgbClr val="0F69B4"/>
                </a:solidFill>
                <a:latin typeface="Calibri"/>
                <a:cs typeface="Calibri"/>
              </a:rPr>
              <a:t>Accesibilidad</a:t>
            </a:r>
            <a:endParaRPr lang="es-ES" altLang="es-CL" sz="2400" b="1" dirty="0">
              <a:solidFill>
                <a:srgbClr val="0F69B4"/>
              </a:solidFill>
              <a:latin typeface="Calibri"/>
              <a:cs typeface="Calibri"/>
            </a:endParaRPr>
          </a:p>
          <a:p>
            <a:pPr algn="ctr" eaLnBrk="1" hangingPunct="1">
              <a:spcBef>
                <a:spcPct val="0"/>
              </a:spcBef>
              <a:buFont typeface="Arial" pitchFamily="34" charset="0"/>
              <a:buNone/>
            </a:pPr>
            <a:endParaRPr lang="es-ES" altLang="es-CL" sz="2800" b="1" dirty="0" smtClean="0">
              <a:solidFill>
                <a:srgbClr val="0F69B4"/>
              </a:solidFill>
              <a:latin typeface="Calibri"/>
              <a:cs typeface="Calibri"/>
            </a:endParaRPr>
          </a:p>
        </p:txBody>
      </p:sp>
      <p:grpSp>
        <p:nvGrpSpPr>
          <p:cNvPr id="78861" name="6 Grupo"/>
          <p:cNvGrpSpPr>
            <a:grpSpLocks/>
          </p:cNvGrpSpPr>
          <p:nvPr/>
        </p:nvGrpSpPr>
        <p:grpSpPr bwMode="auto">
          <a:xfrm>
            <a:off x="539750" y="117475"/>
            <a:ext cx="996950" cy="719138"/>
            <a:chOff x="1020157" y="3973513"/>
            <a:chExt cx="3156359" cy="1928130"/>
          </a:xfrm>
        </p:grpSpPr>
        <p:sp>
          <p:nvSpPr>
            <p:cNvPr id="18" name="17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78864"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6 Marcador de texto"/>
          <p:cNvSpPr txBox="1">
            <a:spLocks/>
          </p:cNvSpPr>
          <p:nvPr/>
        </p:nvSpPr>
        <p:spPr>
          <a:xfrm>
            <a:off x="2195513" y="4918200"/>
            <a:ext cx="5473552" cy="1606426"/>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400" dirty="0" smtClean="0">
                <a:solidFill>
                  <a:srgbClr val="0F69B4"/>
                </a:solidFill>
                <a:latin typeface="Calibri"/>
                <a:cs typeface="Calibri"/>
              </a:rPr>
              <a:t>Mide </a:t>
            </a:r>
            <a:r>
              <a:rPr lang="es-CL" altLang="es-CL" sz="1400" dirty="0">
                <a:solidFill>
                  <a:srgbClr val="0F69B4"/>
                </a:solidFill>
                <a:latin typeface="Calibri"/>
                <a:cs typeface="Calibri"/>
              </a:rPr>
              <a:t>el porcentaje de intentos de mensajes SMS  que logran </a:t>
            </a:r>
            <a:r>
              <a:rPr lang="es-CL" altLang="es-CL" sz="1400" dirty="0" smtClean="0">
                <a:solidFill>
                  <a:srgbClr val="0F69B4"/>
                </a:solidFill>
                <a:latin typeface="Calibri"/>
                <a:cs typeface="Calibri"/>
              </a:rPr>
              <a:t>enviarse </a:t>
            </a:r>
          </a:p>
          <a:p>
            <a:pPr algn="just" eaLnBrk="1" hangingPunct="1">
              <a:spcBef>
                <a:spcPct val="0"/>
              </a:spcBef>
              <a:buFontTx/>
              <a:buNone/>
              <a:defRPr/>
            </a:pPr>
            <a:r>
              <a:rPr lang="es-CL" altLang="es-CL" sz="1400" dirty="0" smtClean="0">
                <a:solidFill>
                  <a:srgbClr val="0F69B4"/>
                </a:solidFill>
                <a:latin typeface="Calibri"/>
                <a:cs typeface="Calibri"/>
              </a:rPr>
              <a:t>exitosamente</a:t>
            </a:r>
            <a:r>
              <a:rPr lang="es-CL" altLang="es-CL" sz="1400" dirty="0">
                <a:solidFill>
                  <a:srgbClr val="0F69B4"/>
                </a:solidFill>
                <a:latin typeface="Calibri"/>
                <a:cs typeface="Calibri"/>
              </a:rPr>
              <a:t>. </a:t>
            </a:r>
            <a:endParaRPr lang="es-CL" altLang="es-CL" sz="1400" dirty="0" smtClean="0">
              <a:solidFill>
                <a:srgbClr val="0F69B4"/>
              </a:solidFill>
              <a:latin typeface="Calibri"/>
              <a:cs typeface="Calibri"/>
            </a:endParaRP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Los </a:t>
            </a:r>
            <a:r>
              <a:rPr lang="es-CL" altLang="es-CL" sz="1400" dirty="0">
                <a:solidFill>
                  <a:srgbClr val="0F69B4"/>
                </a:solidFill>
                <a:latin typeface="Calibri"/>
                <a:cs typeface="Calibri"/>
              </a:rPr>
              <a:t>casos no exitosos se pueden deber a congestiones en la </a:t>
            </a:r>
            <a:r>
              <a:rPr lang="es-CL" altLang="es-CL" sz="1400" dirty="0" smtClean="0">
                <a:solidFill>
                  <a:srgbClr val="0F69B4"/>
                </a:solidFill>
                <a:latin typeface="Calibri"/>
                <a:cs typeface="Calibri"/>
              </a:rPr>
              <a:t>red.</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No </a:t>
            </a:r>
            <a:r>
              <a:rPr lang="es-CL" altLang="es-CL" sz="1400" dirty="0">
                <a:solidFill>
                  <a:srgbClr val="0F69B4"/>
                </a:solidFill>
                <a:latin typeface="Calibri"/>
                <a:cs typeface="Calibri"/>
              </a:rPr>
              <a:t>existe  norma  de calidad de servicio para los SMS.</a:t>
            </a:r>
          </a:p>
          <a:p>
            <a:pPr marL="0" indent="0">
              <a:buNone/>
            </a:pPr>
            <a:r>
              <a:rPr lang="es-CL" sz="1400" dirty="0">
                <a:solidFill>
                  <a:srgbClr val="0F69B4"/>
                </a:solidFill>
                <a:latin typeface="Calibri"/>
                <a:cs typeface="Calibri"/>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876130"/>
            <a:ext cx="12255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052736"/>
            <a:ext cx="6121400" cy="37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6574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número de diapositiva"/>
          <p:cNvSpPr>
            <a:spLocks noGrp="1"/>
          </p:cNvSpPr>
          <p:nvPr>
            <p:ph type="sldNum" sz="quarter" idx="11"/>
          </p:nvPr>
        </p:nvSpPr>
        <p:spPr bwMode="auto">
          <a:xfrm>
            <a:off x="8139113" y="6527800"/>
            <a:ext cx="5461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CFE32FF0-2485-4E16-B483-80BB18FC1241}" type="slidenum">
              <a:rPr lang="en-US" altLang="es-CL" sz="1000" b="1">
                <a:solidFill>
                  <a:schemeClr val="bg1"/>
                </a:solidFill>
                <a:latin typeface="Tahoma" pitchFamily="34" charset="0"/>
                <a:cs typeface="Tahoma" pitchFamily="34" charset="0"/>
              </a:rPr>
              <a:pPr eaLnBrk="1" hangingPunct="1">
                <a:spcBef>
                  <a:spcPct val="0"/>
                </a:spcBef>
                <a:buFontTx/>
                <a:buNone/>
              </a:pPr>
              <a:t>2</a:t>
            </a:fld>
            <a:endParaRPr lang="en-US" altLang="es-CL" sz="1000" b="1">
              <a:solidFill>
                <a:schemeClr val="bg1"/>
              </a:solidFill>
              <a:latin typeface="Tahoma" pitchFamily="34" charset="0"/>
              <a:cs typeface="Tahoma" pitchFamily="34" charset="0"/>
            </a:endParaRPr>
          </a:p>
        </p:txBody>
      </p:sp>
      <p:sp>
        <p:nvSpPr>
          <p:cNvPr id="80899" name="11 CuadroTexto"/>
          <p:cNvSpPr txBox="1">
            <a:spLocks noChangeArrowheads="1"/>
          </p:cNvSpPr>
          <p:nvPr/>
        </p:nvSpPr>
        <p:spPr bwMode="auto">
          <a:xfrm>
            <a:off x="611188" y="188913"/>
            <a:ext cx="7508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ES" altLang="es-CL" sz="2400" b="1" dirty="0" smtClean="0">
                <a:solidFill>
                  <a:srgbClr val="0F69B4"/>
                </a:solidFill>
                <a:latin typeface="Calibri"/>
                <a:cs typeface="Calibri"/>
              </a:rPr>
              <a:t>Ranking de Calidad 2015</a:t>
            </a:r>
            <a:endParaRPr lang="es-CL" altLang="es-CL" sz="2400" b="1" dirty="0">
              <a:solidFill>
                <a:srgbClr val="0F69B4"/>
              </a:solidFill>
              <a:latin typeface="Calibri"/>
              <a:cs typeface="Calibri"/>
            </a:endParaRPr>
          </a:p>
        </p:txBody>
      </p:sp>
      <p:pic>
        <p:nvPicPr>
          <p:cNvPr id="80907" name="20 Imagen" descr="cid:image002.jpg@01CB9307.DBD71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469" y="2928717"/>
            <a:ext cx="1145250" cy="109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3 Rectángulo"/>
          <p:cNvSpPr>
            <a:spLocks noChangeArrowheads="1"/>
          </p:cNvSpPr>
          <p:nvPr/>
        </p:nvSpPr>
        <p:spPr bwMode="auto">
          <a:xfrm>
            <a:off x="913246" y="2308751"/>
            <a:ext cx="190589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 altLang="es-CL" sz="1600" b="1" dirty="0" smtClean="0">
                <a:solidFill>
                  <a:srgbClr val="0F69B4"/>
                </a:solidFill>
                <a:latin typeface="Calibri"/>
                <a:cs typeface="Calibri"/>
              </a:rPr>
              <a:t>Subsecretaría de </a:t>
            </a:r>
          </a:p>
          <a:p>
            <a:pPr algn="ctr" eaLnBrk="1" hangingPunct="1">
              <a:spcBef>
                <a:spcPct val="0"/>
              </a:spcBef>
              <a:buFontTx/>
              <a:buNone/>
            </a:pPr>
            <a:r>
              <a:rPr lang="es-ES" altLang="es-CL" sz="1600" b="1" dirty="0" smtClean="0">
                <a:solidFill>
                  <a:srgbClr val="0F69B4"/>
                </a:solidFill>
                <a:latin typeface="Calibri"/>
                <a:cs typeface="Calibri"/>
              </a:rPr>
              <a:t>Telecomunicaciones</a:t>
            </a:r>
            <a:endParaRPr lang="es-ES" altLang="es-CL" sz="1600" b="1" dirty="0">
              <a:solidFill>
                <a:srgbClr val="0F69B4"/>
              </a:solidFill>
              <a:latin typeface="Calibri"/>
              <a:cs typeface="Calibri"/>
            </a:endParaRPr>
          </a:p>
        </p:txBody>
      </p:sp>
      <p:sp>
        <p:nvSpPr>
          <p:cNvPr id="80905" name="Text Box 13"/>
          <p:cNvSpPr txBox="1">
            <a:spLocks noChangeArrowheads="1"/>
          </p:cNvSpPr>
          <p:nvPr/>
        </p:nvSpPr>
        <p:spPr bwMode="auto">
          <a:xfrm>
            <a:off x="6149958" y="2278052"/>
            <a:ext cx="2808288" cy="6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50000"/>
              </a:spcBef>
              <a:buFontTx/>
              <a:buNone/>
            </a:pPr>
            <a:r>
              <a:rPr lang="es-ES" altLang="es-CL" sz="1800" b="1" dirty="0">
                <a:solidFill>
                  <a:srgbClr val="0F69B4"/>
                </a:solidFill>
                <a:latin typeface="Calibri"/>
                <a:cs typeface="Calibri"/>
              </a:rPr>
              <a:t>Usuarios de Telecomunicaciones</a:t>
            </a:r>
          </a:p>
        </p:txBody>
      </p:sp>
      <p:pic>
        <p:nvPicPr>
          <p:cNvPr id="80906" name="6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7848" y="2907056"/>
            <a:ext cx="2200956" cy="115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7"/>
          <p:cNvSpPr txBox="1">
            <a:spLocks noChangeArrowheads="1"/>
          </p:cNvSpPr>
          <p:nvPr/>
        </p:nvSpPr>
        <p:spPr bwMode="auto">
          <a:xfrm>
            <a:off x="3355975" y="1341438"/>
            <a:ext cx="2865438" cy="410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50000"/>
              </a:spcBef>
              <a:buFontTx/>
              <a:buNone/>
            </a:pPr>
            <a:r>
              <a:rPr lang="es-ES" altLang="es-CL" sz="1800" dirty="0">
                <a:solidFill>
                  <a:srgbClr val="0F69B4"/>
                </a:solidFill>
                <a:latin typeface="Calibri"/>
                <a:cs typeface="Calibri"/>
              </a:rPr>
              <a:t>Informar a los </a:t>
            </a:r>
            <a:r>
              <a:rPr lang="es-ES" altLang="es-CL" sz="1800" dirty="0" smtClean="0">
                <a:solidFill>
                  <a:srgbClr val="0F69B4"/>
                </a:solidFill>
                <a:latin typeface="Calibri"/>
                <a:cs typeface="Calibri"/>
              </a:rPr>
              <a:t>Usuarios</a:t>
            </a:r>
            <a:endParaRPr lang="es-ES" altLang="es-CL" sz="1800" dirty="0">
              <a:solidFill>
                <a:srgbClr val="0F69B4"/>
              </a:solidFill>
              <a:latin typeface="Calibri"/>
              <a:cs typeface="Calibri"/>
            </a:endParaRPr>
          </a:p>
          <a:p>
            <a:pPr algn="ctr" eaLnBrk="1" hangingPunct="1">
              <a:spcBef>
                <a:spcPct val="50000"/>
              </a:spcBef>
              <a:buFontTx/>
              <a:buNone/>
            </a:pPr>
            <a:endParaRPr lang="es-ES" altLang="es-CL" sz="1800" dirty="0">
              <a:solidFill>
                <a:srgbClr val="0F69B4"/>
              </a:solidFill>
              <a:latin typeface="Calibri"/>
              <a:cs typeface="Calibri"/>
            </a:endParaRPr>
          </a:p>
          <a:p>
            <a:pPr algn="ctr" eaLnBrk="1" hangingPunct="1">
              <a:spcBef>
                <a:spcPct val="50000"/>
              </a:spcBef>
              <a:buFontTx/>
              <a:buNone/>
            </a:pPr>
            <a:r>
              <a:rPr lang="es-ES" altLang="es-CL" sz="1800" dirty="0" smtClean="0">
                <a:solidFill>
                  <a:srgbClr val="0F69B4"/>
                </a:solidFill>
                <a:latin typeface="Calibri"/>
                <a:cs typeface="Calibri"/>
              </a:rPr>
              <a:t>Disminuir </a:t>
            </a:r>
            <a:r>
              <a:rPr lang="es-ES" altLang="es-CL" sz="1800" dirty="0">
                <a:solidFill>
                  <a:srgbClr val="0F69B4"/>
                </a:solidFill>
                <a:latin typeface="Calibri"/>
                <a:cs typeface="Calibri"/>
              </a:rPr>
              <a:t>A</a:t>
            </a:r>
            <a:r>
              <a:rPr lang="es-ES" altLang="es-CL" sz="1800" dirty="0" smtClean="0">
                <a:solidFill>
                  <a:srgbClr val="0F69B4"/>
                </a:solidFill>
                <a:latin typeface="Calibri"/>
                <a:cs typeface="Calibri"/>
              </a:rPr>
              <a:t>simetría </a:t>
            </a:r>
            <a:r>
              <a:rPr lang="es-ES" altLang="es-CL" sz="1800" dirty="0">
                <a:solidFill>
                  <a:srgbClr val="0F69B4"/>
                </a:solidFill>
                <a:latin typeface="Calibri"/>
                <a:cs typeface="Calibri"/>
              </a:rPr>
              <a:t>de </a:t>
            </a:r>
            <a:r>
              <a:rPr lang="es-ES" altLang="es-CL" sz="1800" dirty="0" smtClean="0">
                <a:solidFill>
                  <a:srgbClr val="0F69B4"/>
                </a:solidFill>
                <a:latin typeface="Calibri"/>
                <a:cs typeface="Calibri"/>
              </a:rPr>
              <a:t>Información</a:t>
            </a:r>
            <a:endParaRPr lang="es-ES" altLang="es-CL" sz="1800" dirty="0">
              <a:solidFill>
                <a:srgbClr val="0F69B4"/>
              </a:solidFill>
              <a:latin typeface="Calibri"/>
              <a:cs typeface="Calibri"/>
            </a:endParaRPr>
          </a:p>
          <a:p>
            <a:pPr algn="ctr" eaLnBrk="1" hangingPunct="1">
              <a:spcBef>
                <a:spcPct val="50000"/>
              </a:spcBef>
              <a:buFontTx/>
              <a:buNone/>
            </a:pPr>
            <a:endParaRPr lang="es-ES" altLang="es-CL" sz="1800" dirty="0">
              <a:solidFill>
                <a:srgbClr val="0F69B4"/>
              </a:solidFill>
              <a:latin typeface="Calibri"/>
              <a:cs typeface="Calibri"/>
            </a:endParaRPr>
          </a:p>
          <a:p>
            <a:pPr algn="ctr" eaLnBrk="1" hangingPunct="1">
              <a:spcBef>
                <a:spcPct val="50000"/>
              </a:spcBef>
              <a:buFontTx/>
              <a:buNone/>
            </a:pPr>
            <a:endParaRPr lang="es-ES" altLang="es-CL" sz="1800" dirty="0">
              <a:solidFill>
                <a:srgbClr val="0F69B4"/>
              </a:solidFill>
              <a:latin typeface="Calibri"/>
              <a:cs typeface="Calibri"/>
            </a:endParaRPr>
          </a:p>
          <a:p>
            <a:pPr algn="ctr" eaLnBrk="1" hangingPunct="1">
              <a:spcBef>
                <a:spcPct val="50000"/>
              </a:spcBef>
              <a:buFontTx/>
              <a:buNone/>
            </a:pPr>
            <a:r>
              <a:rPr lang="es-ES" altLang="es-CL" sz="1800" dirty="0">
                <a:solidFill>
                  <a:srgbClr val="0F69B4"/>
                </a:solidFill>
                <a:latin typeface="Calibri"/>
                <a:cs typeface="Calibri"/>
              </a:rPr>
              <a:t>Fiscalizar </a:t>
            </a:r>
            <a:r>
              <a:rPr lang="es-ES" altLang="es-CL" sz="1800" dirty="0" smtClean="0">
                <a:solidFill>
                  <a:srgbClr val="0F69B4"/>
                </a:solidFill>
                <a:latin typeface="Calibri"/>
                <a:cs typeface="Calibri"/>
              </a:rPr>
              <a:t>Servicios </a:t>
            </a:r>
            <a:r>
              <a:rPr lang="es-ES" altLang="es-CL" sz="1800" dirty="0">
                <a:solidFill>
                  <a:srgbClr val="0F69B4"/>
                </a:solidFill>
                <a:latin typeface="Calibri"/>
                <a:cs typeface="Calibri"/>
              </a:rPr>
              <a:t>de </a:t>
            </a:r>
            <a:r>
              <a:rPr lang="es-ES" altLang="es-CL" sz="1800" dirty="0" smtClean="0">
                <a:solidFill>
                  <a:srgbClr val="0F69B4"/>
                </a:solidFill>
                <a:latin typeface="Calibri"/>
                <a:cs typeface="Calibri"/>
              </a:rPr>
              <a:t>Telecomunicaciones</a:t>
            </a:r>
            <a:endParaRPr lang="es-ES" altLang="es-CL" sz="1800" dirty="0">
              <a:solidFill>
                <a:srgbClr val="0F69B4"/>
              </a:solidFill>
              <a:latin typeface="Calibri"/>
              <a:cs typeface="Calibri"/>
            </a:endParaRPr>
          </a:p>
          <a:p>
            <a:pPr algn="ctr" eaLnBrk="1" hangingPunct="1">
              <a:spcBef>
                <a:spcPct val="50000"/>
              </a:spcBef>
              <a:buFontTx/>
              <a:buNone/>
            </a:pPr>
            <a:endParaRPr lang="es-ES" altLang="es-CL" sz="1800" dirty="0">
              <a:solidFill>
                <a:srgbClr val="0F69B4"/>
              </a:solidFill>
              <a:latin typeface="Calibri"/>
              <a:cs typeface="Calibri"/>
            </a:endParaRPr>
          </a:p>
          <a:p>
            <a:pPr algn="ctr" eaLnBrk="1" hangingPunct="1">
              <a:spcBef>
                <a:spcPct val="50000"/>
              </a:spcBef>
              <a:buFontTx/>
              <a:buNone/>
            </a:pPr>
            <a:r>
              <a:rPr lang="es-ES" altLang="es-CL" sz="1800" dirty="0">
                <a:solidFill>
                  <a:srgbClr val="0F69B4"/>
                </a:solidFill>
                <a:latin typeface="Calibri"/>
                <a:cs typeface="Calibri"/>
              </a:rPr>
              <a:t>Promover la </a:t>
            </a:r>
            <a:r>
              <a:rPr lang="es-ES" altLang="es-CL" sz="1800" dirty="0" smtClean="0">
                <a:solidFill>
                  <a:srgbClr val="0F69B4"/>
                </a:solidFill>
                <a:latin typeface="Calibri"/>
                <a:cs typeface="Calibri"/>
              </a:rPr>
              <a:t>Calidad </a:t>
            </a:r>
            <a:r>
              <a:rPr lang="es-ES" altLang="es-CL" sz="1800" dirty="0">
                <a:solidFill>
                  <a:srgbClr val="0F69B4"/>
                </a:solidFill>
                <a:latin typeface="Calibri"/>
                <a:cs typeface="Calibri"/>
              </a:rPr>
              <a:t>de </a:t>
            </a:r>
            <a:r>
              <a:rPr lang="es-ES" altLang="es-CL" sz="1800" dirty="0" smtClean="0">
                <a:solidFill>
                  <a:srgbClr val="0F69B4"/>
                </a:solidFill>
                <a:latin typeface="Calibri"/>
                <a:cs typeface="Calibri"/>
              </a:rPr>
              <a:t>Servicio</a:t>
            </a:r>
            <a:endParaRPr lang="es-ES" altLang="es-CL" sz="1800" dirty="0">
              <a:solidFill>
                <a:srgbClr val="0F69B4"/>
              </a:solidFill>
              <a:latin typeface="Calibri"/>
              <a:cs typeface="Calibri"/>
            </a:endParaRPr>
          </a:p>
        </p:txBody>
      </p:sp>
      <p:sp>
        <p:nvSpPr>
          <p:cNvPr id="2" name="Flecha derecha 1"/>
          <p:cNvSpPr/>
          <p:nvPr/>
        </p:nvSpPr>
        <p:spPr>
          <a:xfrm>
            <a:off x="3635896" y="2924227"/>
            <a:ext cx="2231504" cy="648789"/>
          </a:xfrm>
          <a:prstGeom prst="rightArrow">
            <a:avLst/>
          </a:prstGeom>
          <a:solidFill>
            <a:srgbClr val="D22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Rectángulo redondeado 2"/>
          <p:cNvSpPr/>
          <p:nvPr/>
        </p:nvSpPr>
        <p:spPr>
          <a:xfrm>
            <a:off x="467544" y="2060848"/>
            <a:ext cx="2888431" cy="273630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Rectángulo redondeado 15"/>
          <p:cNvSpPr/>
          <p:nvPr/>
        </p:nvSpPr>
        <p:spPr>
          <a:xfrm>
            <a:off x="6119250" y="2060848"/>
            <a:ext cx="2888431" cy="273630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número de diapositiva"/>
          <p:cNvSpPr txBox="1">
            <a:spLocks/>
          </p:cNvSpPr>
          <p:nvPr/>
        </p:nvSpPr>
        <p:spPr bwMode="auto">
          <a:xfrm>
            <a:off x="6542088" y="6524625"/>
            <a:ext cx="2133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r" eaLnBrk="1" hangingPunct="1">
              <a:spcBef>
                <a:spcPct val="0"/>
              </a:spcBef>
              <a:buFontTx/>
              <a:buNone/>
            </a:pPr>
            <a:fld id="{7EBEB71C-8A09-4D87-A029-94841B15A73D}" type="slidenum">
              <a:rPr lang="en-US" altLang="es-CL" sz="1000" b="1">
                <a:solidFill>
                  <a:srgbClr val="FFFFFF"/>
                </a:solidFill>
                <a:latin typeface="Verdana" pitchFamily="34" charset="0"/>
              </a:rPr>
              <a:pPr algn="r" eaLnBrk="1" hangingPunct="1">
                <a:spcBef>
                  <a:spcPct val="0"/>
                </a:spcBef>
                <a:buFontTx/>
                <a:buNone/>
              </a:pPr>
              <a:t>20</a:t>
            </a:fld>
            <a:endParaRPr lang="en-US" altLang="es-CL" sz="1000" b="1">
              <a:solidFill>
                <a:srgbClr val="FFFFFF"/>
              </a:solidFill>
              <a:latin typeface="Verdana" pitchFamily="34" charset="0"/>
            </a:endParaRPr>
          </a:p>
        </p:txBody>
      </p:sp>
      <p:sp>
        <p:nvSpPr>
          <p:cNvPr id="79875" name="4 CuadroTexto"/>
          <p:cNvSpPr txBox="1">
            <a:spLocks noChangeArrowheads="1"/>
          </p:cNvSpPr>
          <p:nvPr/>
        </p:nvSpPr>
        <p:spPr bwMode="auto">
          <a:xfrm>
            <a:off x="773113" y="20605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9876" name="5 CuadroTexto"/>
          <p:cNvSpPr txBox="1">
            <a:spLocks noChangeArrowheads="1"/>
          </p:cNvSpPr>
          <p:nvPr/>
        </p:nvSpPr>
        <p:spPr bwMode="auto">
          <a:xfrm>
            <a:off x="1447800" y="2205038"/>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77" name="6 CuadroTexto"/>
          <p:cNvSpPr txBox="1">
            <a:spLocks noChangeArrowheads="1"/>
          </p:cNvSpPr>
          <p:nvPr/>
        </p:nvSpPr>
        <p:spPr bwMode="auto">
          <a:xfrm>
            <a:off x="2328863" y="2492375"/>
            <a:ext cx="747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9878" name="7 CuadroTexto"/>
          <p:cNvSpPr txBox="1">
            <a:spLocks noChangeArrowheads="1"/>
          </p:cNvSpPr>
          <p:nvPr/>
        </p:nvSpPr>
        <p:spPr bwMode="auto">
          <a:xfrm>
            <a:off x="7667625" y="2636838"/>
            <a:ext cx="747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79" name="8 CuadroTexto"/>
          <p:cNvSpPr txBox="1">
            <a:spLocks noChangeArrowheads="1"/>
          </p:cNvSpPr>
          <p:nvPr/>
        </p:nvSpPr>
        <p:spPr bwMode="auto">
          <a:xfrm>
            <a:off x="5448300" y="1974850"/>
            <a:ext cx="747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9880" name="9 CuadroTexto"/>
          <p:cNvSpPr txBox="1">
            <a:spLocks noChangeArrowheads="1"/>
          </p:cNvSpPr>
          <p:nvPr/>
        </p:nvSpPr>
        <p:spPr bwMode="auto">
          <a:xfrm>
            <a:off x="6118225" y="27082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81" name="10 CuadroTexto"/>
          <p:cNvSpPr txBox="1">
            <a:spLocks noChangeArrowheads="1"/>
          </p:cNvSpPr>
          <p:nvPr/>
        </p:nvSpPr>
        <p:spPr bwMode="auto">
          <a:xfrm>
            <a:off x="4602163" y="2636838"/>
            <a:ext cx="746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82" name="11 CuadroTexto"/>
          <p:cNvSpPr txBox="1">
            <a:spLocks noChangeArrowheads="1"/>
          </p:cNvSpPr>
          <p:nvPr/>
        </p:nvSpPr>
        <p:spPr bwMode="auto">
          <a:xfrm>
            <a:off x="3017838" y="2360613"/>
            <a:ext cx="74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83" name="24 CuadroTexto"/>
          <p:cNvSpPr txBox="1">
            <a:spLocks noChangeArrowheads="1"/>
          </p:cNvSpPr>
          <p:nvPr/>
        </p:nvSpPr>
        <p:spPr bwMode="auto">
          <a:xfrm>
            <a:off x="1032767" y="44624"/>
            <a:ext cx="7859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 altLang="es-CL" sz="2400" b="1" dirty="0" smtClean="0">
                <a:solidFill>
                  <a:srgbClr val="0F69B4"/>
                </a:solidFill>
                <a:latin typeface="Calibri"/>
                <a:cs typeface="Calibri"/>
              </a:rPr>
              <a:t>SMS (Red Propia)</a:t>
            </a:r>
          </a:p>
          <a:p>
            <a:pPr algn="ctr" eaLnBrk="1" hangingPunct="1">
              <a:spcBef>
                <a:spcPct val="0"/>
              </a:spcBef>
              <a:buFontTx/>
              <a:buNone/>
            </a:pPr>
            <a:r>
              <a:rPr lang="es-ES" altLang="es-CL" sz="2400" b="1" dirty="0" smtClean="0">
                <a:solidFill>
                  <a:srgbClr val="0F69B4"/>
                </a:solidFill>
                <a:latin typeface="Calibri"/>
                <a:cs typeface="Calibri"/>
              </a:rPr>
              <a:t> Confirmación Entrega</a:t>
            </a:r>
            <a:endParaRPr lang="es-ES" altLang="es-CL" sz="2400" b="1" dirty="0">
              <a:solidFill>
                <a:srgbClr val="0F69B4"/>
              </a:solidFill>
              <a:latin typeface="Calibri"/>
              <a:cs typeface="Calibri"/>
            </a:endParaRPr>
          </a:p>
        </p:txBody>
      </p:sp>
      <p:grpSp>
        <p:nvGrpSpPr>
          <p:cNvPr id="79885" name="6 Grupo"/>
          <p:cNvGrpSpPr>
            <a:grpSpLocks/>
          </p:cNvGrpSpPr>
          <p:nvPr/>
        </p:nvGrpSpPr>
        <p:grpSpPr bwMode="auto">
          <a:xfrm>
            <a:off x="539750" y="117475"/>
            <a:ext cx="996950" cy="719138"/>
            <a:chOff x="1020157" y="3973513"/>
            <a:chExt cx="3156359" cy="1928130"/>
          </a:xfrm>
        </p:grpSpPr>
        <p:sp>
          <p:nvSpPr>
            <p:cNvPr id="18" name="17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79888"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6 Marcador de texto"/>
          <p:cNvSpPr txBox="1">
            <a:spLocks/>
          </p:cNvSpPr>
          <p:nvPr/>
        </p:nvSpPr>
        <p:spPr>
          <a:xfrm>
            <a:off x="2398673" y="4967238"/>
            <a:ext cx="5701719" cy="170212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400" dirty="0" smtClean="0">
                <a:solidFill>
                  <a:srgbClr val="0F69B4"/>
                </a:solidFill>
                <a:latin typeface="Calibri"/>
                <a:cs typeface="Calibri"/>
              </a:rPr>
              <a:t>Mide </a:t>
            </a:r>
            <a:r>
              <a:rPr lang="es-CL" altLang="es-CL" sz="1400" dirty="0">
                <a:solidFill>
                  <a:srgbClr val="0F69B4"/>
                </a:solidFill>
                <a:latin typeface="Calibri"/>
                <a:cs typeface="Calibri"/>
              </a:rPr>
              <a:t>el porcentaje de mensajes enviados y </a:t>
            </a:r>
            <a:r>
              <a:rPr lang="es-CL" altLang="es-CL" sz="1400" dirty="0" smtClean="0">
                <a:solidFill>
                  <a:srgbClr val="0F69B4"/>
                </a:solidFill>
                <a:latin typeface="Calibri"/>
                <a:cs typeface="Calibri"/>
              </a:rPr>
              <a:t>que </a:t>
            </a:r>
            <a:r>
              <a:rPr lang="es-CL" altLang="es-CL" sz="1400" dirty="0">
                <a:solidFill>
                  <a:srgbClr val="0F69B4"/>
                </a:solidFill>
                <a:latin typeface="Calibri"/>
                <a:cs typeface="Calibri"/>
              </a:rPr>
              <a:t>tienen </a:t>
            </a:r>
            <a:r>
              <a:rPr lang="es-CL" altLang="es-CL" sz="1400" dirty="0" smtClean="0">
                <a:solidFill>
                  <a:srgbClr val="0F69B4"/>
                </a:solidFill>
                <a:latin typeface="Calibri"/>
                <a:cs typeface="Calibri"/>
              </a:rPr>
              <a:t>confirmación</a:t>
            </a:r>
          </a:p>
          <a:p>
            <a:pPr algn="just" eaLnBrk="1" hangingPunct="1">
              <a:spcBef>
                <a:spcPct val="0"/>
              </a:spcBef>
              <a:buFontTx/>
              <a:buNone/>
              <a:defRPr/>
            </a:pPr>
            <a:r>
              <a:rPr lang="es-CL" altLang="es-CL" sz="1400" dirty="0" smtClean="0">
                <a:solidFill>
                  <a:srgbClr val="0F69B4"/>
                </a:solidFill>
                <a:latin typeface="Calibri"/>
                <a:cs typeface="Calibri"/>
              </a:rPr>
              <a:t>de entrega del </a:t>
            </a:r>
            <a:r>
              <a:rPr lang="es-CL" altLang="es-CL" sz="1400" dirty="0">
                <a:solidFill>
                  <a:srgbClr val="0F69B4"/>
                </a:solidFill>
                <a:latin typeface="Calibri"/>
                <a:cs typeface="Calibri"/>
              </a:rPr>
              <a:t>usuario </a:t>
            </a:r>
            <a:r>
              <a:rPr lang="es-CL" altLang="es-CL" sz="1400" dirty="0" smtClean="0">
                <a:solidFill>
                  <a:srgbClr val="0F69B4"/>
                </a:solidFill>
                <a:latin typeface="Calibri"/>
                <a:cs typeface="Calibri"/>
              </a:rPr>
              <a:t>de destino</a:t>
            </a:r>
            <a:r>
              <a:rPr lang="es-CL" altLang="es-CL" sz="1400" dirty="0">
                <a:solidFill>
                  <a:srgbClr val="0F69B4"/>
                </a:solidFill>
                <a:latin typeface="Calibri"/>
                <a:cs typeface="Calibri"/>
              </a:rPr>
              <a:t>, dentro de un máximo de </a:t>
            </a:r>
            <a:r>
              <a:rPr lang="es-CL" altLang="es-CL" sz="1400" dirty="0" smtClean="0">
                <a:solidFill>
                  <a:srgbClr val="0F69B4"/>
                </a:solidFill>
                <a:latin typeface="Calibri"/>
                <a:cs typeface="Calibri"/>
              </a:rPr>
              <a:t>30 </a:t>
            </a:r>
          </a:p>
          <a:p>
            <a:pPr algn="just" eaLnBrk="1" hangingPunct="1">
              <a:spcBef>
                <a:spcPct val="0"/>
              </a:spcBef>
              <a:buFontTx/>
              <a:buNone/>
              <a:defRPr/>
            </a:pPr>
            <a:r>
              <a:rPr lang="es-CL" altLang="es-CL" sz="1400" dirty="0" smtClean="0">
                <a:solidFill>
                  <a:srgbClr val="0F69B4"/>
                </a:solidFill>
                <a:latin typeface="Calibri"/>
                <a:cs typeface="Calibri"/>
              </a:rPr>
              <a:t>Segundos.</a:t>
            </a:r>
          </a:p>
          <a:p>
            <a:pPr algn="just" eaLnBrk="1" hangingPunct="1">
              <a:spcBef>
                <a:spcPct val="0"/>
              </a:spcBef>
              <a:buFontTx/>
              <a:buNone/>
              <a:defRPr/>
            </a:pPr>
            <a:r>
              <a:rPr lang="es-CL" altLang="es-CL" sz="1400" dirty="0" smtClean="0">
                <a:solidFill>
                  <a:srgbClr val="0F69B4"/>
                </a:solidFill>
                <a:latin typeface="Calibri"/>
                <a:cs typeface="Calibri"/>
              </a:rPr>
              <a:t>Los </a:t>
            </a:r>
            <a:r>
              <a:rPr lang="es-CL" altLang="es-CL" sz="1400" dirty="0">
                <a:solidFill>
                  <a:srgbClr val="0F69B4"/>
                </a:solidFill>
                <a:latin typeface="Calibri"/>
                <a:cs typeface="Calibri"/>
              </a:rPr>
              <a:t>casos no exitosos se pueden deber a congestiones en la </a:t>
            </a:r>
            <a:r>
              <a:rPr lang="es-CL" altLang="es-CL" sz="1400" dirty="0" smtClean="0">
                <a:solidFill>
                  <a:srgbClr val="0F69B4"/>
                </a:solidFill>
                <a:latin typeface="Calibri"/>
                <a:cs typeface="Calibri"/>
              </a:rPr>
              <a:t>red.</a:t>
            </a:r>
          </a:p>
          <a:p>
            <a:pPr algn="just" eaLnBrk="1" hangingPunct="1">
              <a:spcBef>
                <a:spcPct val="0"/>
              </a:spcBef>
              <a:buFontTx/>
              <a:buNone/>
              <a:defRPr/>
            </a:pPr>
            <a:r>
              <a:rPr lang="es-CL" altLang="es-CL" sz="1400" dirty="0" smtClean="0">
                <a:solidFill>
                  <a:srgbClr val="0F69B4"/>
                </a:solidFill>
                <a:latin typeface="Calibri"/>
                <a:cs typeface="Calibri"/>
              </a:rPr>
              <a:t>Estas </a:t>
            </a:r>
            <a:r>
              <a:rPr lang="es-CL" altLang="es-CL" sz="1400" dirty="0">
                <a:solidFill>
                  <a:srgbClr val="0F69B4"/>
                </a:solidFill>
                <a:latin typeface="Calibri"/>
                <a:cs typeface="Calibri"/>
              </a:rPr>
              <a:t>pruebas se realizan On Net, es decir origen y destino </a:t>
            </a:r>
            <a:r>
              <a:rPr lang="es-CL" altLang="es-CL" sz="1400" dirty="0" smtClean="0">
                <a:solidFill>
                  <a:srgbClr val="0F69B4"/>
                </a:solidFill>
                <a:latin typeface="Calibri"/>
                <a:cs typeface="Calibri"/>
              </a:rPr>
              <a:t>dentro de </a:t>
            </a:r>
          </a:p>
          <a:p>
            <a:pPr algn="just" eaLnBrk="1" hangingPunct="1">
              <a:spcBef>
                <a:spcPct val="0"/>
              </a:spcBef>
              <a:buFontTx/>
              <a:buNone/>
              <a:defRPr/>
            </a:pPr>
            <a:r>
              <a:rPr lang="es-CL" altLang="es-CL" sz="1400" dirty="0" smtClean="0">
                <a:solidFill>
                  <a:srgbClr val="0F69B4"/>
                </a:solidFill>
                <a:latin typeface="Calibri"/>
                <a:cs typeface="Calibri"/>
              </a:rPr>
              <a:t>la red del </a:t>
            </a:r>
            <a:r>
              <a:rPr lang="es-MX" altLang="es-CL" sz="1400" dirty="0" smtClean="0">
                <a:solidFill>
                  <a:srgbClr val="0F69B4"/>
                </a:solidFill>
                <a:latin typeface="Calibri"/>
                <a:cs typeface="Calibri"/>
              </a:rPr>
              <a:t>mismo operador.</a:t>
            </a:r>
          </a:p>
          <a:p>
            <a:pPr algn="just" eaLnBrk="1" hangingPunct="1">
              <a:spcBef>
                <a:spcPct val="0"/>
              </a:spcBef>
              <a:buFontTx/>
              <a:buNone/>
              <a:defRPr/>
            </a:pPr>
            <a:r>
              <a:rPr lang="es-CL" altLang="es-CL" sz="1400" dirty="0" smtClean="0">
                <a:solidFill>
                  <a:srgbClr val="0F69B4"/>
                </a:solidFill>
                <a:latin typeface="Calibri"/>
                <a:cs typeface="Calibri"/>
              </a:rPr>
              <a:t>No </a:t>
            </a:r>
            <a:r>
              <a:rPr lang="es-CL" altLang="es-CL" sz="1400" dirty="0">
                <a:solidFill>
                  <a:srgbClr val="0F69B4"/>
                </a:solidFill>
                <a:latin typeface="Calibri"/>
                <a:cs typeface="Calibri"/>
              </a:rPr>
              <a:t>existe  norma  de calidad de servicio para los SMS.</a:t>
            </a:r>
          </a:p>
          <a:p>
            <a:pPr marL="0" indent="0">
              <a:buNone/>
            </a:pPr>
            <a:r>
              <a:rPr lang="es-CL" sz="1400" dirty="0">
                <a:solidFill>
                  <a:srgbClr val="0F69B4"/>
                </a:solidFill>
                <a:latin typeface="Calibri"/>
                <a:cs typeface="Calibri"/>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54221"/>
            <a:ext cx="1525586" cy="167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052736"/>
            <a:ext cx="6121400" cy="37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78696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número de diapositiva"/>
          <p:cNvSpPr txBox="1">
            <a:spLocks/>
          </p:cNvSpPr>
          <p:nvPr/>
        </p:nvSpPr>
        <p:spPr bwMode="auto">
          <a:xfrm>
            <a:off x="6542088" y="6524625"/>
            <a:ext cx="2133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r" eaLnBrk="1" hangingPunct="1">
              <a:spcBef>
                <a:spcPct val="0"/>
              </a:spcBef>
              <a:buFontTx/>
              <a:buNone/>
            </a:pPr>
            <a:fld id="{5F498AB5-DDFC-423E-80EE-0620D8567B46}" type="slidenum">
              <a:rPr lang="en-US" altLang="es-CL" sz="1000" b="1">
                <a:solidFill>
                  <a:srgbClr val="FFFFFF"/>
                </a:solidFill>
                <a:latin typeface="Verdana" pitchFamily="34" charset="0"/>
              </a:rPr>
              <a:pPr algn="r" eaLnBrk="1" hangingPunct="1">
                <a:spcBef>
                  <a:spcPct val="0"/>
                </a:spcBef>
                <a:buFontTx/>
                <a:buNone/>
              </a:pPr>
              <a:t>21</a:t>
            </a:fld>
            <a:endParaRPr lang="en-US" altLang="es-CL" sz="1000" b="1">
              <a:solidFill>
                <a:srgbClr val="FFFFFF"/>
              </a:solidFill>
              <a:latin typeface="Verdana" pitchFamily="34" charset="0"/>
            </a:endParaRPr>
          </a:p>
        </p:txBody>
      </p:sp>
      <p:sp>
        <p:nvSpPr>
          <p:cNvPr id="78851" name="4 CuadroTexto"/>
          <p:cNvSpPr txBox="1">
            <a:spLocks noChangeArrowheads="1"/>
          </p:cNvSpPr>
          <p:nvPr/>
        </p:nvSpPr>
        <p:spPr bwMode="auto">
          <a:xfrm>
            <a:off x="773113" y="20605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8852" name="5 CuadroTexto"/>
          <p:cNvSpPr txBox="1">
            <a:spLocks noChangeArrowheads="1"/>
          </p:cNvSpPr>
          <p:nvPr/>
        </p:nvSpPr>
        <p:spPr bwMode="auto">
          <a:xfrm>
            <a:off x="1447800" y="2205038"/>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3" name="6 CuadroTexto"/>
          <p:cNvSpPr txBox="1">
            <a:spLocks noChangeArrowheads="1"/>
          </p:cNvSpPr>
          <p:nvPr/>
        </p:nvSpPr>
        <p:spPr bwMode="auto">
          <a:xfrm>
            <a:off x="2328863" y="2492375"/>
            <a:ext cx="747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8854" name="7 CuadroTexto"/>
          <p:cNvSpPr txBox="1">
            <a:spLocks noChangeArrowheads="1"/>
          </p:cNvSpPr>
          <p:nvPr/>
        </p:nvSpPr>
        <p:spPr bwMode="auto">
          <a:xfrm>
            <a:off x="7667625" y="2636838"/>
            <a:ext cx="747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5" name="8 CuadroTexto"/>
          <p:cNvSpPr txBox="1">
            <a:spLocks noChangeArrowheads="1"/>
          </p:cNvSpPr>
          <p:nvPr/>
        </p:nvSpPr>
        <p:spPr bwMode="auto">
          <a:xfrm>
            <a:off x="5448300" y="1974850"/>
            <a:ext cx="747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8856" name="9 CuadroTexto"/>
          <p:cNvSpPr txBox="1">
            <a:spLocks noChangeArrowheads="1"/>
          </p:cNvSpPr>
          <p:nvPr/>
        </p:nvSpPr>
        <p:spPr bwMode="auto">
          <a:xfrm>
            <a:off x="6118225" y="27082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7" name="10 CuadroTexto"/>
          <p:cNvSpPr txBox="1">
            <a:spLocks noChangeArrowheads="1"/>
          </p:cNvSpPr>
          <p:nvPr/>
        </p:nvSpPr>
        <p:spPr bwMode="auto">
          <a:xfrm>
            <a:off x="4602163" y="2636838"/>
            <a:ext cx="746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8" name="11 CuadroTexto"/>
          <p:cNvSpPr txBox="1">
            <a:spLocks noChangeArrowheads="1"/>
          </p:cNvSpPr>
          <p:nvPr/>
        </p:nvSpPr>
        <p:spPr bwMode="auto">
          <a:xfrm>
            <a:off x="3017838" y="2360613"/>
            <a:ext cx="74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8859" name="24 CuadroTexto"/>
          <p:cNvSpPr txBox="1">
            <a:spLocks noChangeArrowheads="1"/>
          </p:cNvSpPr>
          <p:nvPr/>
        </p:nvSpPr>
        <p:spPr bwMode="auto">
          <a:xfrm>
            <a:off x="495051" y="44624"/>
            <a:ext cx="825341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 altLang="es-CL" sz="2400" b="1" dirty="0">
                <a:solidFill>
                  <a:srgbClr val="0F69B4"/>
                </a:solidFill>
                <a:latin typeface="Calibri"/>
                <a:cs typeface="Calibri"/>
              </a:rPr>
              <a:t>SMS </a:t>
            </a:r>
            <a:r>
              <a:rPr lang="es-ES" altLang="es-CL" sz="2400" b="1" dirty="0" smtClean="0">
                <a:solidFill>
                  <a:srgbClr val="0F69B4"/>
                </a:solidFill>
                <a:latin typeface="Calibri"/>
                <a:cs typeface="Calibri"/>
              </a:rPr>
              <a:t>(OMV)</a:t>
            </a:r>
            <a:endParaRPr lang="es-ES" altLang="es-CL" sz="2400" b="1" dirty="0">
              <a:solidFill>
                <a:srgbClr val="0F69B4"/>
              </a:solidFill>
              <a:latin typeface="Calibri"/>
              <a:cs typeface="Calibri"/>
            </a:endParaRPr>
          </a:p>
          <a:p>
            <a:pPr algn="ctr" eaLnBrk="1" hangingPunct="1">
              <a:spcBef>
                <a:spcPct val="0"/>
              </a:spcBef>
              <a:buFontTx/>
              <a:buNone/>
            </a:pPr>
            <a:r>
              <a:rPr lang="es-ES" altLang="es-CL" sz="2400" b="1" dirty="0">
                <a:solidFill>
                  <a:srgbClr val="0F69B4"/>
                </a:solidFill>
                <a:latin typeface="Calibri"/>
                <a:cs typeface="Calibri"/>
              </a:rPr>
              <a:t>Accesibilidad</a:t>
            </a:r>
          </a:p>
          <a:p>
            <a:pPr algn="ctr" eaLnBrk="1" hangingPunct="1">
              <a:spcBef>
                <a:spcPct val="0"/>
              </a:spcBef>
              <a:buFont typeface="Arial" pitchFamily="34" charset="0"/>
              <a:buNone/>
            </a:pPr>
            <a:endParaRPr lang="es-ES" altLang="es-CL" sz="2800" b="1" dirty="0" smtClean="0">
              <a:solidFill>
                <a:srgbClr val="0F69B4"/>
              </a:solidFill>
              <a:latin typeface="Calibri"/>
              <a:cs typeface="Calibri"/>
            </a:endParaRPr>
          </a:p>
        </p:txBody>
      </p:sp>
      <p:grpSp>
        <p:nvGrpSpPr>
          <p:cNvPr id="78861" name="6 Grupo"/>
          <p:cNvGrpSpPr>
            <a:grpSpLocks/>
          </p:cNvGrpSpPr>
          <p:nvPr/>
        </p:nvGrpSpPr>
        <p:grpSpPr bwMode="auto">
          <a:xfrm>
            <a:off x="539750" y="117475"/>
            <a:ext cx="996950" cy="719138"/>
            <a:chOff x="1020157" y="3973513"/>
            <a:chExt cx="3156359" cy="1928130"/>
          </a:xfrm>
        </p:grpSpPr>
        <p:sp>
          <p:nvSpPr>
            <p:cNvPr id="18" name="17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78864"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6 Marcador de texto"/>
          <p:cNvSpPr txBox="1">
            <a:spLocks/>
          </p:cNvSpPr>
          <p:nvPr/>
        </p:nvSpPr>
        <p:spPr>
          <a:xfrm>
            <a:off x="2022147" y="4807644"/>
            <a:ext cx="5581978" cy="157368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400" dirty="0" smtClean="0">
                <a:solidFill>
                  <a:srgbClr val="0F69B4"/>
                </a:solidFill>
                <a:latin typeface="Calibri"/>
                <a:cs typeface="Calibri"/>
              </a:rPr>
              <a:t>Mide </a:t>
            </a:r>
            <a:r>
              <a:rPr lang="es-CL" altLang="es-CL" sz="1400" dirty="0">
                <a:solidFill>
                  <a:srgbClr val="0F69B4"/>
                </a:solidFill>
                <a:latin typeface="Calibri"/>
                <a:cs typeface="Calibri"/>
              </a:rPr>
              <a:t>el porcentaje de intentos de mensajes SMS  que logran </a:t>
            </a:r>
            <a:r>
              <a:rPr lang="es-CL" altLang="es-CL" sz="1400" dirty="0" smtClean="0">
                <a:solidFill>
                  <a:srgbClr val="0F69B4"/>
                </a:solidFill>
                <a:latin typeface="Calibri"/>
                <a:cs typeface="Calibri"/>
              </a:rPr>
              <a:t>enviarse </a:t>
            </a:r>
          </a:p>
          <a:p>
            <a:pPr algn="just" eaLnBrk="1" hangingPunct="1">
              <a:spcBef>
                <a:spcPct val="0"/>
              </a:spcBef>
              <a:buFontTx/>
              <a:buNone/>
              <a:defRPr/>
            </a:pPr>
            <a:r>
              <a:rPr lang="es-CL" altLang="es-CL" sz="1400" dirty="0" smtClean="0">
                <a:solidFill>
                  <a:srgbClr val="0F69B4"/>
                </a:solidFill>
                <a:latin typeface="Calibri"/>
                <a:cs typeface="Calibri"/>
              </a:rPr>
              <a:t>Exitosamente.</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Los </a:t>
            </a:r>
            <a:r>
              <a:rPr lang="es-CL" altLang="es-CL" sz="1400" dirty="0">
                <a:solidFill>
                  <a:srgbClr val="0F69B4"/>
                </a:solidFill>
                <a:latin typeface="Calibri"/>
                <a:cs typeface="Calibri"/>
              </a:rPr>
              <a:t>casos no exitosos se pueden deber a congestiones en la </a:t>
            </a:r>
            <a:r>
              <a:rPr lang="es-CL" altLang="es-CL" sz="1400" dirty="0" smtClean="0">
                <a:solidFill>
                  <a:srgbClr val="0F69B4"/>
                </a:solidFill>
                <a:latin typeface="Calibri"/>
                <a:cs typeface="Calibri"/>
              </a:rPr>
              <a:t>red.</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No </a:t>
            </a:r>
            <a:r>
              <a:rPr lang="es-CL" altLang="es-CL" sz="1400" dirty="0">
                <a:solidFill>
                  <a:srgbClr val="0F69B4"/>
                </a:solidFill>
                <a:latin typeface="Calibri"/>
                <a:cs typeface="Calibri"/>
              </a:rPr>
              <a:t>existe  norma  de calidad de servicio para los SMS.</a:t>
            </a:r>
          </a:p>
          <a:p>
            <a:pPr marL="0" indent="0">
              <a:buNone/>
            </a:pPr>
            <a:r>
              <a:rPr lang="es-CL" sz="1400" dirty="0">
                <a:solidFill>
                  <a:srgbClr val="0F69B4"/>
                </a:solidFill>
                <a:latin typeface="Calibri"/>
                <a:cs typeface="Calibri"/>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04122"/>
            <a:ext cx="12255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980729"/>
            <a:ext cx="606583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81167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número de diapositiva"/>
          <p:cNvSpPr txBox="1">
            <a:spLocks/>
          </p:cNvSpPr>
          <p:nvPr/>
        </p:nvSpPr>
        <p:spPr bwMode="auto">
          <a:xfrm>
            <a:off x="6542088" y="6524625"/>
            <a:ext cx="2133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r" eaLnBrk="1" hangingPunct="1">
              <a:spcBef>
                <a:spcPct val="0"/>
              </a:spcBef>
              <a:buFontTx/>
              <a:buNone/>
            </a:pPr>
            <a:fld id="{7EBEB71C-8A09-4D87-A029-94841B15A73D}" type="slidenum">
              <a:rPr lang="en-US" altLang="es-CL" sz="1000" b="1">
                <a:solidFill>
                  <a:srgbClr val="FFFFFF"/>
                </a:solidFill>
                <a:latin typeface="Verdana" pitchFamily="34" charset="0"/>
              </a:rPr>
              <a:pPr algn="r" eaLnBrk="1" hangingPunct="1">
                <a:spcBef>
                  <a:spcPct val="0"/>
                </a:spcBef>
                <a:buFontTx/>
                <a:buNone/>
              </a:pPr>
              <a:t>22</a:t>
            </a:fld>
            <a:endParaRPr lang="en-US" altLang="es-CL" sz="1000" b="1">
              <a:solidFill>
                <a:srgbClr val="FFFFFF"/>
              </a:solidFill>
              <a:latin typeface="Verdana" pitchFamily="34" charset="0"/>
            </a:endParaRPr>
          </a:p>
        </p:txBody>
      </p:sp>
      <p:sp>
        <p:nvSpPr>
          <p:cNvPr id="79875" name="4 CuadroTexto"/>
          <p:cNvSpPr txBox="1">
            <a:spLocks noChangeArrowheads="1"/>
          </p:cNvSpPr>
          <p:nvPr/>
        </p:nvSpPr>
        <p:spPr bwMode="auto">
          <a:xfrm>
            <a:off x="773113" y="20605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dirty="0">
                <a:solidFill>
                  <a:srgbClr val="FFFFFF"/>
                </a:solidFill>
                <a:latin typeface="Arial" pitchFamily="34" charset="0"/>
              </a:rPr>
              <a:t>1°Sem</a:t>
            </a:r>
          </a:p>
        </p:txBody>
      </p:sp>
      <p:sp>
        <p:nvSpPr>
          <p:cNvPr id="79876" name="5 CuadroTexto"/>
          <p:cNvSpPr txBox="1">
            <a:spLocks noChangeArrowheads="1"/>
          </p:cNvSpPr>
          <p:nvPr/>
        </p:nvSpPr>
        <p:spPr bwMode="auto">
          <a:xfrm>
            <a:off x="1447800" y="2205038"/>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77" name="6 CuadroTexto"/>
          <p:cNvSpPr txBox="1">
            <a:spLocks noChangeArrowheads="1"/>
          </p:cNvSpPr>
          <p:nvPr/>
        </p:nvSpPr>
        <p:spPr bwMode="auto">
          <a:xfrm>
            <a:off x="2328863" y="2492375"/>
            <a:ext cx="747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9878" name="7 CuadroTexto"/>
          <p:cNvSpPr txBox="1">
            <a:spLocks noChangeArrowheads="1"/>
          </p:cNvSpPr>
          <p:nvPr/>
        </p:nvSpPr>
        <p:spPr bwMode="auto">
          <a:xfrm>
            <a:off x="7667625" y="2636838"/>
            <a:ext cx="747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79" name="8 CuadroTexto"/>
          <p:cNvSpPr txBox="1">
            <a:spLocks noChangeArrowheads="1"/>
          </p:cNvSpPr>
          <p:nvPr/>
        </p:nvSpPr>
        <p:spPr bwMode="auto">
          <a:xfrm>
            <a:off x="5448300" y="1974850"/>
            <a:ext cx="747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1°Sem</a:t>
            </a:r>
          </a:p>
        </p:txBody>
      </p:sp>
      <p:sp>
        <p:nvSpPr>
          <p:cNvPr id="79880" name="9 CuadroTexto"/>
          <p:cNvSpPr txBox="1">
            <a:spLocks noChangeArrowheads="1"/>
          </p:cNvSpPr>
          <p:nvPr/>
        </p:nvSpPr>
        <p:spPr bwMode="auto">
          <a:xfrm>
            <a:off x="6118225" y="27082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81" name="10 CuadroTexto"/>
          <p:cNvSpPr txBox="1">
            <a:spLocks noChangeArrowheads="1"/>
          </p:cNvSpPr>
          <p:nvPr/>
        </p:nvSpPr>
        <p:spPr bwMode="auto">
          <a:xfrm>
            <a:off x="4602163" y="2636838"/>
            <a:ext cx="746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sp>
        <p:nvSpPr>
          <p:cNvPr id="79882" name="11 CuadroTexto"/>
          <p:cNvSpPr txBox="1">
            <a:spLocks noChangeArrowheads="1"/>
          </p:cNvSpPr>
          <p:nvPr/>
        </p:nvSpPr>
        <p:spPr bwMode="auto">
          <a:xfrm>
            <a:off x="3017838" y="2360613"/>
            <a:ext cx="74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200" b="1">
                <a:solidFill>
                  <a:srgbClr val="FFFFFF"/>
                </a:solidFill>
                <a:latin typeface="Arial" pitchFamily="34" charset="0"/>
              </a:rPr>
              <a:t>2°Sem</a:t>
            </a:r>
          </a:p>
        </p:txBody>
      </p:sp>
      <p:grpSp>
        <p:nvGrpSpPr>
          <p:cNvPr id="79885" name="6 Grupo"/>
          <p:cNvGrpSpPr>
            <a:grpSpLocks/>
          </p:cNvGrpSpPr>
          <p:nvPr/>
        </p:nvGrpSpPr>
        <p:grpSpPr bwMode="auto">
          <a:xfrm>
            <a:off x="539750" y="117475"/>
            <a:ext cx="996950" cy="719138"/>
            <a:chOff x="1020157" y="3973513"/>
            <a:chExt cx="3156359" cy="1928130"/>
          </a:xfrm>
        </p:grpSpPr>
        <p:sp>
          <p:nvSpPr>
            <p:cNvPr id="18" name="17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79888"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6 Marcador de texto"/>
          <p:cNvSpPr txBox="1">
            <a:spLocks/>
          </p:cNvSpPr>
          <p:nvPr/>
        </p:nvSpPr>
        <p:spPr>
          <a:xfrm>
            <a:off x="2483768" y="4823222"/>
            <a:ext cx="5616624" cy="1895078"/>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spcBef>
                <a:spcPct val="0"/>
              </a:spcBef>
              <a:buFontTx/>
              <a:buNone/>
              <a:defRPr/>
            </a:pPr>
            <a:r>
              <a:rPr lang="es-CL" altLang="es-CL" sz="1400" dirty="0" smtClean="0">
                <a:solidFill>
                  <a:srgbClr val="0F69B4"/>
                </a:solidFill>
                <a:latin typeface="Calibri"/>
                <a:cs typeface="Calibri"/>
              </a:rPr>
              <a:t>Mide el porcentaje de mensajes enviados y que tienen confirmación de </a:t>
            </a:r>
          </a:p>
          <a:p>
            <a:pPr algn="just" eaLnBrk="1" hangingPunct="1">
              <a:spcBef>
                <a:spcPct val="0"/>
              </a:spcBef>
              <a:buFontTx/>
              <a:buNone/>
              <a:defRPr/>
            </a:pPr>
            <a:r>
              <a:rPr lang="es-CL" altLang="es-CL" sz="1400" dirty="0" smtClean="0">
                <a:solidFill>
                  <a:srgbClr val="0F69B4"/>
                </a:solidFill>
                <a:latin typeface="Calibri"/>
                <a:cs typeface="Calibri"/>
              </a:rPr>
              <a:t>entrega del usuario de destino, dentro de un máximo de 30 segundos. </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Los </a:t>
            </a:r>
            <a:r>
              <a:rPr lang="es-CL" altLang="es-CL" sz="1400" dirty="0">
                <a:solidFill>
                  <a:srgbClr val="0F69B4"/>
                </a:solidFill>
                <a:latin typeface="Calibri"/>
                <a:cs typeface="Calibri"/>
              </a:rPr>
              <a:t>casos no exitosos se pueden deber a congestiones en la </a:t>
            </a:r>
            <a:r>
              <a:rPr lang="es-CL" altLang="es-CL" sz="1400" dirty="0" smtClean="0">
                <a:solidFill>
                  <a:srgbClr val="0F69B4"/>
                </a:solidFill>
                <a:latin typeface="Calibri"/>
                <a:cs typeface="Calibri"/>
              </a:rPr>
              <a:t>red.</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Estas </a:t>
            </a:r>
            <a:r>
              <a:rPr lang="es-CL" altLang="es-CL" sz="1400" dirty="0">
                <a:solidFill>
                  <a:srgbClr val="0F69B4"/>
                </a:solidFill>
                <a:latin typeface="Calibri"/>
                <a:cs typeface="Calibri"/>
              </a:rPr>
              <a:t>pruebas se realizan On Net, </a:t>
            </a:r>
            <a:r>
              <a:rPr lang="es-CL" altLang="es-CL" sz="1400" dirty="0" smtClean="0">
                <a:solidFill>
                  <a:srgbClr val="0F69B4"/>
                </a:solidFill>
                <a:latin typeface="Calibri"/>
                <a:cs typeface="Calibri"/>
              </a:rPr>
              <a:t>dentro de la red del </a:t>
            </a:r>
            <a:r>
              <a:rPr lang="es-CL" altLang="es-CL" sz="1400" dirty="0">
                <a:solidFill>
                  <a:srgbClr val="0F69B4"/>
                </a:solidFill>
                <a:latin typeface="Calibri"/>
                <a:cs typeface="Calibri"/>
              </a:rPr>
              <a:t>mismo </a:t>
            </a:r>
            <a:r>
              <a:rPr lang="es-CL" altLang="es-CL" sz="1400" dirty="0" smtClean="0">
                <a:solidFill>
                  <a:srgbClr val="0F69B4"/>
                </a:solidFill>
                <a:latin typeface="Calibri"/>
                <a:cs typeface="Calibri"/>
              </a:rPr>
              <a:t>operador.</a:t>
            </a:r>
          </a:p>
          <a:p>
            <a:pPr algn="just" eaLnBrk="1" hangingPunct="1">
              <a:spcBef>
                <a:spcPct val="0"/>
              </a:spcBef>
              <a:buFontTx/>
              <a:buNone/>
              <a:defRPr/>
            </a:pPr>
            <a:endParaRPr lang="es-CL" altLang="es-CL" sz="1400" dirty="0">
              <a:solidFill>
                <a:srgbClr val="0F69B4"/>
              </a:solidFill>
              <a:latin typeface="Calibri"/>
              <a:cs typeface="Calibri"/>
            </a:endParaRPr>
          </a:p>
          <a:p>
            <a:pPr algn="just" eaLnBrk="1" hangingPunct="1">
              <a:spcBef>
                <a:spcPct val="0"/>
              </a:spcBef>
              <a:buFontTx/>
              <a:buNone/>
              <a:defRPr/>
            </a:pPr>
            <a:r>
              <a:rPr lang="es-CL" altLang="es-CL" sz="1400" dirty="0" smtClean="0">
                <a:solidFill>
                  <a:srgbClr val="0F69B4"/>
                </a:solidFill>
                <a:latin typeface="Calibri"/>
                <a:cs typeface="Calibri"/>
              </a:rPr>
              <a:t>No </a:t>
            </a:r>
            <a:r>
              <a:rPr lang="es-CL" altLang="es-CL" sz="1400" dirty="0">
                <a:solidFill>
                  <a:srgbClr val="0F69B4"/>
                </a:solidFill>
                <a:latin typeface="Calibri"/>
                <a:cs typeface="Calibri"/>
              </a:rPr>
              <a:t>existe  norma  de calidad de servicio para los SMS</a:t>
            </a:r>
            <a:r>
              <a:rPr lang="es-CL" altLang="es-CL" sz="1400" dirty="0" smtClean="0">
                <a:solidFill>
                  <a:srgbClr val="0F69B4"/>
                </a:solidFill>
                <a:latin typeface="Calibri"/>
                <a:cs typeface="Calibri"/>
              </a:rPr>
              <a:t>.</a:t>
            </a:r>
            <a:r>
              <a:rPr lang="es-CL" sz="1400" dirty="0" smtClean="0">
                <a:solidFill>
                  <a:srgbClr val="0F69B4"/>
                </a:solidFill>
                <a:latin typeface="Calibri"/>
                <a:cs typeface="Calibri"/>
              </a:rPr>
              <a:t>  </a:t>
            </a:r>
            <a:endParaRPr lang="es-CL" sz="1400" dirty="0">
              <a:solidFill>
                <a:srgbClr val="0F69B4"/>
              </a:solidFill>
              <a:latin typeface="Calibri"/>
              <a:cs typeface="Calibri"/>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759225"/>
            <a:ext cx="165893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24 CuadroTexto"/>
          <p:cNvSpPr txBox="1">
            <a:spLocks noChangeArrowheads="1"/>
          </p:cNvSpPr>
          <p:nvPr/>
        </p:nvSpPr>
        <p:spPr bwMode="auto">
          <a:xfrm>
            <a:off x="1032767" y="44624"/>
            <a:ext cx="7859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 altLang="es-CL" sz="2400" b="1" dirty="0">
                <a:solidFill>
                  <a:srgbClr val="0F69B4"/>
                </a:solidFill>
                <a:latin typeface="Calibri"/>
                <a:cs typeface="Calibri"/>
              </a:rPr>
              <a:t>SMS </a:t>
            </a:r>
            <a:r>
              <a:rPr lang="es-ES" altLang="es-CL" sz="2400" b="1" dirty="0" smtClean="0">
                <a:solidFill>
                  <a:srgbClr val="0F69B4"/>
                </a:solidFill>
                <a:latin typeface="Calibri"/>
                <a:cs typeface="Calibri"/>
              </a:rPr>
              <a:t>(OMV)</a:t>
            </a:r>
            <a:endParaRPr lang="es-ES" altLang="es-CL" sz="2400" b="1" dirty="0">
              <a:solidFill>
                <a:srgbClr val="0F69B4"/>
              </a:solidFill>
              <a:latin typeface="Calibri"/>
              <a:cs typeface="Calibri"/>
            </a:endParaRPr>
          </a:p>
          <a:p>
            <a:pPr algn="ctr" eaLnBrk="1" hangingPunct="1">
              <a:spcBef>
                <a:spcPct val="0"/>
              </a:spcBef>
              <a:buFontTx/>
              <a:buNone/>
            </a:pPr>
            <a:r>
              <a:rPr lang="es-ES" altLang="es-CL" sz="2400" b="1" dirty="0" smtClean="0">
                <a:solidFill>
                  <a:srgbClr val="0F69B4"/>
                </a:solidFill>
                <a:latin typeface="Calibri"/>
                <a:cs typeface="Calibri"/>
              </a:rPr>
              <a:t>Confirmación Entrega</a:t>
            </a:r>
            <a:endParaRPr lang="es-ES" altLang="es-CL" sz="2400" b="1" dirty="0">
              <a:solidFill>
                <a:srgbClr val="0F69B4"/>
              </a:solidFill>
              <a:latin typeface="Calibri"/>
              <a:cs typeface="Calibri"/>
            </a:endParaRP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0" y="980729"/>
            <a:ext cx="615791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3975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número de diapositiva"/>
          <p:cNvSpPr>
            <a:spLocks noGrp="1"/>
          </p:cNvSpPr>
          <p:nvPr>
            <p:ph type="sldNum" sz="quarter" idx="11"/>
          </p:nvPr>
        </p:nvSpPr>
        <p:spPr bwMode="auto">
          <a:xfrm>
            <a:off x="6551613" y="65278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BF691C80-5C20-4672-930D-BD70BDA64757}" type="slidenum">
              <a:rPr lang="en-US" altLang="es-CL" sz="1000" b="1" smtClean="0">
                <a:solidFill>
                  <a:srgbClr val="FFFFFF"/>
                </a:solidFill>
                <a:latin typeface="Verdana" pitchFamily="34" charset="0"/>
              </a:rPr>
              <a:pPr eaLnBrk="1" hangingPunct="1">
                <a:spcBef>
                  <a:spcPct val="0"/>
                </a:spcBef>
                <a:buFontTx/>
                <a:buNone/>
              </a:pPr>
              <a:t>23</a:t>
            </a:fld>
            <a:endParaRPr lang="en-US" altLang="es-CL" sz="1000" b="1" smtClean="0">
              <a:solidFill>
                <a:srgbClr val="FFFFFF"/>
              </a:solidFill>
              <a:latin typeface="Verdana" pitchFamily="34" charset="0"/>
            </a:endParaRPr>
          </a:p>
        </p:txBody>
      </p:sp>
      <p:sp>
        <p:nvSpPr>
          <p:cNvPr id="83971" name="12 CuadroTexto"/>
          <p:cNvSpPr txBox="1">
            <a:spLocks noChangeArrowheads="1"/>
          </p:cNvSpPr>
          <p:nvPr/>
        </p:nvSpPr>
        <p:spPr bwMode="auto">
          <a:xfrm>
            <a:off x="4772025" y="5486400"/>
            <a:ext cx="7223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3972" name="13 CuadroTexto"/>
          <p:cNvSpPr txBox="1">
            <a:spLocks noChangeArrowheads="1"/>
          </p:cNvSpPr>
          <p:nvPr/>
        </p:nvSpPr>
        <p:spPr bwMode="auto">
          <a:xfrm>
            <a:off x="5565775" y="5402263"/>
            <a:ext cx="720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3973" name="14 CuadroTexto"/>
          <p:cNvSpPr txBox="1">
            <a:spLocks noChangeArrowheads="1"/>
          </p:cNvSpPr>
          <p:nvPr/>
        </p:nvSpPr>
        <p:spPr bwMode="auto">
          <a:xfrm>
            <a:off x="6315075" y="57261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3974" name="16 CuadroTexto"/>
          <p:cNvSpPr txBox="1">
            <a:spLocks noChangeArrowheads="1"/>
          </p:cNvSpPr>
          <p:nvPr/>
        </p:nvSpPr>
        <p:spPr bwMode="auto">
          <a:xfrm>
            <a:off x="1401763" y="2630488"/>
            <a:ext cx="7223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3975" name="26 CuadroTexto"/>
          <p:cNvSpPr txBox="1">
            <a:spLocks noChangeArrowheads="1"/>
          </p:cNvSpPr>
          <p:nvPr/>
        </p:nvSpPr>
        <p:spPr bwMode="auto">
          <a:xfrm>
            <a:off x="1604963" y="49545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2°Sem</a:t>
            </a:r>
          </a:p>
        </p:txBody>
      </p:sp>
      <p:sp>
        <p:nvSpPr>
          <p:cNvPr id="83976" name="27 CuadroTexto"/>
          <p:cNvSpPr txBox="1">
            <a:spLocks noChangeArrowheads="1"/>
          </p:cNvSpPr>
          <p:nvPr/>
        </p:nvSpPr>
        <p:spPr bwMode="auto">
          <a:xfrm>
            <a:off x="4054475" y="5441950"/>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3977" name="28 CuadroTexto"/>
          <p:cNvSpPr txBox="1">
            <a:spLocks noChangeArrowheads="1"/>
          </p:cNvSpPr>
          <p:nvPr/>
        </p:nvSpPr>
        <p:spPr bwMode="auto">
          <a:xfrm>
            <a:off x="2435225" y="5119688"/>
            <a:ext cx="720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a:solidFill>
                  <a:srgbClr val="FFFFFF"/>
                </a:solidFill>
                <a:latin typeface="Tahoma" pitchFamily="34" charset="0"/>
                <a:cs typeface="Tahoma" pitchFamily="34" charset="0"/>
              </a:rPr>
              <a:t>1°Sem</a:t>
            </a:r>
          </a:p>
        </p:txBody>
      </p:sp>
      <p:sp>
        <p:nvSpPr>
          <p:cNvPr id="83978" name="24 CuadroTexto"/>
          <p:cNvSpPr txBox="1">
            <a:spLocks noChangeArrowheads="1"/>
          </p:cNvSpPr>
          <p:nvPr/>
        </p:nvSpPr>
        <p:spPr bwMode="auto">
          <a:xfrm>
            <a:off x="720601" y="210706"/>
            <a:ext cx="824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CL" altLang="es-CL" sz="2400" b="1" dirty="0">
                <a:solidFill>
                  <a:srgbClr val="0F69B4"/>
                </a:solidFill>
                <a:latin typeface="Calibri"/>
                <a:cs typeface="Calibri"/>
              </a:rPr>
              <a:t> </a:t>
            </a:r>
            <a:r>
              <a:rPr lang="es-CL" altLang="es-CL" sz="2400" b="1" dirty="0" smtClean="0">
                <a:solidFill>
                  <a:srgbClr val="0F69B4"/>
                </a:solidFill>
                <a:latin typeface="Calibri"/>
                <a:cs typeface="Calibri"/>
              </a:rPr>
              <a:t>Resumen Resultados Consolidado</a:t>
            </a:r>
          </a:p>
        </p:txBody>
      </p:sp>
      <p:grpSp>
        <p:nvGrpSpPr>
          <p:cNvPr id="83985" name="6 Grupo"/>
          <p:cNvGrpSpPr>
            <a:grpSpLocks/>
          </p:cNvGrpSpPr>
          <p:nvPr/>
        </p:nvGrpSpPr>
        <p:grpSpPr bwMode="auto">
          <a:xfrm>
            <a:off x="539750" y="117475"/>
            <a:ext cx="996950" cy="719138"/>
            <a:chOff x="1020157" y="3973513"/>
            <a:chExt cx="3156359" cy="1928130"/>
          </a:xfrm>
        </p:grpSpPr>
        <p:sp>
          <p:nvSpPr>
            <p:cNvPr id="22" name="21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83988"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1052736"/>
            <a:ext cx="8784977" cy="468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03693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539750" y="260350"/>
            <a:ext cx="65357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9pPr>
          </a:lstStyle>
          <a:p>
            <a:pPr eaLnBrk="1" hangingPunct="1">
              <a:spcBef>
                <a:spcPct val="0"/>
              </a:spcBef>
              <a:buClr>
                <a:srgbClr val="000000"/>
              </a:buClr>
              <a:buFont typeface="Arial" pitchFamily="34" charset="0"/>
              <a:buNone/>
            </a:pPr>
            <a:r>
              <a:rPr lang="es-ES" altLang="es-CL" sz="2400" b="1" dirty="0" smtClean="0">
                <a:solidFill>
                  <a:srgbClr val="0F69B4"/>
                </a:solidFill>
                <a:latin typeface="Calibri"/>
                <a:cs typeface="Calibri"/>
              </a:rPr>
              <a:t>Ámbitos de la Calidad</a:t>
            </a:r>
            <a:endParaRPr lang="es-ES" altLang="es-CL" sz="2400" b="1" dirty="0">
              <a:solidFill>
                <a:srgbClr val="0F69B4"/>
              </a:solidFill>
              <a:latin typeface="Calibri"/>
              <a:cs typeface="Calibri"/>
            </a:endParaRPr>
          </a:p>
        </p:txBody>
      </p:sp>
      <p:sp>
        <p:nvSpPr>
          <p:cNvPr id="103427" name="1 Marcador de número de diapositiva"/>
          <p:cNvSpPr>
            <a:spLocks noGrp="1"/>
          </p:cNvSpPr>
          <p:nvPr>
            <p:ph type="sldNum" sz="quarter" idx="11"/>
          </p:nvPr>
        </p:nvSpPr>
        <p:spPr bwMode="auto">
          <a:xfrm>
            <a:off x="8316416" y="6523038"/>
            <a:ext cx="432297"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581D545-77A1-48CF-B11E-3EDA87E7289B}" type="slidenum">
              <a:rPr lang="en-US" altLang="es-CL" sz="1000" b="1">
                <a:solidFill>
                  <a:schemeClr val="bg1"/>
                </a:solidFill>
                <a:latin typeface="Verdana" pitchFamily="34" charset="0"/>
              </a:rPr>
              <a:pPr eaLnBrk="1" hangingPunct="1">
                <a:spcBef>
                  <a:spcPct val="0"/>
                </a:spcBef>
                <a:buFontTx/>
                <a:buNone/>
              </a:pPr>
              <a:t>24</a:t>
            </a:fld>
            <a:endParaRPr lang="en-US" altLang="es-CL" sz="1000" b="1" dirty="0">
              <a:solidFill>
                <a:schemeClr val="bg1"/>
              </a:solidFill>
              <a:latin typeface="Verdana" pitchFamily="34" charset="0"/>
            </a:endParaRPr>
          </a:p>
        </p:txBody>
      </p:sp>
      <p:grpSp>
        <p:nvGrpSpPr>
          <p:cNvPr id="103429" name="5 Grupo"/>
          <p:cNvGrpSpPr>
            <a:grpSpLocks/>
          </p:cNvGrpSpPr>
          <p:nvPr/>
        </p:nvGrpSpPr>
        <p:grpSpPr bwMode="auto">
          <a:xfrm>
            <a:off x="2993232" y="2465388"/>
            <a:ext cx="3157537" cy="1927225"/>
            <a:chOff x="4669260" y="1312410"/>
            <a:chExt cx="3156359" cy="1928130"/>
          </a:xfrm>
        </p:grpSpPr>
        <p:sp>
          <p:nvSpPr>
            <p:cNvPr id="31" name="30 Rectángulo redondeado"/>
            <p:cNvSpPr/>
            <p:nvPr/>
          </p:nvSpPr>
          <p:spPr>
            <a:xfrm>
              <a:off x="4669260" y="1312410"/>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CL" altLang="es-CL" sz="1800" b="1">
                  <a:solidFill>
                    <a:srgbClr val="404040"/>
                  </a:solidFill>
                  <a:latin typeface="Tahoma" pitchFamily="34" charset="0"/>
                  <a:cs typeface="Tahoma" pitchFamily="34" charset="0"/>
                </a:rPr>
                <a:t>Encuesta de Satisfacción</a:t>
              </a:r>
            </a:p>
          </p:txBody>
        </p:sp>
        <p:pic>
          <p:nvPicPr>
            <p:cNvPr id="207881" name="Picture 9" descr="Smile icons"/>
            <p:cNvPicPr>
              <a:picLocks noChangeAspect="1" noChangeArrowheads="1"/>
            </p:cNvPicPr>
            <p:nvPr/>
          </p:nvPicPr>
          <p:blipFill>
            <a:blip r:embed="rId3"/>
            <a:srcRect/>
            <a:stretch>
              <a:fillRect/>
            </a:stretch>
          </p:blipFill>
          <p:spPr bwMode="auto">
            <a:xfrm>
              <a:off x="5569036" y="1773001"/>
              <a:ext cx="1356807" cy="13563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slow" advClick="0">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1599554" y="260648"/>
            <a:ext cx="6428830" cy="66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9pPr>
          </a:lstStyle>
          <a:p>
            <a:pPr algn="ctr" eaLnBrk="1" hangingPunct="1">
              <a:spcBef>
                <a:spcPct val="0"/>
              </a:spcBef>
              <a:buClr>
                <a:srgbClr val="000000"/>
              </a:buClr>
              <a:buFont typeface="Times New Roman" pitchFamily="18" charset="0"/>
              <a:buNone/>
            </a:pPr>
            <a:r>
              <a:rPr lang="es-ES" altLang="es-CL" sz="2400" b="1" dirty="0">
                <a:solidFill>
                  <a:srgbClr val="0F69B4"/>
                </a:solidFill>
                <a:latin typeface="Calibri"/>
                <a:cs typeface="Calibri"/>
              </a:rPr>
              <a:t>ENCUESTA SATISFACCION DE </a:t>
            </a:r>
            <a:r>
              <a:rPr lang="es-ES" altLang="es-CL" sz="2400" b="1" dirty="0" smtClean="0">
                <a:solidFill>
                  <a:srgbClr val="0F69B4"/>
                </a:solidFill>
                <a:latin typeface="Calibri"/>
                <a:cs typeface="Calibri"/>
              </a:rPr>
              <a:t>USUARIOS </a:t>
            </a:r>
          </a:p>
          <a:p>
            <a:pPr algn="ctr" eaLnBrk="1" hangingPunct="1">
              <a:spcBef>
                <a:spcPct val="0"/>
              </a:spcBef>
              <a:buClr>
                <a:srgbClr val="000000"/>
              </a:buClr>
              <a:buFont typeface="Times New Roman" pitchFamily="18" charset="0"/>
              <a:buNone/>
            </a:pPr>
            <a:r>
              <a:rPr lang="es-ES" altLang="es-CL" sz="1600" dirty="0" smtClean="0">
                <a:solidFill>
                  <a:srgbClr val="0F69B4"/>
                </a:solidFill>
                <a:latin typeface="Calibri"/>
                <a:cs typeface="Calibri"/>
              </a:rPr>
              <a:t>Primera Medición  - Junio 2015</a:t>
            </a:r>
            <a:endParaRPr lang="es-ES" altLang="es-CL" sz="1600" dirty="0">
              <a:solidFill>
                <a:srgbClr val="0F69B4"/>
              </a:solidFill>
              <a:latin typeface="Calibri"/>
              <a:cs typeface="Calibri"/>
            </a:endParaRPr>
          </a:p>
        </p:txBody>
      </p:sp>
      <p:sp>
        <p:nvSpPr>
          <p:cNvPr id="104451" name="1 Marcador de número de diapositiva"/>
          <p:cNvSpPr>
            <a:spLocks noGrp="1"/>
          </p:cNvSpPr>
          <p:nvPr>
            <p:ph type="sldNum" sz="quarter" idx="11"/>
          </p:nvPr>
        </p:nvSpPr>
        <p:spPr bwMode="auto">
          <a:xfrm>
            <a:off x="8299450" y="6523038"/>
            <a:ext cx="425450"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C3CF9F78-B3C4-4415-9655-C664F2A9B31F}" type="slidenum">
              <a:rPr lang="en-US" altLang="es-CL" sz="1000" b="1">
                <a:solidFill>
                  <a:schemeClr val="bg1"/>
                </a:solidFill>
                <a:latin typeface="Verdana" pitchFamily="34" charset="0"/>
              </a:rPr>
              <a:pPr eaLnBrk="1" hangingPunct="1">
                <a:spcBef>
                  <a:spcPct val="0"/>
                </a:spcBef>
                <a:buFontTx/>
                <a:buNone/>
              </a:pPr>
              <a:t>25</a:t>
            </a:fld>
            <a:endParaRPr lang="en-US" altLang="es-CL" sz="1000" b="1">
              <a:solidFill>
                <a:schemeClr val="bg1"/>
              </a:solidFill>
              <a:latin typeface="Verdana" pitchFamily="34" charset="0"/>
            </a:endParaRPr>
          </a:p>
        </p:txBody>
      </p:sp>
      <p:grpSp>
        <p:nvGrpSpPr>
          <p:cNvPr id="104452" name="5 Grupo"/>
          <p:cNvGrpSpPr>
            <a:grpSpLocks/>
          </p:cNvGrpSpPr>
          <p:nvPr/>
        </p:nvGrpSpPr>
        <p:grpSpPr bwMode="auto">
          <a:xfrm>
            <a:off x="611188" y="1125537"/>
            <a:ext cx="7383462" cy="1585770"/>
            <a:chOff x="339551" y="3639641"/>
            <a:chExt cx="7988685" cy="1204025"/>
          </a:xfrm>
        </p:grpSpPr>
        <p:sp>
          <p:nvSpPr>
            <p:cNvPr id="29" name="28 Rectángulo"/>
            <p:cNvSpPr/>
            <p:nvPr/>
          </p:nvSpPr>
          <p:spPr>
            <a:xfrm>
              <a:off x="339551" y="3639641"/>
              <a:ext cx="7988685" cy="1204025"/>
            </a:xfrm>
            <a:prstGeom prst="roundRect">
              <a:avLst>
                <a:gd name="adj" fmla="val 11588"/>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endParaRPr lang="es-ES" altLang="es-CL" sz="1600" dirty="0">
                <a:solidFill>
                  <a:srgbClr val="FFFFFF"/>
                </a:solidFill>
              </a:endParaRPr>
            </a:p>
          </p:txBody>
        </p:sp>
        <p:sp>
          <p:nvSpPr>
            <p:cNvPr id="104456" name="32 Rectángulo"/>
            <p:cNvSpPr>
              <a:spLocks noChangeArrowheads="1"/>
            </p:cNvSpPr>
            <p:nvPr/>
          </p:nvSpPr>
          <p:spPr bwMode="auto">
            <a:xfrm>
              <a:off x="339551" y="3731922"/>
              <a:ext cx="4471707" cy="111174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lnSpc>
                  <a:spcPct val="125000"/>
                </a:lnSpc>
                <a:spcBef>
                  <a:spcPct val="0"/>
                </a:spcBef>
                <a:buFont typeface="Wingdings" pitchFamily="2" charset="2"/>
                <a:buChar char="Ø"/>
              </a:pPr>
              <a:r>
                <a:rPr lang="es-CL" altLang="es-CL" sz="1600" b="1" dirty="0" smtClean="0">
                  <a:solidFill>
                    <a:srgbClr val="002060"/>
                  </a:solidFill>
                  <a:latin typeface="Calibri"/>
                  <a:cs typeface="Calibri"/>
                </a:rPr>
                <a:t>Telefonía </a:t>
              </a:r>
              <a:r>
                <a:rPr lang="es-CL" altLang="es-CL" sz="1600" b="1" dirty="0">
                  <a:solidFill>
                    <a:srgbClr val="002060"/>
                  </a:solidFill>
                  <a:latin typeface="Calibri"/>
                  <a:cs typeface="Calibri"/>
                </a:rPr>
                <a:t>Móvil</a:t>
              </a:r>
            </a:p>
            <a:p>
              <a:pPr eaLnBrk="1" hangingPunct="1">
                <a:lnSpc>
                  <a:spcPct val="125000"/>
                </a:lnSpc>
                <a:spcBef>
                  <a:spcPct val="0"/>
                </a:spcBef>
                <a:buFont typeface="Wingdings" pitchFamily="2" charset="2"/>
                <a:buChar char="Ø"/>
              </a:pPr>
              <a:r>
                <a:rPr lang="es-CL" altLang="es-CL" sz="1600" b="1" dirty="0" smtClean="0">
                  <a:solidFill>
                    <a:srgbClr val="002060"/>
                  </a:solidFill>
                  <a:latin typeface="Calibri"/>
                  <a:cs typeface="Calibri"/>
                </a:rPr>
                <a:t>Internet </a:t>
              </a:r>
              <a:r>
                <a:rPr lang="es-CL" altLang="es-CL" sz="1600" b="1" dirty="0">
                  <a:solidFill>
                    <a:srgbClr val="002060"/>
                  </a:solidFill>
                  <a:latin typeface="Calibri"/>
                  <a:cs typeface="Calibri"/>
                </a:rPr>
                <a:t>Móvil</a:t>
              </a:r>
            </a:p>
            <a:p>
              <a:pPr eaLnBrk="1" hangingPunct="1">
                <a:lnSpc>
                  <a:spcPct val="125000"/>
                </a:lnSpc>
                <a:spcBef>
                  <a:spcPct val="0"/>
                </a:spcBef>
                <a:buFont typeface="Wingdings" pitchFamily="2" charset="2"/>
                <a:buChar char="Ø"/>
              </a:pPr>
              <a:r>
                <a:rPr lang="es-CL" altLang="es-CL" sz="1600" b="1" dirty="0" smtClean="0">
                  <a:solidFill>
                    <a:srgbClr val="002060"/>
                  </a:solidFill>
                  <a:latin typeface="Calibri"/>
                  <a:cs typeface="Calibri"/>
                </a:rPr>
                <a:t>Internet Fija</a:t>
              </a:r>
              <a:endParaRPr lang="es-CL" altLang="es-CL" sz="1600" b="1" dirty="0">
                <a:solidFill>
                  <a:srgbClr val="002060"/>
                </a:solidFill>
                <a:latin typeface="Calibri"/>
                <a:cs typeface="Calibri"/>
              </a:endParaRPr>
            </a:p>
            <a:p>
              <a:pPr eaLnBrk="1" hangingPunct="1">
                <a:lnSpc>
                  <a:spcPct val="125000"/>
                </a:lnSpc>
                <a:spcBef>
                  <a:spcPct val="0"/>
                </a:spcBef>
                <a:buFont typeface="Wingdings" pitchFamily="2" charset="2"/>
                <a:buChar char="Ø"/>
              </a:pPr>
              <a:r>
                <a:rPr lang="es-CL" altLang="es-CL" sz="1600" b="1" dirty="0" smtClean="0">
                  <a:solidFill>
                    <a:srgbClr val="002060"/>
                  </a:solidFill>
                  <a:latin typeface="Calibri"/>
                  <a:cs typeface="Calibri"/>
                </a:rPr>
                <a:t>Televisión de Pago</a:t>
              </a:r>
              <a:endParaRPr lang="es-CL" altLang="es-CL" sz="1600" b="1" dirty="0">
                <a:solidFill>
                  <a:srgbClr val="002060"/>
                </a:solidFill>
                <a:latin typeface="Calibri"/>
                <a:cs typeface="Calibri"/>
              </a:endParaRPr>
            </a:p>
          </p:txBody>
        </p:sp>
      </p:grpSp>
      <p:pic>
        <p:nvPicPr>
          <p:cNvPr id="10445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5 Grupo"/>
          <p:cNvGrpSpPr>
            <a:grpSpLocks/>
          </p:cNvGrpSpPr>
          <p:nvPr/>
        </p:nvGrpSpPr>
        <p:grpSpPr bwMode="auto">
          <a:xfrm>
            <a:off x="606176" y="2960490"/>
            <a:ext cx="8214296" cy="4263578"/>
            <a:chOff x="-8188" y="3512403"/>
            <a:chExt cx="8024782" cy="3255232"/>
          </a:xfrm>
        </p:grpSpPr>
        <p:sp>
          <p:nvSpPr>
            <p:cNvPr id="11" name="28 Rectángulo"/>
            <p:cNvSpPr/>
            <p:nvPr/>
          </p:nvSpPr>
          <p:spPr>
            <a:xfrm>
              <a:off x="27909" y="3512403"/>
              <a:ext cx="7988685" cy="2886691"/>
            </a:xfrm>
            <a:prstGeom prst="roundRect">
              <a:avLst>
                <a:gd name="adj" fmla="val 11588"/>
              </a:avLst>
            </a:prstGeom>
            <a:solidFill>
              <a:schemeClr val="accent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endParaRPr lang="es-ES" altLang="es-CL" sz="1200">
                <a:solidFill>
                  <a:srgbClr val="FFFFFF"/>
                </a:solidFill>
              </a:endParaRPr>
            </a:p>
          </p:txBody>
        </p:sp>
        <p:sp>
          <p:nvSpPr>
            <p:cNvPr id="12" name="32 Rectángulo"/>
            <p:cNvSpPr>
              <a:spLocks noChangeArrowheads="1"/>
            </p:cNvSpPr>
            <p:nvPr/>
          </p:nvSpPr>
          <p:spPr bwMode="auto">
            <a:xfrm>
              <a:off x="-8188" y="3512403"/>
              <a:ext cx="7988685" cy="325523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lnSpc>
                  <a:spcPct val="125000"/>
                </a:lnSpc>
                <a:spcBef>
                  <a:spcPct val="0"/>
                </a:spcBef>
                <a:buNone/>
              </a:pPr>
              <a:r>
                <a:rPr lang="es-CL" altLang="es-CL" sz="1400" b="1" u="sng" dirty="0" smtClean="0">
                  <a:solidFill>
                    <a:srgbClr val="002060"/>
                  </a:solidFill>
                  <a:latin typeface="Calibri"/>
                  <a:cs typeface="Calibri"/>
                </a:rPr>
                <a:t>Antecedentes Generales</a:t>
              </a:r>
            </a:p>
            <a:p>
              <a:pPr eaLnBrk="1" hangingPunct="1">
                <a:lnSpc>
                  <a:spcPct val="125000"/>
                </a:lnSpc>
                <a:spcBef>
                  <a:spcPct val="0"/>
                </a:spcBef>
                <a:buFont typeface="Wingdings" pitchFamily="2" charset="2"/>
                <a:buChar char="Ø"/>
              </a:pPr>
              <a:r>
                <a:rPr lang="es-CL" altLang="es-CL" sz="1400" b="1" dirty="0" smtClean="0">
                  <a:solidFill>
                    <a:srgbClr val="002060"/>
                  </a:solidFill>
                  <a:latin typeface="Calibri"/>
                  <a:cs typeface="Calibri"/>
                </a:rPr>
                <a:t>Pregunta Satisfacción General: </a:t>
              </a:r>
              <a:r>
                <a:rPr lang="es-CL" altLang="es-CL" sz="1400" dirty="0" smtClean="0">
                  <a:solidFill>
                    <a:srgbClr val="002060"/>
                  </a:solidFill>
                  <a:latin typeface="Calibri"/>
                  <a:cs typeface="Calibri"/>
                </a:rPr>
                <a:t>Pensando </a:t>
              </a:r>
              <a:r>
                <a:rPr lang="es-CL" altLang="es-CL" sz="1400" dirty="0">
                  <a:solidFill>
                    <a:srgbClr val="002060"/>
                  </a:solidFill>
                  <a:latin typeface="Calibri"/>
                  <a:cs typeface="Calibri"/>
                </a:rPr>
                <a:t>en una escala de 1 a 7, donde 1 significa muy insatisfecho y 7 significa muy satisfecho, </a:t>
              </a:r>
              <a:r>
                <a:rPr lang="es-CL" altLang="es-CL" sz="1400" dirty="0" smtClean="0">
                  <a:solidFill>
                    <a:srgbClr val="002060"/>
                  </a:solidFill>
                  <a:latin typeface="Calibri"/>
                  <a:cs typeface="Calibri"/>
                </a:rPr>
                <a:t> ¿</a:t>
              </a:r>
              <a:r>
                <a:rPr lang="es-CL" altLang="es-CL" sz="1400" dirty="0">
                  <a:solidFill>
                    <a:srgbClr val="002060"/>
                  </a:solidFill>
                  <a:latin typeface="Calibri"/>
                  <a:cs typeface="Calibri"/>
                </a:rPr>
                <a:t>Qué tan satisfecho está Ud. en general con el servicio que tiene actualmente</a:t>
              </a:r>
              <a:r>
                <a:rPr lang="es-CL" altLang="es-CL" sz="1400" dirty="0" smtClean="0">
                  <a:solidFill>
                    <a:srgbClr val="002060"/>
                  </a:solidFill>
                  <a:latin typeface="Calibri"/>
                  <a:cs typeface="Calibri"/>
                </a:rPr>
                <a:t>?</a:t>
              </a:r>
            </a:p>
            <a:p>
              <a:pPr eaLnBrk="1" hangingPunct="1">
                <a:lnSpc>
                  <a:spcPct val="125000"/>
                </a:lnSpc>
                <a:spcBef>
                  <a:spcPct val="0"/>
                </a:spcBef>
                <a:buFont typeface="Wingdings" pitchFamily="2" charset="2"/>
                <a:buChar char="Ø"/>
              </a:pPr>
              <a:r>
                <a:rPr lang="es-CL" altLang="es-CL" sz="1400" b="1" dirty="0" smtClean="0">
                  <a:solidFill>
                    <a:srgbClr val="002060"/>
                  </a:solidFill>
                  <a:latin typeface="Calibri"/>
                  <a:cs typeface="Calibri"/>
                </a:rPr>
                <a:t>Pregunta Problemas: </a:t>
              </a:r>
              <a:r>
                <a:rPr lang="es-ES" sz="1400" dirty="0">
                  <a:solidFill>
                    <a:srgbClr val="002060"/>
                  </a:solidFill>
                  <a:latin typeface="Calibri"/>
                  <a:cs typeface="Calibri"/>
                </a:rPr>
                <a:t>En los últimos 12 meses, ¿ha tenido algún problema con su servicio de telefonía Móvil</a:t>
              </a:r>
              <a:r>
                <a:rPr lang="es-ES" sz="1400" dirty="0" smtClean="0">
                  <a:solidFill>
                    <a:srgbClr val="002060"/>
                  </a:solidFill>
                  <a:latin typeface="Calibri"/>
                  <a:cs typeface="Calibri"/>
                </a:rPr>
                <a:t>? SI/NO</a:t>
              </a:r>
            </a:p>
            <a:p>
              <a:pPr eaLnBrk="1" hangingPunct="1">
                <a:lnSpc>
                  <a:spcPct val="125000"/>
                </a:lnSpc>
                <a:spcBef>
                  <a:spcPct val="0"/>
                </a:spcBef>
                <a:buFont typeface="Wingdings" pitchFamily="2" charset="2"/>
                <a:buChar char="Ø"/>
              </a:pPr>
              <a:r>
                <a:rPr lang="es-CL" altLang="es-CL" sz="1400" b="1" dirty="0">
                  <a:solidFill>
                    <a:srgbClr val="002060"/>
                  </a:solidFill>
                  <a:latin typeface="Calibri"/>
                  <a:cs typeface="Calibri"/>
                </a:rPr>
                <a:t>Pregunta Satisfacción </a:t>
              </a:r>
              <a:r>
                <a:rPr lang="es-CL" altLang="es-CL" sz="1400" b="1" dirty="0" smtClean="0">
                  <a:solidFill>
                    <a:srgbClr val="002060"/>
                  </a:solidFill>
                  <a:latin typeface="Calibri"/>
                  <a:cs typeface="Calibri"/>
                </a:rPr>
                <a:t>con Solución: </a:t>
              </a:r>
              <a:r>
                <a:rPr lang="es-CL" altLang="es-CL" sz="1400" dirty="0">
                  <a:solidFill>
                    <a:srgbClr val="002060"/>
                  </a:solidFill>
                  <a:latin typeface="Calibri"/>
                  <a:cs typeface="Calibri"/>
                </a:rPr>
                <a:t>Pensando en una escala de 1 a 7, donde 1 significa muy insatisfecho y 7 significa muy satisfecho,  </a:t>
              </a:r>
              <a:r>
                <a:rPr lang="es-CL" altLang="es-CL" sz="1400" dirty="0" smtClean="0">
                  <a:solidFill>
                    <a:srgbClr val="002060"/>
                  </a:solidFill>
                  <a:latin typeface="Calibri"/>
                  <a:cs typeface="Calibri"/>
                </a:rPr>
                <a:t>¿Cuán satisfecho quedó con la </a:t>
              </a:r>
              <a:r>
                <a:rPr lang="es-CL" altLang="es-CL" sz="1400" b="1" dirty="0" smtClean="0">
                  <a:solidFill>
                    <a:srgbClr val="002060"/>
                  </a:solidFill>
                  <a:latin typeface="Calibri"/>
                  <a:cs typeface="Calibri"/>
                </a:rPr>
                <a:t>solución del problema</a:t>
              </a:r>
              <a:r>
                <a:rPr lang="es-CL" altLang="es-CL" sz="1400" dirty="0" smtClean="0">
                  <a:solidFill>
                    <a:srgbClr val="002060"/>
                  </a:solidFill>
                  <a:latin typeface="Calibri"/>
                  <a:cs typeface="Calibri"/>
                </a:rPr>
                <a:t>?</a:t>
              </a:r>
              <a:endParaRPr lang="es-CL" altLang="es-CL" sz="1400" b="1" dirty="0">
                <a:solidFill>
                  <a:srgbClr val="002060"/>
                </a:solidFill>
                <a:latin typeface="Calibri"/>
                <a:cs typeface="Calibri"/>
              </a:endParaRPr>
            </a:p>
            <a:p>
              <a:pPr eaLnBrk="1" hangingPunct="1">
                <a:lnSpc>
                  <a:spcPct val="125000"/>
                </a:lnSpc>
                <a:spcBef>
                  <a:spcPct val="0"/>
                </a:spcBef>
                <a:buFont typeface="Wingdings" pitchFamily="2" charset="2"/>
                <a:buChar char="Ø"/>
              </a:pPr>
              <a:r>
                <a:rPr lang="es-CL" altLang="es-CL" sz="1400" b="1" dirty="0" smtClean="0">
                  <a:solidFill>
                    <a:srgbClr val="002060"/>
                  </a:solidFill>
                  <a:latin typeface="Calibri"/>
                  <a:cs typeface="Calibri"/>
                </a:rPr>
                <a:t> </a:t>
              </a:r>
              <a:r>
                <a:rPr lang="es-CL" altLang="es-CL" sz="1400" b="1" dirty="0">
                  <a:solidFill>
                    <a:srgbClr val="002060"/>
                  </a:solidFill>
                  <a:latin typeface="Calibri"/>
                  <a:cs typeface="Calibri"/>
                </a:rPr>
                <a:t>Estudio de Satisfacción a nivel </a:t>
              </a:r>
              <a:r>
                <a:rPr lang="es-CL" altLang="es-CL" sz="1400" b="1" dirty="0" smtClean="0">
                  <a:solidFill>
                    <a:srgbClr val="002060"/>
                  </a:solidFill>
                  <a:latin typeface="Calibri"/>
                  <a:cs typeface="Calibri"/>
                </a:rPr>
                <a:t>Nacional.</a:t>
              </a:r>
              <a:endParaRPr lang="es-CL" altLang="es-CL" sz="1400" b="1" dirty="0">
                <a:solidFill>
                  <a:srgbClr val="002060"/>
                </a:solidFill>
                <a:latin typeface="Calibri"/>
                <a:cs typeface="Calibri"/>
              </a:endParaRPr>
            </a:p>
            <a:p>
              <a:pPr eaLnBrk="1" hangingPunct="1">
                <a:lnSpc>
                  <a:spcPct val="125000"/>
                </a:lnSpc>
                <a:spcBef>
                  <a:spcPct val="0"/>
                </a:spcBef>
                <a:buFont typeface="Wingdings" pitchFamily="2" charset="2"/>
                <a:buChar char="Ø"/>
              </a:pPr>
              <a:r>
                <a:rPr lang="es-CL" altLang="es-CL" sz="1400" b="1" dirty="0">
                  <a:solidFill>
                    <a:srgbClr val="002060"/>
                  </a:solidFill>
                  <a:latin typeface="Calibri"/>
                  <a:cs typeface="Calibri"/>
                </a:rPr>
                <a:t> Satisfechos notas 6 y 7; Insatisfechos notas 1 a 4; </a:t>
              </a:r>
              <a:r>
                <a:rPr lang="es-CL" altLang="es-CL" sz="1400" b="1" dirty="0" smtClean="0">
                  <a:solidFill>
                    <a:srgbClr val="002060"/>
                  </a:solidFill>
                  <a:latin typeface="Calibri"/>
                  <a:cs typeface="Calibri"/>
                </a:rPr>
                <a:t>Neto=Satisfechos-Insatisfechos</a:t>
              </a:r>
              <a:endParaRPr lang="es-CL" altLang="es-CL" sz="1400" b="1" dirty="0">
                <a:solidFill>
                  <a:srgbClr val="002060"/>
                </a:solidFill>
                <a:latin typeface="Calibri"/>
                <a:cs typeface="Calibri"/>
              </a:endParaRPr>
            </a:p>
            <a:p>
              <a:pPr eaLnBrk="1" hangingPunct="1">
                <a:lnSpc>
                  <a:spcPct val="125000"/>
                </a:lnSpc>
                <a:spcBef>
                  <a:spcPct val="0"/>
                </a:spcBef>
                <a:buFont typeface="Wingdings" pitchFamily="2" charset="2"/>
                <a:buChar char="Ø"/>
              </a:pPr>
              <a:r>
                <a:rPr lang="es-CL" altLang="es-CL" sz="1400" b="1" dirty="0">
                  <a:solidFill>
                    <a:srgbClr val="002060"/>
                  </a:solidFill>
                  <a:latin typeface="Calibri"/>
                  <a:cs typeface="Calibri"/>
                </a:rPr>
                <a:t> % para completar el 100%  </a:t>
              </a:r>
              <a:r>
                <a:rPr lang="es-CL" altLang="es-CL" sz="1400" b="1" dirty="0" smtClean="0">
                  <a:solidFill>
                    <a:srgbClr val="002060"/>
                  </a:solidFill>
                  <a:latin typeface="Calibri"/>
                  <a:cs typeface="Calibri"/>
                </a:rPr>
                <a:t>corresponde a </a:t>
              </a:r>
              <a:r>
                <a:rPr lang="es-CL" altLang="es-CL" sz="1400" b="1" dirty="0">
                  <a:solidFill>
                    <a:srgbClr val="002060"/>
                  </a:solidFill>
                  <a:latin typeface="Calibri"/>
                  <a:cs typeface="Calibri"/>
                </a:rPr>
                <a:t>la evaluación </a:t>
              </a:r>
              <a:r>
                <a:rPr lang="es-CL" altLang="es-CL" sz="1400" b="1" dirty="0" smtClean="0">
                  <a:solidFill>
                    <a:srgbClr val="002060"/>
                  </a:solidFill>
                  <a:latin typeface="Calibri"/>
                  <a:cs typeface="Calibri"/>
                </a:rPr>
                <a:t>5 </a:t>
              </a:r>
              <a:r>
                <a:rPr lang="es-CL" altLang="es-CL" sz="1400" b="1" dirty="0">
                  <a:solidFill>
                    <a:srgbClr val="002060"/>
                  </a:solidFill>
                  <a:latin typeface="Calibri"/>
                  <a:cs typeface="Calibri"/>
                </a:rPr>
                <a:t>o “No sabe”.</a:t>
              </a:r>
            </a:p>
            <a:p>
              <a:pPr eaLnBrk="1" hangingPunct="1">
                <a:lnSpc>
                  <a:spcPct val="125000"/>
                </a:lnSpc>
                <a:spcBef>
                  <a:spcPct val="0"/>
                </a:spcBef>
                <a:buFont typeface="Wingdings" pitchFamily="2" charset="2"/>
                <a:buChar char="Ø"/>
              </a:pPr>
              <a:r>
                <a:rPr lang="es-CL" altLang="es-CL" sz="1400" b="1" dirty="0">
                  <a:solidFill>
                    <a:srgbClr val="002060"/>
                  </a:solidFill>
                  <a:latin typeface="Calibri"/>
                  <a:cs typeface="Calibri"/>
                </a:rPr>
                <a:t> Test estadístico con 95% confianza y error muestral menor al 5</a:t>
              </a:r>
              <a:r>
                <a:rPr lang="es-CL" altLang="es-CL" sz="1400" b="1" dirty="0" smtClean="0">
                  <a:solidFill>
                    <a:srgbClr val="002060"/>
                  </a:solidFill>
                  <a:latin typeface="Calibri"/>
                  <a:cs typeface="Calibri"/>
                </a:rPr>
                <a:t>% a nivel de servicio por empresa.</a:t>
              </a:r>
              <a:endParaRPr lang="es-CL" altLang="es-CL" sz="1400" b="1" dirty="0">
                <a:solidFill>
                  <a:srgbClr val="002060"/>
                </a:solidFill>
                <a:latin typeface="Calibri"/>
                <a:cs typeface="Calibri"/>
              </a:endParaRPr>
            </a:p>
          </p:txBody>
        </p:sp>
      </p:grpSp>
    </p:spTree>
  </p:cSld>
  <p:clrMapOvr>
    <a:masterClrMapping/>
  </p:clrMapOvr>
  <p:transition xmlns:p14="http://schemas.microsoft.com/office/powerpoint/2010/main" spd="slow" advClick="0">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26</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404664"/>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2400" b="1" dirty="0" smtClean="0">
                <a:solidFill>
                  <a:srgbClr val="0F69B4"/>
                </a:solidFill>
                <a:latin typeface="Calibri"/>
                <a:cs typeface="Calibri"/>
              </a:rPr>
              <a:t>Indicadores Principales por Servicio</a:t>
            </a:r>
          </a:p>
          <a:p>
            <a:pPr algn="ctr">
              <a:spcBef>
                <a:spcPct val="0"/>
              </a:spcBef>
              <a:buFontTx/>
              <a:buNone/>
            </a:pPr>
            <a:r>
              <a:rPr lang="es-ES" altLang="es-CL" sz="1600" b="1" dirty="0" smtClean="0">
                <a:solidFill>
                  <a:srgbClr val="0F69B4"/>
                </a:solidFill>
                <a:latin typeface="Calibri"/>
                <a:cs typeface="Calibri"/>
              </a:rPr>
              <a:t>medición de </a:t>
            </a:r>
            <a:r>
              <a:rPr lang="es-ES" altLang="es-CL" sz="1600" b="1" dirty="0">
                <a:solidFill>
                  <a:srgbClr val="0F69B4"/>
                </a:solidFill>
                <a:latin typeface="Calibri"/>
                <a:cs typeface="Calibri"/>
              </a:rPr>
              <a:t>j</a:t>
            </a:r>
            <a:r>
              <a:rPr lang="es-ES" altLang="es-CL" sz="1600" b="1" dirty="0" smtClean="0">
                <a:solidFill>
                  <a:srgbClr val="0F69B4"/>
                </a:solidFill>
                <a:latin typeface="Calibri"/>
                <a:cs typeface="Calibri"/>
              </a:rPr>
              <a:t>unio 2015</a:t>
            </a:r>
            <a:endParaRPr lang="es-ES" altLang="es-CL" sz="16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669" y="1523918"/>
            <a:ext cx="6946715" cy="471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27</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404664"/>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2400" b="1" dirty="0" smtClean="0">
                <a:solidFill>
                  <a:srgbClr val="0F69B4"/>
                </a:solidFill>
                <a:latin typeface="Calibri"/>
                <a:cs typeface="Calibri"/>
              </a:rPr>
              <a:t>Indicadores Principales por Servicio</a:t>
            </a:r>
          </a:p>
          <a:p>
            <a:pPr algn="ctr">
              <a:spcBef>
                <a:spcPct val="0"/>
              </a:spcBef>
              <a:buFontTx/>
              <a:buNone/>
            </a:pPr>
            <a:r>
              <a:rPr lang="es-ES" altLang="es-CL" sz="1600" b="1" dirty="0" smtClean="0">
                <a:solidFill>
                  <a:srgbClr val="0F69B4"/>
                </a:solidFill>
                <a:latin typeface="Calibri"/>
                <a:cs typeface="Calibri"/>
              </a:rPr>
              <a:t>medición de </a:t>
            </a:r>
            <a:r>
              <a:rPr lang="es-ES" altLang="es-CL" sz="1600" b="1" dirty="0">
                <a:solidFill>
                  <a:srgbClr val="0F69B4"/>
                </a:solidFill>
                <a:latin typeface="Calibri"/>
                <a:cs typeface="Calibri"/>
              </a:rPr>
              <a:t>j</a:t>
            </a:r>
            <a:r>
              <a:rPr lang="es-ES" altLang="es-CL" sz="1600" b="1" dirty="0" smtClean="0">
                <a:solidFill>
                  <a:srgbClr val="0F69B4"/>
                </a:solidFill>
                <a:latin typeface="Calibri"/>
                <a:cs typeface="Calibri"/>
              </a:rPr>
              <a:t>unio 2015</a:t>
            </a:r>
            <a:endParaRPr lang="es-ES" altLang="es-CL" sz="16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537825"/>
            <a:ext cx="8529613" cy="496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8776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28</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404664"/>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sz="2400" b="1" dirty="0" smtClean="0">
                <a:solidFill>
                  <a:srgbClr val="0F69B4"/>
                </a:solidFill>
                <a:latin typeface="Calibri"/>
                <a:cs typeface="Calibri"/>
              </a:rPr>
              <a:t>Telefonía Móvil </a:t>
            </a:r>
            <a:endParaRPr lang="es-ES" altLang="es-CL" sz="1200" b="1" dirty="0" smtClean="0">
              <a:solidFill>
                <a:srgbClr val="0F69B4"/>
              </a:solidFill>
              <a:latin typeface="Calibri"/>
              <a:cs typeface="Calibri"/>
            </a:endParaRPr>
          </a:p>
          <a:p>
            <a:pPr algn="ctr">
              <a:spcBef>
                <a:spcPct val="0"/>
              </a:spcBef>
              <a:buFontTx/>
              <a:buNone/>
            </a:pPr>
            <a:r>
              <a:rPr lang="es-ES" altLang="es-CL" sz="1400" b="1" dirty="0" smtClean="0">
                <a:solidFill>
                  <a:srgbClr val="0F69B4"/>
                </a:solidFill>
                <a:latin typeface="Calibri"/>
                <a:cs typeface="Calibri"/>
              </a:rPr>
              <a:t>medición de </a:t>
            </a:r>
            <a:r>
              <a:rPr lang="es-ES" altLang="es-CL" sz="1400" b="1" dirty="0">
                <a:solidFill>
                  <a:srgbClr val="0F69B4"/>
                </a:solidFill>
                <a:latin typeface="Calibri"/>
                <a:cs typeface="Calibri"/>
              </a:rPr>
              <a:t>j</a:t>
            </a:r>
            <a:r>
              <a:rPr lang="es-ES" altLang="es-CL" sz="1400" b="1" dirty="0" smtClean="0">
                <a:solidFill>
                  <a:srgbClr val="0F69B4"/>
                </a:solidFill>
                <a:latin typeface="Calibri"/>
                <a:cs typeface="Calibri"/>
              </a:rPr>
              <a:t>unio 2015</a:t>
            </a:r>
            <a:endParaRPr lang="es-ES" altLang="es-CL" sz="1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556792"/>
            <a:ext cx="647259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82970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29</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378037"/>
            <a:ext cx="8001397" cy="52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bwMode="auto">
          <a:xfrm>
            <a:off x="1511796" y="404664"/>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sz="2400" b="1" dirty="0" smtClean="0">
                <a:solidFill>
                  <a:srgbClr val="0F69B4"/>
                </a:solidFill>
                <a:latin typeface="Calibri"/>
                <a:cs typeface="Calibri"/>
              </a:rPr>
              <a:t>Telefonía Móvil </a:t>
            </a:r>
            <a:endParaRPr lang="es-ES" altLang="es-CL" sz="1200" b="1" dirty="0" smtClean="0">
              <a:solidFill>
                <a:srgbClr val="0F69B4"/>
              </a:solidFill>
              <a:latin typeface="Calibri"/>
              <a:cs typeface="Calibri"/>
            </a:endParaRPr>
          </a:p>
          <a:p>
            <a:pPr algn="ctr">
              <a:spcBef>
                <a:spcPct val="0"/>
              </a:spcBef>
              <a:buFontTx/>
              <a:buNone/>
            </a:pPr>
            <a:r>
              <a:rPr lang="es-ES" altLang="es-CL" sz="1400" b="1" dirty="0" smtClean="0">
                <a:solidFill>
                  <a:srgbClr val="0F69B4"/>
                </a:solidFill>
                <a:latin typeface="Calibri"/>
                <a:cs typeface="Calibri"/>
              </a:rPr>
              <a:t>medición de </a:t>
            </a:r>
            <a:r>
              <a:rPr lang="es-ES" altLang="es-CL" sz="1400" b="1" dirty="0">
                <a:solidFill>
                  <a:srgbClr val="0F69B4"/>
                </a:solidFill>
                <a:latin typeface="Calibri"/>
                <a:cs typeface="Calibri"/>
              </a:rPr>
              <a:t>j</a:t>
            </a:r>
            <a:r>
              <a:rPr lang="es-ES" altLang="es-CL" sz="1400" b="1" dirty="0" smtClean="0">
                <a:solidFill>
                  <a:srgbClr val="0F69B4"/>
                </a:solidFill>
                <a:latin typeface="Calibri"/>
                <a:cs typeface="Calibri"/>
              </a:rPr>
              <a:t>unio 2015</a:t>
            </a:r>
            <a:endParaRPr lang="es-ES" altLang="es-CL" sz="1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spTree>
    <p:extLst>
      <p:ext uri="{BB962C8B-B14F-4D97-AF65-F5344CB8AC3E}">
        <p14:creationId xmlns:p14="http://schemas.microsoft.com/office/powerpoint/2010/main" val="348862463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684584" y="1412776"/>
            <a:ext cx="9150722" cy="2664296"/>
          </a:xfrm>
          <a:prstGeom prst="roundRect">
            <a:avLst/>
          </a:prstGeom>
          <a:solidFill>
            <a:srgbClr val="0F69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1922" name="Rectangle 1"/>
          <p:cNvSpPr>
            <a:spLocks noChangeArrowheads="1"/>
          </p:cNvSpPr>
          <p:nvPr/>
        </p:nvSpPr>
        <p:spPr bwMode="auto">
          <a:xfrm>
            <a:off x="632123" y="260350"/>
            <a:ext cx="644336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9pPr>
          </a:lstStyle>
          <a:p>
            <a:pPr eaLnBrk="1" hangingPunct="1">
              <a:spcBef>
                <a:spcPct val="0"/>
              </a:spcBef>
              <a:buClr>
                <a:srgbClr val="000000"/>
              </a:buClr>
              <a:buFont typeface="Arial" pitchFamily="34" charset="0"/>
              <a:buNone/>
            </a:pPr>
            <a:r>
              <a:rPr lang="es-ES" altLang="es-CL" sz="2400" b="1" dirty="0" smtClean="0">
                <a:solidFill>
                  <a:srgbClr val="0F69B4"/>
                </a:solidFill>
                <a:latin typeface="Calibri"/>
                <a:cs typeface="Calibri"/>
              </a:rPr>
              <a:t>Antecedentes Generales</a:t>
            </a:r>
            <a:endParaRPr lang="es-ES" altLang="es-CL" sz="2400" b="1" dirty="0">
              <a:solidFill>
                <a:srgbClr val="0F69B4"/>
              </a:solidFill>
              <a:latin typeface="Calibri"/>
              <a:cs typeface="Calibri"/>
            </a:endParaRPr>
          </a:p>
        </p:txBody>
      </p:sp>
      <p:sp>
        <p:nvSpPr>
          <p:cNvPr id="81923" name="1 Marcador de número de diapositiva"/>
          <p:cNvSpPr>
            <a:spLocks noGrp="1"/>
          </p:cNvSpPr>
          <p:nvPr>
            <p:ph type="sldNum" sz="quarter" idx="11"/>
          </p:nvPr>
        </p:nvSpPr>
        <p:spPr bwMode="auto">
          <a:xfrm>
            <a:off x="8466138" y="6523038"/>
            <a:ext cx="282575"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6804AC27-FAFE-4757-9D24-C3C5C87648E4}" type="slidenum">
              <a:rPr lang="en-US" altLang="es-CL" sz="1000" b="1">
                <a:solidFill>
                  <a:schemeClr val="bg1"/>
                </a:solidFill>
                <a:latin typeface="Verdana" pitchFamily="34" charset="0"/>
              </a:rPr>
              <a:pPr eaLnBrk="1" hangingPunct="1">
                <a:spcBef>
                  <a:spcPct val="0"/>
                </a:spcBef>
                <a:buFontTx/>
                <a:buNone/>
              </a:pPr>
              <a:t>3</a:t>
            </a:fld>
            <a:endParaRPr lang="en-US" altLang="es-CL" sz="1000" b="1">
              <a:solidFill>
                <a:schemeClr val="bg1"/>
              </a:solidFill>
              <a:latin typeface="Verdana" pitchFamily="34" charset="0"/>
            </a:endParaRPr>
          </a:p>
        </p:txBody>
      </p:sp>
      <p:grpSp>
        <p:nvGrpSpPr>
          <p:cNvPr id="81924" name="5 Grupo"/>
          <p:cNvGrpSpPr>
            <a:grpSpLocks/>
          </p:cNvGrpSpPr>
          <p:nvPr/>
        </p:nvGrpSpPr>
        <p:grpSpPr bwMode="auto">
          <a:xfrm>
            <a:off x="5032523" y="4713044"/>
            <a:ext cx="2076253" cy="1164228"/>
            <a:chOff x="4669260" y="1312410"/>
            <a:chExt cx="3156359" cy="1928130"/>
          </a:xfrm>
        </p:grpSpPr>
        <p:sp>
          <p:nvSpPr>
            <p:cNvPr id="31" name="30 Rectángulo redondeado"/>
            <p:cNvSpPr/>
            <p:nvPr/>
          </p:nvSpPr>
          <p:spPr>
            <a:xfrm>
              <a:off x="4669260" y="1312410"/>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CL" altLang="es-CL" sz="1200" b="1" dirty="0">
                  <a:solidFill>
                    <a:srgbClr val="002060"/>
                  </a:solidFill>
                  <a:latin typeface="Tahoma" pitchFamily="34" charset="0"/>
                  <a:cs typeface="Tahoma" pitchFamily="34" charset="0"/>
                </a:rPr>
                <a:t>Encuesta de Satisfacción</a:t>
              </a:r>
            </a:p>
          </p:txBody>
        </p:sp>
        <p:pic>
          <p:nvPicPr>
            <p:cNvPr id="207881" name="Picture 9" descr="Smile icons"/>
            <p:cNvPicPr>
              <a:picLocks noChangeAspect="1" noChangeArrowheads="1"/>
            </p:cNvPicPr>
            <p:nvPr/>
          </p:nvPicPr>
          <p:blipFill>
            <a:blip r:embed="rId3"/>
            <a:srcRect/>
            <a:stretch>
              <a:fillRect/>
            </a:stretch>
          </p:blipFill>
          <p:spPr bwMode="auto">
            <a:xfrm>
              <a:off x="5569037" y="1864138"/>
              <a:ext cx="1356808" cy="13563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81925" name="6 Grupo"/>
          <p:cNvGrpSpPr>
            <a:grpSpLocks/>
          </p:cNvGrpSpPr>
          <p:nvPr/>
        </p:nvGrpSpPr>
        <p:grpSpPr bwMode="auto">
          <a:xfrm>
            <a:off x="2229317" y="4712084"/>
            <a:ext cx="2035543" cy="1165188"/>
            <a:chOff x="1020157" y="3973513"/>
            <a:chExt cx="3156359" cy="1928130"/>
          </a:xfrm>
        </p:grpSpPr>
        <p:sp>
          <p:nvSpPr>
            <p:cNvPr id="33" name="32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1200" b="1" dirty="0">
                  <a:solidFill>
                    <a:srgbClr val="002060"/>
                  </a:solidFill>
                  <a:latin typeface="Tahoma" panose="020B0604030504040204" pitchFamily="34" charset="0"/>
                  <a:ea typeface="Tahoma" panose="020B0604030504040204" pitchFamily="34" charset="0"/>
                  <a:cs typeface="Tahoma" panose="020B0604030504040204" pitchFamily="34" charset="0"/>
                </a:rPr>
                <a:t>Comportamiento de </a:t>
              </a:r>
              <a:r>
                <a:rPr lang="es-CL" sz="1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Red Móvil</a:t>
              </a:r>
            </a:p>
            <a:p>
              <a:pPr algn="ctr">
                <a:defRPr/>
              </a:pPr>
              <a:endParaRPr lang="es-CL"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1936" name="Picture 15" descr="C:\Users\vreginato\Desktop\connection-v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392" y="4715751"/>
              <a:ext cx="1185891" cy="118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1 Rectángulo"/>
          <p:cNvSpPr/>
          <p:nvPr/>
        </p:nvSpPr>
        <p:spPr>
          <a:xfrm>
            <a:off x="632123" y="1556792"/>
            <a:ext cx="7560840" cy="2308324"/>
          </a:xfrm>
          <a:prstGeom prst="rect">
            <a:avLst/>
          </a:prstGeom>
        </p:spPr>
        <p:txBody>
          <a:bodyPr wrap="square">
            <a:spAutoFit/>
          </a:bodyPr>
          <a:lstStyle/>
          <a:p>
            <a:pPr algn="just"/>
            <a:r>
              <a:rPr lang="es-CL" dirty="0">
                <a:solidFill>
                  <a:schemeClr val="bg1"/>
                </a:solidFill>
                <a:latin typeface="Calibri"/>
                <a:cs typeface="Calibri"/>
              </a:rPr>
              <a:t>La idea de tener indicadores que representen la CALIDAD DE LOS SERVICIOS que entregan las compañías de telecomunicaciones a sus clientes, solo tiene sentido si estos ayudan a mantener en forma permanente proyectos de mejora continua. El objetivo específico es que  esto se refleje en los procesos y los servicios y así finalmente esto impacte positivamente en la satisfacción de sus usuarios.</a:t>
            </a:r>
          </a:p>
          <a:p>
            <a:pPr algn="just"/>
            <a:endParaRPr lang="es-CL" dirty="0">
              <a:solidFill>
                <a:schemeClr val="bg1"/>
              </a:solidFill>
              <a:latin typeface="Calibri"/>
              <a:cs typeface="Calibri"/>
            </a:endParaRPr>
          </a:p>
          <a:p>
            <a:pPr algn="just"/>
            <a:r>
              <a:rPr lang="es-CL" dirty="0">
                <a:solidFill>
                  <a:schemeClr val="bg1"/>
                </a:solidFill>
                <a:latin typeface="Calibri"/>
                <a:cs typeface="Calibri"/>
              </a:rPr>
              <a:t>El  Ranking de Calidad considerará los siguientes temas de </a:t>
            </a:r>
            <a:r>
              <a:rPr lang="es-CL" dirty="0" smtClean="0">
                <a:solidFill>
                  <a:schemeClr val="bg1"/>
                </a:solidFill>
                <a:latin typeface="Calibri"/>
                <a:cs typeface="Calibri"/>
              </a:rPr>
              <a:t>análisis:</a:t>
            </a:r>
            <a:endParaRPr lang="es-CL" dirty="0">
              <a:solidFill>
                <a:schemeClr val="bg1"/>
              </a:solidFill>
              <a:latin typeface="Calibri"/>
              <a:cs typeface="Calibri"/>
            </a:endParaRPr>
          </a:p>
        </p:txBody>
      </p:sp>
    </p:spTree>
    <p:extLst>
      <p:ext uri="{BB962C8B-B14F-4D97-AF65-F5344CB8AC3E}">
        <p14:creationId xmlns:p14="http://schemas.microsoft.com/office/powerpoint/2010/main" val="3215058890"/>
      </p:ext>
    </p:extLst>
  </p:cSld>
  <p:clrMapOvr>
    <a:masterClrMapping/>
  </p:clrMapOvr>
  <p:transition xmlns:p14="http://schemas.microsoft.com/office/powerpoint/2010/main" spd="slow" advClick="0">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30</a:t>
            </a:fld>
            <a:endParaRPr lang="en-US" altLang="es-CL" sz="1000" b="1" dirty="0">
              <a:solidFill>
                <a:schemeClr val="bg1"/>
              </a:solidFill>
              <a:latin typeface="Verdana" pitchFamily="34" charset="0"/>
            </a:endParaRPr>
          </a:p>
        </p:txBody>
      </p:sp>
      <p:sp>
        <p:nvSpPr>
          <p:cNvPr id="110596" name="1 Título"/>
          <p:cNvSpPr txBox="1">
            <a:spLocks/>
          </p:cNvSpPr>
          <p:nvPr/>
        </p:nvSpPr>
        <p:spPr bwMode="auto">
          <a:xfrm>
            <a:off x="1511796" y="404664"/>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2400" b="1" dirty="0" smtClean="0">
                <a:solidFill>
                  <a:srgbClr val="0F69B4"/>
                </a:solidFill>
                <a:latin typeface="Calibri"/>
                <a:cs typeface="Calibri"/>
              </a:rPr>
              <a:t>Tipos de Problemas</a:t>
            </a:r>
          </a:p>
          <a:p>
            <a:pPr algn="ctr">
              <a:spcBef>
                <a:spcPct val="0"/>
              </a:spcBef>
              <a:buFontTx/>
              <a:buNone/>
            </a:pPr>
            <a:r>
              <a:rPr lang="es-ES" altLang="es-CL" sz="1800" b="1" dirty="0" smtClean="0">
                <a:solidFill>
                  <a:srgbClr val="0F69B4"/>
                </a:solidFill>
                <a:latin typeface="Calibri"/>
                <a:cs typeface="Calibri"/>
              </a:rPr>
              <a:t>Telefonía Móvil </a:t>
            </a:r>
          </a:p>
          <a:p>
            <a:pPr algn="ctr">
              <a:spcBef>
                <a:spcPct val="0"/>
              </a:spcBef>
              <a:buFontTx/>
              <a:buNone/>
            </a:pPr>
            <a:r>
              <a:rPr lang="es-ES" altLang="es-CL" sz="1400" b="1" dirty="0" smtClean="0">
                <a:solidFill>
                  <a:srgbClr val="0F69B4"/>
                </a:solidFill>
                <a:latin typeface="Calibri"/>
                <a:cs typeface="Calibri"/>
              </a:rPr>
              <a:t>medición de </a:t>
            </a:r>
            <a:r>
              <a:rPr lang="es-ES" altLang="es-CL" sz="1400" b="1" dirty="0">
                <a:solidFill>
                  <a:srgbClr val="0F69B4"/>
                </a:solidFill>
                <a:latin typeface="Calibri"/>
                <a:cs typeface="Calibri"/>
              </a:rPr>
              <a:t>j</a:t>
            </a:r>
            <a:r>
              <a:rPr lang="es-ES" altLang="es-CL" sz="1400" b="1" dirty="0" smtClean="0">
                <a:solidFill>
                  <a:srgbClr val="0F69B4"/>
                </a:solidFill>
                <a:latin typeface="Calibri"/>
                <a:cs typeface="Calibri"/>
              </a:rPr>
              <a:t>unio 2015</a:t>
            </a:r>
            <a:endParaRPr lang="es-ES" altLang="es-CL" sz="1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32484"/>
            <a:ext cx="8256090" cy="465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arcador de contenido 6"/>
          <p:cNvSpPr txBox="1">
            <a:spLocks/>
          </p:cNvSpPr>
          <p:nvPr/>
        </p:nvSpPr>
        <p:spPr>
          <a:xfrm>
            <a:off x="467545" y="6237312"/>
            <a:ext cx="4104456" cy="47593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Verdana"/>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0" indent="-171450" algn="just">
              <a:buFont typeface="Arial" panose="020B0604020202020204" pitchFamily="34" charset="0"/>
              <a:buChar char="•"/>
              <a:defRPr/>
            </a:pPr>
            <a:r>
              <a:rPr lang="es-ES" sz="1200" dirty="0" smtClean="0">
                <a:solidFill>
                  <a:srgbClr val="0F69B4"/>
                </a:solidFill>
                <a:latin typeface="+mj-lt"/>
                <a:cs typeface="Verdana" panose="020B0604030504040204" pitchFamily="34" charset="0"/>
              </a:rPr>
              <a:t>¿</a:t>
            </a:r>
            <a:r>
              <a:rPr lang="es-ES" sz="1200" dirty="0">
                <a:solidFill>
                  <a:srgbClr val="0F69B4"/>
                </a:solidFill>
                <a:latin typeface="+mj-lt"/>
                <a:cs typeface="Verdana" panose="020B0604030504040204" pitchFamily="34" charset="0"/>
              </a:rPr>
              <a:t>Qué tipo de problema tuvo? </a:t>
            </a:r>
            <a:r>
              <a:rPr lang="es-ES" sz="1200" dirty="0" smtClean="0">
                <a:solidFill>
                  <a:srgbClr val="0F69B4"/>
                </a:solidFill>
                <a:latin typeface="+mj-lt"/>
                <a:cs typeface="Verdana" panose="020B0604030504040204" pitchFamily="34" charset="0"/>
              </a:rPr>
              <a:t>MÚLTIPLE y  ESPONTÁNEA </a:t>
            </a:r>
          </a:p>
          <a:p>
            <a:pPr marL="171450" lvl="0" indent="-171450" algn="just">
              <a:buFont typeface="Arial" panose="020B0604020202020204" pitchFamily="34" charset="0"/>
              <a:buChar char="•"/>
              <a:defRPr/>
            </a:pPr>
            <a:r>
              <a:rPr lang="es-ES" sz="1200" dirty="0">
                <a:solidFill>
                  <a:srgbClr val="0F69B4"/>
                </a:solidFill>
                <a:latin typeface="+mj-lt"/>
                <a:cs typeface="Verdana" panose="020B0604030504040204" pitchFamily="34" charset="0"/>
              </a:rPr>
              <a:t>L</a:t>
            </a:r>
            <a:r>
              <a:rPr lang="es-ES" sz="1200" dirty="0" smtClean="0">
                <a:solidFill>
                  <a:srgbClr val="0F69B4"/>
                </a:solidFill>
                <a:latin typeface="+mj-lt"/>
                <a:cs typeface="Verdana" panose="020B0604030504040204" pitchFamily="34" charset="0"/>
              </a:rPr>
              <a:t>os problemas más recurrentes</a:t>
            </a:r>
            <a:endParaRPr lang="es-ES_tradnl" sz="1200" dirty="0">
              <a:solidFill>
                <a:srgbClr val="0F69B4"/>
              </a:solidFill>
              <a:latin typeface="+mj-lt"/>
              <a:cs typeface="Verdana" panose="020B0604030504040204" pitchFamily="34" charset="0"/>
            </a:endParaRPr>
          </a:p>
        </p:txBody>
      </p:sp>
    </p:spTree>
    <p:extLst>
      <p:ext uri="{BB962C8B-B14F-4D97-AF65-F5344CB8AC3E}">
        <p14:creationId xmlns:p14="http://schemas.microsoft.com/office/powerpoint/2010/main" val="129618209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31</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280988"/>
            <a:ext cx="5903913" cy="105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sz="2400" b="1" dirty="0" smtClean="0">
                <a:solidFill>
                  <a:srgbClr val="0F69B4"/>
                </a:solidFill>
                <a:latin typeface="Calibri"/>
                <a:cs typeface="Calibri"/>
              </a:rPr>
              <a:t>Internet Móvil</a:t>
            </a:r>
            <a:endParaRPr lang="es-ES" altLang="es-CL" sz="1200" b="1" dirty="0">
              <a:solidFill>
                <a:srgbClr val="0F69B4"/>
              </a:solidFill>
              <a:latin typeface="Calibri"/>
              <a:cs typeface="Calibri"/>
            </a:endParaRPr>
          </a:p>
          <a:p>
            <a:pPr algn="ctr">
              <a:spcBef>
                <a:spcPct val="0"/>
              </a:spcBef>
              <a:buFontTx/>
              <a:buNone/>
            </a:pPr>
            <a:r>
              <a:rPr lang="es-ES" altLang="es-CL" sz="1400" b="1" dirty="0">
                <a:solidFill>
                  <a:srgbClr val="0F69B4"/>
                </a:solidFill>
                <a:latin typeface="Calibri"/>
                <a:cs typeface="Calibri"/>
              </a:rPr>
              <a:t>medición de junio 2015</a:t>
            </a:r>
            <a:endParaRPr lang="es-ES" altLang="es-CL" sz="14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556791"/>
            <a:ext cx="6491780"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37852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32</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28334"/>
            <a:ext cx="8365182" cy="529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bwMode="auto">
          <a:xfrm>
            <a:off x="1511796" y="280988"/>
            <a:ext cx="5903913" cy="105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sz="2400" b="1" dirty="0" smtClean="0">
                <a:solidFill>
                  <a:srgbClr val="0F69B4"/>
                </a:solidFill>
                <a:latin typeface="Calibri"/>
                <a:cs typeface="Calibri"/>
              </a:rPr>
              <a:t>Internet Móvil</a:t>
            </a:r>
            <a:endParaRPr lang="es-ES" altLang="es-CL" sz="1200" b="1" dirty="0">
              <a:solidFill>
                <a:srgbClr val="0F69B4"/>
              </a:solidFill>
              <a:latin typeface="Calibri"/>
              <a:cs typeface="Calibri"/>
            </a:endParaRPr>
          </a:p>
          <a:p>
            <a:pPr algn="ctr">
              <a:spcBef>
                <a:spcPct val="0"/>
              </a:spcBef>
              <a:buFontTx/>
              <a:buNone/>
            </a:pPr>
            <a:r>
              <a:rPr lang="es-ES" altLang="es-CL" sz="1400" b="1" dirty="0">
                <a:solidFill>
                  <a:srgbClr val="0F69B4"/>
                </a:solidFill>
                <a:latin typeface="Calibri"/>
                <a:cs typeface="Calibri"/>
              </a:rPr>
              <a:t>medición de junio 2015</a:t>
            </a:r>
            <a:endParaRPr lang="es-ES" altLang="es-CL" sz="14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p:txBody>
      </p:sp>
    </p:spTree>
    <p:extLst>
      <p:ext uri="{BB962C8B-B14F-4D97-AF65-F5344CB8AC3E}">
        <p14:creationId xmlns:p14="http://schemas.microsoft.com/office/powerpoint/2010/main" val="382108319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33</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bwMode="auto">
          <a:xfrm>
            <a:off x="1528936" y="286346"/>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2400" b="1" dirty="0" smtClean="0">
                <a:solidFill>
                  <a:srgbClr val="0F69B4"/>
                </a:solidFill>
                <a:latin typeface="Calibri"/>
                <a:cs typeface="Calibri"/>
              </a:rPr>
              <a:t>Tipos de Problemas</a:t>
            </a:r>
          </a:p>
          <a:p>
            <a:pPr algn="ctr">
              <a:spcBef>
                <a:spcPct val="0"/>
              </a:spcBef>
              <a:buFontTx/>
              <a:buNone/>
            </a:pPr>
            <a:r>
              <a:rPr lang="es-ES" altLang="es-CL" sz="1800" b="1" dirty="0" smtClean="0">
                <a:solidFill>
                  <a:srgbClr val="0F69B4"/>
                </a:solidFill>
                <a:latin typeface="Calibri"/>
                <a:cs typeface="Calibri"/>
              </a:rPr>
              <a:t>Internet Móvil </a:t>
            </a:r>
          </a:p>
          <a:p>
            <a:pPr algn="ctr">
              <a:spcBef>
                <a:spcPct val="0"/>
              </a:spcBef>
              <a:buFontTx/>
              <a:buNone/>
            </a:pPr>
            <a:r>
              <a:rPr lang="es-ES" altLang="es-CL" sz="1400" b="1" dirty="0" smtClean="0">
                <a:solidFill>
                  <a:srgbClr val="0F69B4"/>
                </a:solidFill>
                <a:latin typeface="Calibri"/>
                <a:cs typeface="Calibri"/>
              </a:rPr>
              <a:t>medición de </a:t>
            </a:r>
            <a:r>
              <a:rPr lang="es-ES" altLang="es-CL" sz="1400" b="1" dirty="0">
                <a:solidFill>
                  <a:srgbClr val="0F69B4"/>
                </a:solidFill>
                <a:latin typeface="Calibri"/>
                <a:cs typeface="Calibri"/>
              </a:rPr>
              <a:t>j</a:t>
            </a:r>
            <a:r>
              <a:rPr lang="es-ES" altLang="es-CL" sz="1400" b="1" dirty="0" smtClean="0">
                <a:solidFill>
                  <a:srgbClr val="0F69B4"/>
                </a:solidFill>
                <a:latin typeface="Calibri"/>
                <a:cs typeface="Calibri"/>
              </a:rPr>
              <a:t>unio 2015</a:t>
            </a:r>
            <a:endParaRPr lang="es-ES" altLang="es-CL" sz="1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760"/>
            <a:ext cx="8515548" cy="489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arcador de contenido 6"/>
          <p:cNvSpPr txBox="1">
            <a:spLocks/>
          </p:cNvSpPr>
          <p:nvPr/>
        </p:nvSpPr>
        <p:spPr>
          <a:xfrm>
            <a:off x="467545" y="6165304"/>
            <a:ext cx="4104456" cy="47593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Verdana"/>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0" indent="-171450" algn="just">
              <a:buFont typeface="Arial" panose="020B0604020202020204" pitchFamily="34" charset="0"/>
              <a:buChar char="•"/>
              <a:defRPr/>
            </a:pPr>
            <a:r>
              <a:rPr lang="es-ES" sz="1200" dirty="0" smtClean="0">
                <a:solidFill>
                  <a:srgbClr val="4F81BD"/>
                </a:solidFill>
                <a:latin typeface="+mj-lt"/>
                <a:cs typeface="Verdana" panose="020B0604030504040204" pitchFamily="34" charset="0"/>
              </a:rPr>
              <a:t>¿</a:t>
            </a:r>
            <a:r>
              <a:rPr lang="es-ES" sz="1200" dirty="0">
                <a:solidFill>
                  <a:srgbClr val="4F81BD"/>
                </a:solidFill>
                <a:latin typeface="+mj-lt"/>
                <a:cs typeface="Verdana" panose="020B0604030504040204" pitchFamily="34" charset="0"/>
              </a:rPr>
              <a:t>Qué tipo de problema tuvo? </a:t>
            </a:r>
            <a:r>
              <a:rPr lang="es-ES" sz="1200" dirty="0" smtClean="0">
                <a:solidFill>
                  <a:srgbClr val="4F81BD"/>
                </a:solidFill>
                <a:latin typeface="+mj-lt"/>
                <a:cs typeface="Verdana" panose="020B0604030504040204" pitchFamily="34" charset="0"/>
              </a:rPr>
              <a:t>MÚLTIPLE y  ESPONTÁNEA </a:t>
            </a:r>
          </a:p>
          <a:p>
            <a:pPr marL="171450" lvl="0" indent="-171450" algn="just">
              <a:buFont typeface="Arial" panose="020B0604020202020204" pitchFamily="34" charset="0"/>
              <a:buChar char="•"/>
              <a:defRPr/>
            </a:pPr>
            <a:r>
              <a:rPr lang="es-ES" sz="1200" dirty="0">
                <a:solidFill>
                  <a:srgbClr val="4F81BD"/>
                </a:solidFill>
                <a:latin typeface="+mj-lt"/>
                <a:cs typeface="Verdana" panose="020B0604030504040204" pitchFamily="34" charset="0"/>
              </a:rPr>
              <a:t>L</a:t>
            </a:r>
            <a:r>
              <a:rPr lang="es-ES" sz="1200" dirty="0" smtClean="0">
                <a:solidFill>
                  <a:srgbClr val="4F81BD"/>
                </a:solidFill>
                <a:latin typeface="+mj-lt"/>
                <a:cs typeface="Verdana" panose="020B0604030504040204" pitchFamily="34" charset="0"/>
              </a:rPr>
              <a:t>os problemas más recurrentes</a:t>
            </a:r>
            <a:endParaRPr lang="es-ES_tradnl" sz="1200" dirty="0">
              <a:solidFill>
                <a:srgbClr val="4F81BD"/>
              </a:solidFill>
              <a:latin typeface="+mj-lt"/>
              <a:cs typeface="Verdana" panose="020B0604030504040204" pitchFamily="34" charset="0"/>
            </a:endParaRPr>
          </a:p>
        </p:txBody>
      </p:sp>
    </p:spTree>
    <p:extLst>
      <p:ext uri="{BB962C8B-B14F-4D97-AF65-F5344CB8AC3E}">
        <p14:creationId xmlns:p14="http://schemas.microsoft.com/office/powerpoint/2010/main" val="135195706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34</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404664"/>
            <a:ext cx="590391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b="1" dirty="0" smtClean="0">
                <a:solidFill>
                  <a:srgbClr val="0F69B4"/>
                </a:solidFill>
                <a:latin typeface="Calibri"/>
                <a:cs typeface="Calibri"/>
              </a:rPr>
              <a:t>Internet Fija</a:t>
            </a:r>
          </a:p>
          <a:p>
            <a:pPr algn="ctr">
              <a:spcBef>
                <a:spcPct val="0"/>
              </a:spcBef>
              <a:buFontTx/>
              <a:buNone/>
            </a:pPr>
            <a:r>
              <a:rPr lang="es-ES" altLang="es-CL" sz="1600" b="1" dirty="0" smtClean="0">
                <a:solidFill>
                  <a:srgbClr val="0F69B4"/>
                </a:solidFill>
                <a:latin typeface="Calibri"/>
                <a:cs typeface="Calibri"/>
              </a:rPr>
              <a:t>medición </a:t>
            </a:r>
            <a:r>
              <a:rPr lang="es-ES" altLang="es-CL" sz="1600" b="1" dirty="0">
                <a:solidFill>
                  <a:srgbClr val="0F69B4"/>
                </a:solidFill>
                <a:latin typeface="Calibri"/>
                <a:cs typeface="Calibri"/>
              </a:rPr>
              <a:t>de junio 2015</a:t>
            </a:r>
            <a:endParaRPr lang="es-ES" altLang="es-CL" sz="16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84784"/>
            <a:ext cx="7150463" cy="442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13308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smtClean="0">
                <a:solidFill>
                  <a:schemeClr val="bg1"/>
                </a:solidFill>
                <a:latin typeface="Verdana" pitchFamily="34" charset="0"/>
              </a:rPr>
              <a:pPr eaLnBrk="1" hangingPunct="1">
                <a:spcBef>
                  <a:spcPct val="0"/>
                </a:spcBef>
                <a:buFontTx/>
                <a:buNone/>
              </a:pPr>
              <a:t>35</a:t>
            </a:fld>
            <a:r>
              <a:rPr lang="en-US" altLang="es-CL" sz="1000" b="1" dirty="0" smtClean="0">
                <a:solidFill>
                  <a:schemeClr val="bg1"/>
                </a:solidFill>
                <a:latin typeface="Verdana" pitchFamily="34" charset="0"/>
              </a:rPr>
              <a:t> </a:t>
            </a:r>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404664"/>
            <a:ext cx="590391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b="1" dirty="0" smtClean="0">
                <a:solidFill>
                  <a:srgbClr val="0F69B4"/>
                </a:solidFill>
                <a:latin typeface="Calibri"/>
                <a:cs typeface="Calibri"/>
              </a:rPr>
              <a:t>Internet Fija</a:t>
            </a:r>
          </a:p>
          <a:p>
            <a:pPr algn="ctr">
              <a:spcBef>
                <a:spcPct val="0"/>
              </a:spcBef>
              <a:buFontTx/>
              <a:buNone/>
            </a:pPr>
            <a:r>
              <a:rPr lang="es-ES" altLang="es-CL" sz="1600" b="1" dirty="0" smtClean="0">
                <a:solidFill>
                  <a:srgbClr val="0F69B4"/>
                </a:solidFill>
                <a:latin typeface="Calibri"/>
                <a:cs typeface="Calibri"/>
              </a:rPr>
              <a:t>medición </a:t>
            </a:r>
            <a:r>
              <a:rPr lang="es-ES" altLang="es-CL" sz="1600" b="1" dirty="0">
                <a:solidFill>
                  <a:srgbClr val="0F69B4"/>
                </a:solidFill>
                <a:latin typeface="Calibri"/>
                <a:cs typeface="Calibri"/>
              </a:rPr>
              <a:t>de junio 2015</a:t>
            </a:r>
            <a:endParaRPr lang="es-ES" altLang="es-CL" sz="16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87" y="1556792"/>
            <a:ext cx="7746032" cy="480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41604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36</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bwMode="auto">
          <a:xfrm>
            <a:off x="1518270" y="295871"/>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2400" b="1" dirty="0" smtClean="0">
                <a:solidFill>
                  <a:srgbClr val="0F69B4"/>
                </a:solidFill>
                <a:latin typeface="Calibri"/>
                <a:cs typeface="Calibri"/>
              </a:rPr>
              <a:t>Tipos de Problemas</a:t>
            </a:r>
          </a:p>
          <a:p>
            <a:pPr algn="ctr">
              <a:spcBef>
                <a:spcPct val="0"/>
              </a:spcBef>
              <a:buFontTx/>
              <a:buNone/>
            </a:pPr>
            <a:r>
              <a:rPr lang="es-ES" altLang="es-CL" sz="1800" b="1" dirty="0" smtClean="0">
                <a:solidFill>
                  <a:srgbClr val="0F69B4"/>
                </a:solidFill>
                <a:latin typeface="Calibri"/>
                <a:cs typeface="Calibri"/>
              </a:rPr>
              <a:t>Internet Fija</a:t>
            </a:r>
          </a:p>
          <a:p>
            <a:pPr algn="ctr">
              <a:spcBef>
                <a:spcPct val="0"/>
              </a:spcBef>
              <a:buFontTx/>
              <a:buNone/>
            </a:pPr>
            <a:r>
              <a:rPr lang="es-ES" altLang="es-CL" sz="1400" b="1" dirty="0" smtClean="0">
                <a:solidFill>
                  <a:srgbClr val="0F69B4"/>
                </a:solidFill>
                <a:latin typeface="Calibri"/>
                <a:cs typeface="Calibri"/>
              </a:rPr>
              <a:t>medición de </a:t>
            </a:r>
            <a:r>
              <a:rPr lang="es-ES" altLang="es-CL" sz="1400" b="1" dirty="0">
                <a:solidFill>
                  <a:srgbClr val="0F69B4"/>
                </a:solidFill>
                <a:latin typeface="Calibri"/>
                <a:cs typeface="Calibri"/>
              </a:rPr>
              <a:t>j</a:t>
            </a:r>
            <a:r>
              <a:rPr lang="es-ES" altLang="es-CL" sz="1400" b="1" dirty="0" smtClean="0">
                <a:solidFill>
                  <a:srgbClr val="0F69B4"/>
                </a:solidFill>
                <a:latin typeface="Calibri"/>
                <a:cs typeface="Calibri"/>
              </a:rPr>
              <a:t>unio 2015</a:t>
            </a:r>
            <a:endParaRPr lang="es-ES" altLang="es-CL" sz="1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56890"/>
            <a:ext cx="8023201" cy="450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639" y="6256337"/>
            <a:ext cx="41036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1672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37</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404664"/>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b="1" dirty="0" smtClean="0">
                <a:solidFill>
                  <a:srgbClr val="0F69B4"/>
                </a:solidFill>
                <a:latin typeface="Calibri"/>
                <a:cs typeface="Calibri"/>
              </a:rPr>
              <a:t>Televisión de Pago</a:t>
            </a:r>
          </a:p>
          <a:p>
            <a:pPr algn="ctr">
              <a:spcBef>
                <a:spcPct val="0"/>
              </a:spcBef>
              <a:buFontTx/>
              <a:buNone/>
            </a:pPr>
            <a:r>
              <a:rPr lang="es-ES" altLang="es-CL" sz="1400" b="1" dirty="0" smtClean="0">
                <a:solidFill>
                  <a:srgbClr val="0F69B4"/>
                </a:solidFill>
                <a:latin typeface="Calibri"/>
                <a:cs typeface="Calibri"/>
              </a:rPr>
              <a:t>medición </a:t>
            </a:r>
            <a:r>
              <a:rPr lang="es-ES" altLang="es-CL" sz="1400" b="1" dirty="0">
                <a:solidFill>
                  <a:srgbClr val="0F69B4"/>
                </a:solidFill>
                <a:latin typeface="Calibri"/>
                <a:cs typeface="Calibri"/>
              </a:rPr>
              <a:t>de junio 2015</a:t>
            </a:r>
            <a:endParaRPr lang="es-ES" altLang="es-CL" sz="14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387" y="1700808"/>
            <a:ext cx="6672981" cy="420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7757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38</a:t>
            </a:fld>
            <a:endParaRPr lang="en-US" altLang="es-CL" sz="1000" b="1" dirty="0">
              <a:solidFill>
                <a:schemeClr val="bg1"/>
              </a:solidFill>
              <a:latin typeface="Verdana" pitchFamily="34" charset="0"/>
            </a:endParaRPr>
          </a:p>
        </p:txBody>
      </p:sp>
      <p:sp>
        <p:nvSpPr>
          <p:cNvPr id="110595" name="3 Rectángulo"/>
          <p:cNvSpPr>
            <a:spLocks noChangeArrowheads="1"/>
          </p:cNvSpPr>
          <p:nvPr/>
        </p:nvSpPr>
        <p:spPr bwMode="auto">
          <a:xfrm>
            <a:off x="5580063" y="6604000"/>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000" b="1" i="1">
                <a:solidFill>
                  <a:srgbClr val="404040"/>
                </a:solidFill>
                <a:latin typeface="Tahoma" pitchFamily="34" charset="0"/>
                <a:cs typeface="Tahoma" pitchFamily="34" charset="0"/>
              </a:rPr>
              <a:t> </a:t>
            </a:r>
            <a:endParaRPr lang="es-ES" altLang="es-CL" sz="1000" b="1" i="1">
              <a:solidFill>
                <a:schemeClr val="tx1"/>
              </a:solidFill>
              <a:latin typeface="Arial" pitchFamily="34" charset="0"/>
            </a:endParaRPr>
          </a:p>
        </p:txBody>
      </p:sp>
      <p:sp>
        <p:nvSpPr>
          <p:cNvPr id="110596" name="1 Título"/>
          <p:cNvSpPr txBox="1">
            <a:spLocks/>
          </p:cNvSpPr>
          <p:nvPr/>
        </p:nvSpPr>
        <p:spPr bwMode="auto">
          <a:xfrm>
            <a:off x="1511796" y="404664"/>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1800" b="1" dirty="0" smtClean="0">
                <a:solidFill>
                  <a:srgbClr val="0F69B4"/>
                </a:solidFill>
                <a:latin typeface="Calibri"/>
                <a:cs typeface="Calibri"/>
              </a:rPr>
              <a:t>Indicadores Principales</a:t>
            </a:r>
          </a:p>
          <a:p>
            <a:pPr algn="ctr">
              <a:spcBef>
                <a:spcPct val="0"/>
              </a:spcBef>
              <a:buFontTx/>
              <a:buNone/>
            </a:pPr>
            <a:r>
              <a:rPr lang="es-ES" altLang="es-CL" sz="2400" b="1" dirty="0" smtClean="0">
                <a:solidFill>
                  <a:srgbClr val="0F69B4"/>
                </a:solidFill>
                <a:latin typeface="Calibri"/>
                <a:cs typeface="Calibri"/>
              </a:rPr>
              <a:t>Televisión de Pago</a:t>
            </a:r>
          </a:p>
          <a:p>
            <a:pPr algn="ctr">
              <a:spcBef>
                <a:spcPct val="0"/>
              </a:spcBef>
              <a:buFontTx/>
              <a:buNone/>
            </a:pPr>
            <a:r>
              <a:rPr lang="es-ES" altLang="es-CL" sz="1400" b="1" dirty="0" smtClean="0">
                <a:solidFill>
                  <a:srgbClr val="0F69B4"/>
                </a:solidFill>
                <a:latin typeface="Calibri"/>
                <a:cs typeface="Calibri"/>
              </a:rPr>
              <a:t>medición </a:t>
            </a:r>
            <a:r>
              <a:rPr lang="es-ES" altLang="es-CL" sz="1400" b="1" dirty="0">
                <a:solidFill>
                  <a:srgbClr val="0F69B4"/>
                </a:solidFill>
                <a:latin typeface="Calibri"/>
                <a:cs typeface="Calibri"/>
              </a:rPr>
              <a:t>de junio 2015</a:t>
            </a:r>
            <a:endParaRPr lang="es-ES" altLang="es-CL" sz="1400" dirty="0">
              <a:solidFill>
                <a:srgbClr val="0F69B4"/>
              </a:solidFill>
              <a:latin typeface="Calibri"/>
              <a:cs typeface="Calibri"/>
            </a:endParaRPr>
          </a:p>
          <a:p>
            <a:pPr algn="ctr">
              <a:spcBef>
                <a:spcPct val="0"/>
              </a:spcBef>
              <a:buFontTx/>
              <a:buNone/>
            </a:pPr>
            <a:endParaRPr lang="es-ES" altLang="es-CL" sz="2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93272"/>
            <a:ext cx="8309397" cy="481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51067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número de diapositiva"/>
          <p:cNvSpPr>
            <a:spLocks noGrp="1"/>
          </p:cNvSpPr>
          <p:nvPr>
            <p:ph type="sldNum" sz="quarter" idx="11"/>
          </p:nvPr>
        </p:nvSpPr>
        <p:spPr bwMode="auto">
          <a:xfrm>
            <a:off x="7164288" y="6527800"/>
            <a:ext cx="1520925"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A9B5EE37-6233-4A6E-817A-B34476E1BBD4}" type="slidenum">
              <a:rPr lang="en-US" altLang="es-CL" sz="1000" b="1">
                <a:solidFill>
                  <a:schemeClr val="bg1"/>
                </a:solidFill>
                <a:latin typeface="Verdana" pitchFamily="34" charset="0"/>
              </a:rPr>
              <a:pPr eaLnBrk="1" hangingPunct="1">
                <a:spcBef>
                  <a:spcPct val="0"/>
                </a:spcBef>
                <a:buFontTx/>
                <a:buNone/>
              </a:pPr>
              <a:t>39</a:t>
            </a:fld>
            <a:endParaRPr lang="en-US" altLang="es-CL" sz="1000" b="1" dirty="0">
              <a:solidFill>
                <a:schemeClr val="bg1"/>
              </a:solidFill>
              <a:latin typeface="Verdana" pitchFamily="34" charset="0"/>
            </a:endParaRPr>
          </a:p>
        </p:txBody>
      </p:sp>
      <p:pic>
        <p:nvPicPr>
          <p:cNvPr id="1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988"/>
            <a:ext cx="9159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bwMode="auto">
          <a:xfrm>
            <a:off x="1619672" y="302345"/>
            <a:ext cx="59039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a:spcBef>
                <a:spcPct val="0"/>
              </a:spcBef>
              <a:buFontTx/>
              <a:buNone/>
            </a:pPr>
            <a:r>
              <a:rPr lang="es-ES" altLang="es-CL" sz="2400" b="1" dirty="0" smtClean="0">
                <a:solidFill>
                  <a:srgbClr val="0F69B4"/>
                </a:solidFill>
                <a:latin typeface="Calibri"/>
                <a:cs typeface="Calibri"/>
              </a:rPr>
              <a:t>Tipos de Problemas</a:t>
            </a:r>
          </a:p>
          <a:p>
            <a:pPr algn="ctr">
              <a:spcBef>
                <a:spcPct val="0"/>
              </a:spcBef>
              <a:buFontTx/>
              <a:buNone/>
            </a:pPr>
            <a:r>
              <a:rPr lang="es-ES" altLang="es-CL" sz="1800" b="1" dirty="0" smtClean="0">
                <a:solidFill>
                  <a:srgbClr val="0F69B4"/>
                </a:solidFill>
                <a:latin typeface="Calibri"/>
                <a:cs typeface="Calibri"/>
              </a:rPr>
              <a:t>Televisión de Pago</a:t>
            </a:r>
          </a:p>
          <a:p>
            <a:pPr algn="ctr">
              <a:spcBef>
                <a:spcPct val="0"/>
              </a:spcBef>
              <a:buFontTx/>
              <a:buNone/>
            </a:pPr>
            <a:r>
              <a:rPr lang="es-ES" altLang="es-CL" sz="1400" b="1" dirty="0" smtClean="0">
                <a:solidFill>
                  <a:srgbClr val="0F69B4"/>
                </a:solidFill>
                <a:latin typeface="Calibri"/>
                <a:cs typeface="Calibri"/>
              </a:rPr>
              <a:t>medición de </a:t>
            </a:r>
            <a:r>
              <a:rPr lang="es-ES" altLang="es-CL" sz="1400" b="1" dirty="0">
                <a:solidFill>
                  <a:srgbClr val="0F69B4"/>
                </a:solidFill>
                <a:latin typeface="Calibri"/>
                <a:cs typeface="Calibri"/>
              </a:rPr>
              <a:t>j</a:t>
            </a:r>
            <a:r>
              <a:rPr lang="es-ES" altLang="es-CL" sz="1400" b="1" dirty="0" smtClean="0">
                <a:solidFill>
                  <a:srgbClr val="0F69B4"/>
                </a:solidFill>
                <a:latin typeface="Calibri"/>
                <a:cs typeface="Calibri"/>
              </a:rPr>
              <a:t>unio 2015</a:t>
            </a:r>
            <a:endParaRPr lang="es-ES" altLang="es-CL" sz="1400" dirty="0">
              <a:solidFill>
                <a:srgbClr val="0F69B4"/>
              </a:solidFill>
              <a:latin typeface="Calibri"/>
              <a:cs typeface="Calibri"/>
            </a:endParaRPr>
          </a:p>
          <a:p>
            <a:pPr algn="ctr">
              <a:spcBef>
                <a:spcPct val="0"/>
              </a:spcBef>
              <a:buFontTx/>
              <a:buNone/>
            </a:pPr>
            <a:endParaRPr lang="es-ES" altLang="es-CL" sz="1800" dirty="0">
              <a:solidFill>
                <a:srgbClr val="0F69B4"/>
              </a:solidFill>
              <a:latin typeface="Calibri"/>
              <a:cs typeface="Calibri"/>
            </a:endParaRP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8624069" cy="48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6256337"/>
            <a:ext cx="41036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6369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611188" y="260350"/>
            <a:ext cx="64643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9pPr>
          </a:lstStyle>
          <a:p>
            <a:pPr eaLnBrk="1" hangingPunct="1">
              <a:spcBef>
                <a:spcPct val="0"/>
              </a:spcBef>
              <a:buClr>
                <a:srgbClr val="000000"/>
              </a:buClr>
              <a:buFont typeface="Arial" pitchFamily="34" charset="0"/>
              <a:buNone/>
            </a:pPr>
            <a:r>
              <a:rPr lang="es-ES" altLang="es-CL" sz="2400" b="1" dirty="0" smtClean="0">
                <a:solidFill>
                  <a:srgbClr val="0070C0"/>
                </a:solidFill>
                <a:latin typeface="Calibri"/>
                <a:cs typeface="Calibri"/>
              </a:rPr>
              <a:t>Ámbitos de la Calidad</a:t>
            </a:r>
            <a:endParaRPr lang="es-ES" altLang="es-CL" sz="2400" b="1" dirty="0">
              <a:solidFill>
                <a:srgbClr val="0070C0"/>
              </a:solidFill>
              <a:latin typeface="Calibri"/>
              <a:cs typeface="Calibri"/>
            </a:endParaRPr>
          </a:p>
        </p:txBody>
      </p:sp>
      <p:sp>
        <p:nvSpPr>
          <p:cNvPr id="74755" name="1 Marcador de número de diapositiva"/>
          <p:cNvSpPr>
            <a:spLocks noGrp="1"/>
          </p:cNvSpPr>
          <p:nvPr>
            <p:ph type="sldNum" sz="quarter" idx="11"/>
          </p:nvPr>
        </p:nvSpPr>
        <p:spPr bwMode="auto">
          <a:xfrm>
            <a:off x="8388424" y="6523038"/>
            <a:ext cx="576064"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fld id="{22C60BC0-EDA4-487D-B2B0-7554DB5E72A2}" type="slidenum">
              <a:rPr lang="en-US" altLang="es-CL" sz="1000" b="1" smtClean="0">
                <a:solidFill>
                  <a:prstClr val="white"/>
                </a:solidFill>
                <a:latin typeface="Verdana" pitchFamily="34" charset="0"/>
              </a:rPr>
              <a:pPr eaLnBrk="1" hangingPunct="1">
                <a:spcBef>
                  <a:spcPct val="0"/>
                </a:spcBef>
                <a:buFontTx/>
                <a:buNone/>
              </a:pPr>
              <a:t>4</a:t>
            </a:fld>
            <a:endParaRPr lang="en-US" altLang="es-CL" sz="1000" b="1" dirty="0" smtClean="0">
              <a:solidFill>
                <a:prstClr val="white"/>
              </a:solidFill>
              <a:latin typeface="Verdana" pitchFamily="34" charset="0"/>
            </a:endParaRPr>
          </a:p>
        </p:txBody>
      </p:sp>
      <p:grpSp>
        <p:nvGrpSpPr>
          <p:cNvPr id="74758" name="6 Grupo"/>
          <p:cNvGrpSpPr>
            <a:grpSpLocks/>
          </p:cNvGrpSpPr>
          <p:nvPr/>
        </p:nvGrpSpPr>
        <p:grpSpPr bwMode="auto">
          <a:xfrm>
            <a:off x="3089275" y="2464594"/>
            <a:ext cx="2965450" cy="1928813"/>
            <a:chOff x="1020157" y="3973513"/>
            <a:chExt cx="3156359" cy="1928130"/>
          </a:xfrm>
        </p:grpSpPr>
        <p:sp>
          <p:nvSpPr>
            <p:cNvPr id="33" name="32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a:t>
              </a:r>
              <a:r>
                <a:rPr lang="es-CL" b="1" dirty="0" smtClean="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Red Móvil</a:t>
              </a:r>
              <a:endParaRPr lang="es-CL"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p:txBody>
        </p:sp>
        <p:pic>
          <p:nvPicPr>
            <p:cNvPr id="74766"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81984155"/>
      </p:ext>
    </p:extLst>
  </p:cSld>
  <p:clrMapOvr>
    <a:masterClrMapping/>
  </p:clrMapOvr>
  <p:transition xmlns:p14="http://schemas.microsoft.com/office/powerpoint/2010/main" spd="slow" advClick="0">
    <p:push/>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Título"/>
          <p:cNvSpPr>
            <a:spLocks noGrp="1"/>
          </p:cNvSpPr>
          <p:nvPr>
            <p:ph type="title"/>
          </p:nvPr>
        </p:nvSpPr>
        <p:spPr>
          <a:xfrm>
            <a:off x="2339752" y="2636838"/>
            <a:ext cx="2592387" cy="1143000"/>
          </a:xfrm>
        </p:spPr>
        <p:txBody>
          <a:bodyPr/>
          <a:lstStyle/>
          <a:p>
            <a:r>
              <a:rPr lang="es-CL" altLang="es-CL" sz="6000" dirty="0" smtClean="0">
                <a:solidFill>
                  <a:schemeClr val="bg1"/>
                </a:solidFill>
                <a:latin typeface="Calibri"/>
                <a:ea typeface="ヒラギノ角ゴ Pro W3"/>
                <a:cs typeface="Calibri"/>
              </a:rPr>
              <a:t>Gracias </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51520" y="1196752"/>
            <a:ext cx="8496944" cy="5112568"/>
          </a:xfrm>
          <a:prstGeom prst="roundRect">
            <a:avLst/>
          </a:prstGeom>
          <a:solidFill>
            <a:srgbClr val="0F69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5778" name="Rectangle 1"/>
          <p:cNvSpPr>
            <a:spLocks noChangeArrowheads="1"/>
          </p:cNvSpPr>
          <p:nvPr/>
        </p:nvSpPr>
        <p:spPr bwMode="auto">
          <a:xfrm>
            <a:off x="1536700" y="260350"/>
            <a:ext cx="6851119"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9pPr>
          </a:lstStyle>
          <a:p>
            <a:pPr algn="ctr" eaLnBrk="1" hangingPunct="1">
              <a:spcBef>
                <a:spcPct val="0"/>
              </a:spcBef>
              <a:buClr>
                <a:srgbClr val="000000"/>
              </a:buClr>
              <a:buFont typeface="Times New Roman" pitchFamily="18" charset="0"/>
              <a:buNone/>
            </a:pPr>
            <a:r>
              <a:rPr lang="es-ES" altLang="es-CL" sz="2400" b="1" dirty="0">
                <a:solidFill>
                  <a:srgbClr val="0F69B4"/>
                </a:solidFill>
                <a:latin typeface="Calibri"/>
                <a:cs typeface="Calibri"/>
              </a:rPr>
              <a:t>INDICADORES COMPORTAMIENTO DE </a:t>
            </a:r>
            <a:r>
              <a:rPr lang="es-ES" altLang="es-CL" sz="2400" b="1" dirty="0" smtClean="0">
                <a:solidFill>
                  <a:srgbClr val="0F69B4"/>
                </a:solidFill>
                <a:latin typeface="Calibri"/>
                <a:cs typeface="Calibri"/>
              </a:rPr>
              <a:t>RED MÓVIL</a:t>
            </a:r>
            <a:endParaRPr lang="es-ES" altLang="es-CL" sz="2400" b="1" dirty="0">
              <a:solidFill>
                <a:srgbClr val="0F69B4"/>
              </a:solidFill>
              <a:latin typeface="Calibri"/>
              <a:cs typeface="Calibri"/>
            </a:endParaRPr>
          </a:p>
        </p:txBody>
      </p:sp>
      <p:sp>
        <p:nvSpPr>
          <p:cNvPr id="12" name="13 Rectángulo"/>
          <p:cNvSpPr>
            <a:spLocks noChangeArrowheads="1"/>
          </p:cNvSpPr>
          <p:nvPr/>
        </p:nvSpPr>
        <p:spPr bwMode="auto">
          <a:xfrm>
            <a:off x="406422" y="1484304"/>
            <a:ext cx="8532440" cy="473321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2857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742950" indent="-28575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 typeface="Wingdings" pitchFamily="2" charset="2"/>
              <a:buChar char="Ø"/>
            </a:pPr>
            <a:r>
              <a:rPr lang="es-CL" altLang="es-CL" sz="1600" b="1" dirty="0">
                <a:solidFill>
                  <a:schemeClr val="bg1"/>
                </a:solidFill>
                <a:latin typeface="Calibri"/>
                <a:cs typeface="Calibri"/>
              </a:rPr>
              <a:t>Telefonía </a:t>
            </a:r>
            <a:r>
              <a:rPr lang="es-CL" altLang="es-CL" sz="1600" b="1" dirty="0" smtClean="0">
                <a:solidFill>
                  <a:schemeClr val="bg1"/>
                </a:solidFill>
                <a:latin typeface="Calibri"/>
                <a:cs typeface="Calibri"/>
              </a:rPr>
              <a:t>Móvil (Red Propia, OMV) </a:t>
            </a:r>
            <a:endParaRPr lang="es-CL" altLang="es-CL" sz="1600" b="1" dirty="0">
              <a:solidFill>
                <a:schemeClr val="bg1"/>
              </a:solidFill>
              <a:latin typeface="Calibri"/>
              <a:cs typeface="Calibri"/>
            </a:endParaRPr>
          </a:p>
          <a:p>
            <a:pPr lvl="2" eaLnBrk="1" hangingPunct="1">
              <a:spcBef>
                <a:spcPct val="0"/>
              </a:spcBef>
              <a:buFont typeface="Wingdings" pitchFamily="2" charset="2"/>
              <a:buChar char="Ø"/>
            </a:pPr>
            <a:r>
              <a:rPr lang="es-CL" altLang="es-CL" dirty="0" smtClean="0">
                <a:solidFill>
                  <a:schemeClr val="bg1"/>
                </a:solidFill>
                <a:latin typeface="Calibri"/>
                <a:cs typeface="Calibri"/>
              </a:rPr>
              <a:t>Accesibilidad  (porcentaje de comunicaciones establecidas con éxito)</a:t>
            </a:r>
          </a:p>
          <a:p>
            <a:pPr lvl="2" eaLnBrk="1" hangingPunct="1">
              <a:spcBef>
                <a:spcPct val="0"/>
              </a:spcBef>
              <a:buFont typeface="Wingdings" pitchFamily="2" charset="2"/>
              <a:buChar char="Ø"/>
            </a:pPr>
            <a:r>
              <a:rPr lang="es-CL" altLang="es-CL" dirty="0" err="1" smtClean="0">
                <a:solidFill>
                  <a:schemeClr val="bg1"/>
                </a:solidFill>
                <a:latin typeface="Calibri"/>
                <a:cs typeface="Calibri"/>
              </a:rPr>
              <a:t>Retenibilidad</a:t>
            </a:r>
            <a:r>
              <a:rPr lang="es-CL" altLang="es-CL" dirty="0" smtClean="0">
                <a:solidFill>
                  <a:schemeClr val="bg1"/>
                </a:solidFill>
                <a:latin typeface="Calibri"/>
                <a:cs typeface="Calibri"/>
              </a:rPr>
              <a:t> (porcentaje de comunicaciones de voz finalizadas con éxito)</a:t>
            </a:r>
          </a:p>
          <a:p>
            <a:pPr lvl="2" eaLnBrk="1" hangingPunct="1">
              <a:spcBef>
                <a:spcPct val="0"/>
              </a:spcBef>
              <a:buFont typeface="Wingdings" pitchFamily="2" charset="2"/>
              <a:buChar char="Ø"/>
            </a:pPr>
            <a:r>
              <a:rPr lang="es-CL" altLang="es-CL" dirty="0" smtClean="0">
                <a:solidFill>
                  <a:schemeClr val="bg1"/>
                </a:solidFill>
                <a:latin typeface="Calibri"/>
                <a:cs typeface="Calibri"/>
              </a:rPr>
              <a:t>Tiempo promedio de establecimiento llamadas</a:t>
            </a:r>
          </a:p>
          <a:p>
            <a:pPr lvl="2" eaLnBrk="1" hangingPunct="1">
              <a:spcBef>
                <a:spcPct val="0"/>
              </a:spcBef>
              <a:buFont typeface="Wingdings" pitchFamily="2" charset="2"/>
              <a:buChar char="Ø"/>
            </a:pPr>
            <a:endParaRPr lang="es-CL" altLang="es-CL" dirty="0" smtClean="0">
              <a:solidFill>
                <a:schemeClr val="bg1"/>
              </a:solidFill>
              <a:latin typeface="Calibri"/>
              <a:cs typeface="Calibri"/>
            </a:endParaRPr>
          </a:p>
          <a:p>
            <a:pPr eaLnBrk="1" hangingPunct="1">
              <a:spcBef>
                <a:spcPct val="0"/>
              </a:spcBef>
              <a:buFont typeface="Wingdings" pitchFamily="2" charset="2"/>
              <a:buChar char="Ø"/>
            </a:pPr>
            <a:r>
              <a:rPr lang="es-ES" altLang="es-CL" sz="1600" b="1" dirty="0">
                <a:solidFill>
                  <a:schemeClr val="bg1"/>
                </a:solidFill>
                <a:latin typeface="Calibri"/>
                <a:cs typeface="Calibri"/>
              </a:rPr>
              <a:t>Internet Móvil 3G (</a:t>
            </a:r>
            <a:r>
              <a:rPr lang="es-CL" altLang="es-CL" sz="1600" b="1" dirty="0">
                <a:solidFill>
                  <a:schemeClr val="bg1"/>
                </a:solidFill>
                <a:latin typeface="Calibri"/>
                <a:cs typeface="Calibri"/>
              </a:rPr>
              <a:t>Red Propia, OMV) </a:t>
            </a:r>
            <a:endParaRPr lang="es-ES" altLang="es-CL" sz="1600" b="1" dirty="0">
              <a:solidFill>
                <a:schemeClr val="bg1"/>
              </a:solidFill>
              <a:latin typeface="Calibri"/>
              <a:cs typeface="Calibri"/>
            </a:endParaRPr>
          </a:p>
          <a:p>
            <a:pPr lvl="2" eaLnBrk="1" hangingPunct="1">
              <a:spcBef>
                <a:spcPct val="0"/>
              </a:spcBef>
              <a:buFont typeface="Wingdings" pitchFamily="2" charset="2"/>
              <a:buChar char="Ø"/>
            </a:pPr>
            <a:r>
              <a:rPr lang="es-CL" altLang="es-CL" dirty="0" smtClean="0">
                <a:solidFill>
                  <a:schemeClr val="bg1"/>
                </a:solidFill>
                <a:latin typeface="Calibri"/>
                <a:cs typeface="Calibri"/>
              </a:rPr>
              <a:t>Tiempo </a:t>
            </a:r>
            <a:r>
              <a:rPr lang="es-CL" altLang="es-CL" dirty="0">
                <a:solidFill>
                  <a:schemeClr val="bg1"/>
                </a:solidFill>
                <a:latin typeface="Calibri"/>
                <a:cs typeface="Calibri"/>
              </a:rPr>
              <a:t>promedio </a:t>
            </a:r>
            <a:r>
              <a:rPr lang="es-CL" altLang="es-CL" dirty="0" smtClean="0">
                <a:solidFill>
                  <a:schemeClr val="bg1"/>
                </a:solidFill>
                <a:latin typeface="Calibri"/>
                <a:cs typeface="Calibri"/>
              </a:rPr>
              <a:t>de navegación </a:t>
            </a:r>
            <a:r>
              <a:rPr lang="es-CL" altLang="es-CL" dirty="0">
                <a:solidFill>
                  <a:schemeClr val="bg1"/>
                </a:solidFill>
                <a:latin typeface="Calibri"/>
                <a:cs typeface="Calibri"/>
              </a:rPr>
              <a:t>web              </a:t>
            </a:r>
          </a:p>
          <a:p>
            <a:pPr lvl="2" eaLnBrk="1" hangingPunct="1">
              <a:spcBef>
                <a:spcPct val="0"/>
              </a:spcBef>
              <a:buFont typeface="Wingdings" pitchFamily="2" charset="2"/>
              <a:buChar char="Ø"/>
            </a:pPr>
            <a:r>
              <a:rPr lang="es-CL" altLang="es-CL" dirty="0" smtClean="0">
                <a:solidFill>
                  <a:schemeClr val="bg1"/>
                </a:solidFill>
                <a:latin typeface="Calibri"/>
                <a:cs typeface="Calibri"/>
              </a:rPr>
              <a:t>Porcentaje </a:t>
            </a:r>
            <a:r>
              <a:rPr lang="es-CL" altLang="es-CL" dirty="0">
                <a:solidFill>
                  <a:schemeClr val="bg1"/>
                </a:solidFill>
                <a:latin typeface="Calibri"/>
                <a:cs typeface="Calibri"/>
              </a:rPr>
              <a:t>de navegación web exitosa         </a:t>
            </a:r>
          </a:p>
          <a:p>
            <a:pPr lvl="2" eaLnBrk="1" hangingPunct="1">
              <a:spcBef>
                <a:spcPct val="0"/>
              </a:spcBef>
              <a:buFont typeface="Wingdings" pitchFamily="2" charset="2"/>
              <a:buChar char="Ø"/>
            </a:pPr>
            <a:endParaRPr lang="es-CL" altLang="es-CL" dirty="0">
              <a:solidFill>
                <a:schemeClr val="bg1"/>
              </a:solidFill>
              <a:latin typeface="Calibri"/>
              <a:cs typeface="Calibri"/>
            </a:endParaRPr>
          </a:p>
          <a:p>
            <a:pPr eaLnBrk="1" hangingPunct="1">
              <a:spcBef>
                <a:spcPct val="0"/>
              </a:spcBef>
              <a:buFont typeface="Wingdings" pitchFamily="2" charset="2"/>
              <a:buChar char="Ø"/>
            </a:pPr>
            <a:r>
              <a:rPr lang="es-ES" altLang="es-CL" sz="1600" b="1" dirty="0">
                <a:solidFill>
                  <a:schemeClr val="bg1"/>
                </a:solidFill>
                <a:latin typeface="Calibri"/>
                <a:cs typeface="Calibri"/>
              </a:rPr>
              <a:t>Internet Móvil LTE </a:t>
            </a:r>
            <a:r>
              <a:rPr lang="es-CL" altLang="es-CL" sz="1600" b="1" dirty="0" smtClean="0">
                <a:solidFill>
                  <a:schemeClr val="bg1"/>
                </a:solidFill>
                <a:latin typeface="Calibri"/>
                <a:cs typeface="Calibri"/>
              </a:rPr>
              <a:t> </a:t>
            </a:r>
            <a:endParaRPr lang="es-ES" altLang="es-CL" sz="1600" b="1" dirty="0" smtClean="0">
              <a:solidFill>
                <a:schemeClr val="bg1"/>
              </a:solidFill>
              <a:latin typeface="Calibri"/>
              <a:cs typeface="Calibri"/>
            </a:endParaRPr>
          </a:p>
          <a:p>
            <a:pPr lvl="2" eaLnBrk="1" hangingPunct="1">
              <a:spcBef>
                <a:spcPct val="0"/>
              </a:spcBef>
              <a:buFont typeface="Wingdings" pitchFamily="2" charset="2"/>
              <a:buChar char="Ø"/>
            </a:pPr>
            <a:r>
              <a:rPr lang="es-CL" altLang="es-CL" dirty="0" smtClean="0">
                <a:solidFill>
                  <a:schemeClr val="bg1"/>
                </a:solidFill>
                <a:latin typeface="Calibri"/>
                <a:cs typeface="Calibri"/>
              </a:rPr>
              <a:t>Tiempo </a:t>
            </a:r>
            <a:r>
              <a:rPr lang="es-CL" altLang="es-CL" dirty="0">
                <a:solidFill>
                  <a:schemeClr val="bg1"/>
                </a:solidFill>
                <a:latin typeface="Calibri"/>
                <a:cs typeface="Calibri"/>
              </a:rPr>
              <a:t>promedio </a:t>
            </a:r>
            <a:r>
              <a:rPr lang="es-CL" altLang="es-CL" dirty="0" smtClean="0">
                <a:solidFill>
                  <a:schemeClr val="bg1"/>
                </a:solidFill>
                <a:latin typeface="Calibri"/>
                <a:cs typeface="Calibri"/>
              </a:rPr>
              <a:t>de navegación </a:t>
            </a:r>
            <a:r>
              <a:rPr lang="es-CL" altLang="es-CL" dirty="0">
                <a:solidFill>
                  <a:schemeClr val="bg1"/>
                </a:solidFill>
                <a:latin typeface="Calibri"/>
                <a:cs typeface="Calibri"/>
              </a:rPr>
              <a:t>web              </a:t>
            </a:r>
          </a:p>
          <a:p>
            <a:pPr lvl="2" eaLnBrk="1" hangingPunct="1">
              <a:spcBef>
                <a:spcPct val="0"/>
              </a:spcBef>
              <a:buFont typeface="Wingdings" pitchFamily="2" charset="2"/>
              <a:buChar char="Ø"/>
            </a:pPr>
            <a:r>
              <a:rPr lang="es-CL" altLang="es-CL" dirty="0" smtClean="0">
                <a:solidFill>
                  <a:schemeClr val="bg1"/>
                </a:solidFill>
                <a:latin typeface="Calibri"/>
                <a:cs typeface="Calibri"/>
              </a:rPr>
              <a:t>Porcentaje </a:t>
            </a:r>
            <a:r>
              <a:rPr lang="es-CL" altLang="es-CL" dirty="0">
                <a:solidFill>
                  <a:schemeClr val="bg1"/>
                </a:solidFill>
                <a:latin typeface="Calibri"/>
                <a:cs typeface="Calibri"/>
              </a:rPr>
              <a:t>de navegación web exitosa         </a:t>
            </a:r>
          </a:p>
          <a:p>
            <a:pPr lvl="2" eaLnBrk="1" hangingPunct="1">
              <a:spcBef>
                <a:spcPct val="0"/>
              </a:spcBef>
              <a:buFont typeface="Wingdings" pitchFamily="2" charset="2"/>
              <a:buChar char="Ø"/>
            </a:pPr>
            <a:endParaRPr lang="es-CL" altLang="es-CL" dirty="0">
              <a:solidFill>
                <a:schemeClr val="bg1"/>
              </a:solidFill>
              <a:latin typeface="Calibri"/>
              <a:cs typeface="Calibri"/>
            </a:endParaRPr>
          </a:p>
          <a:p>
            <a:pPr lvl="1" eaLnBrk="1" hangingPunct="1">
              <a:spcBef>
                <a:spcPct val="0"/>
              </a:spcBef>
              <a:buFont typeface="Wingdings" pitchFamily="2" charset="2"/>
              <a:buChar char="Ø"/>
            </a:pPr>
            <a:r>
              <a:rPr lang="es-CL" altLang="es-CL" sz="1600" b="1" dirty="0" smtClean="0">
                <a:solidFill>
                  <a:schemeClr val="bg1"/>
                </a:solidFill>
                <a:latin typeface="Calibri"/>
                <a:cs typeface="Calibri"/>
              </a:rPr>
              <a:t>SMS </a:t>
            </a:r>
            <a:r>
              <a:rPr lang="es-ES" altLang="es-CL" sz="1600" b="1" dirty="0">
                <a:solidFill>
                  <a:schemeClr val="bg1"/>
                </a:solidFill>
                <a:latin typeface="Calibri"/>
                <a:cs typeface="Calibri"/>
              </a:rPr>
              <a:t>(</a:t>
            </a:r>
            <a:r>
              <a:rPr lang="es-CL" altLang="es-CL" sz="1600" b="1" dirty="0">
                <a:solidFill>
                  <a:schemeClr val="bg1"/>
                </a:solidFill>
                <a:latin typeface="Calibri"/>
                <a:cs typeface="Calibri"/>
              </a:rPr>
              <a:t>Red Propia, OMV) </a:t>
            </a:r>
          </a:p>
          <a:p>
            <a:pPr lvl="2" eaLnBrk="1" hangingPunct="1">
              <a:spcBef>
                <a:spcPct val="0"/>
              </a:spcBef>
              <a:buFont typeface="Wingdings" pitchFamily="2" charset="2"/>
              <a:buChar char="Ø"/>
            </a:pPr>
            <a:r>
              <a:rPr lang="es-CL" altLang="es-CL" dirty="0" smtClean="0">
                <a:solidFill>
                  <a:schemeClr val="bg1"/>
                </a:solidFill>
                <a:latin typeface="Calibri"/>
                <a:cs typeface="Calibri"/>
              </a:rPr>
              <a:t>Accesibilidad al servicio SMS</a:t>
            </a:r>
          </a:p>
          <a:p>
            <a:pPr lvl="2" eaLnBrk="1" hangingPunct="1">
              <a:spcBef>
                <a:spcPct val="0"/>
              </a:spcBef>
              <a:buFont typeface="Wingdings" pitchFamily="2" charset="2"/>
              <a:buChar char="Ø"/>
            </a:pPr>
            <a:r>
              <a:rPr lang="es-CL" altLang="es-CL" dirty="0" smtClean="0">
                <a:solidFill>
                  <a:schemeClr val="bg1"/>
                </a:solidFill>
                <a:latin typeface="Calibri"/>
                <a:cs typeface="Calibri"/>
              </a:rPr>
              <a:t>Porcentaje SMS  completados en 30 segundos</a:t>
            </a:r>
          </a:p>
          <a:p>
            <a:pPr lvl="2" eaLnBrk="1" hangingPunct="1">
              <a:spcBef>
                <a:spcPct val="0"/>
              </a:spcBef>
              <a:buFont typeface="Wingdings" pitchFamily="2" charset="2"/>
              <a:buChar char="Ø"/>
            </a:pPr>
            <a:endParaRPr lang="es-CL" altLang="es-CL" dirty="0">
              <a:solidFill>
                <a:schemeClr val="bg1"/>
              </a:solidFill>
              <a:latin typeface="Calibri"/>
              <a:cs typeface="Calibri"/>
            </a:endParaRPr>
          </a:p>
        </p:txBody>
      </p:sp>
      <p:grpSp>
        <p:nvGrpSpPr>
          <p:cNvPr id="10" name="6 Grupo"/>
          <p:cNvGrpSpPr>
            <a:grpSpLocks/>
          </p:cNvGrpSpPr>
          <p:nvPr/>
        </p:nvGrpSpPr>
        <p:grpSpPr bwMode="auto">
          <a:xfrm>
            <a:off x="539750" y="117475"/>
            <a:ext cx="996950" cy="719138"/>
            <a:chOff x="1020157" y="3973513"/>
            <a:chExt cx="3156359" cy="1928130"/>
          </a:xfrm>
        </p:grpSpPr>
        <p:sp>
          <p:nvSpPr>
            <p:cNvPr id="13" name="12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14"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9435289"/>
      </p:ext>
    </p:extLst>
  </p:cSld>
  <p:clrMapOvr>
    <a:masterClrMapping/>
  </p:clrMapOvr>
  <p:transition xmlns:p14="http://schemas.microsoft.com/office/powerpoint/2010/main" spd="slow" advClick="0">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3 Rectángulo"/>
          <p:cNvSpPr>
            <a:spLocks noChangeArrowheads="1"/>
          </p:cNvSpPr>
          <p:nvPr/>
        </p:nvSpPr>
        <p:spPr bwMode="auto">
          <a:xfrm>
            <a:off x="261372" y="1124920"/>
            <a:ext cx="8703116" cy="5184400"/>
          </a:xfrm>
          <a:prstGeom prst="roundRect">
            <a:avLst>
              <a:gd name="adj" fmla="val 16667"/>
            </a:avLst>
          </a:prstGeom>
          <a:solidFill>
            <a:srgbClr val="0F69B4"/>
          </a:solidFill>
          <a:ln>
            <a:noFill/>
          </a:ln>
          <a:extLst/>
        </p:spPr>
        <p:txBody>
          <a:bodyPr wrap="square">
            <a:spAutoFit/>
          </a:bodyPr>
          <a:lstStyle>
            <a:lvl1pPr marL="285750" indent="-285750"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2857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742950" indent="-28575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marL="0" indent="0" eaLnBrk="1" hangingPunct="1">
              <a:lnSpc>
                <a:spcPct val="125000"/>
              </a:lnSpc>
              <a:spcBef>
                <a:spcPct val="0"/>
              </a:spcBef>
              <a:buNone/>
            </a:pPr>
            <a:r>
              <a:rPr lang="es-CL" altLang="es-CL" sz="1800" b="1" u="sng" dirty="0" smtClean="0">
                <a:solidFill>
                  <a:schemeClr val="bg1"/>
                </a:solidFill>
                <a:latin typeface="Calibri"/>
                <a:cs typeface="Calibri"/>
              </a:rPr>
              <a:t>Antecedentes Generales</a:t>
            </a:r>
          </a:p>
          <a:p>
            <a:pPr marL="0" indent="0" eaLnBrk="1" hangingPunct="1">
              <a:lnSpc>
                <a:spcPct val="125000"/>
              </a:lnSpc>
              <a:spcBef>
                <a:spcPct val="0"/>
              </a:spcBef>
              <a:buNone/>
            </a:pPr>
            <a:endParaRPr lang="es-CL" altLang="es-CL" sz="1600" b="1" u="sng" dirty="0" smtClean="0">
              <a:solidFill>
                <a:schemeClr val="bg1"/>
              </a:solidFill>
              <a:latin typeface="Calibri"/>
              <a:cs typeface="Calibri"/>
            </a:endParaRPr>
          </a:p>
          <a:p>
            <a:pPr algn="just" eaLnBrk="1" hangingPunct="1">
              <a:spcBef>
                <a:spcPct val="0"/>
              </a:spcBef>
              <a:buFont typeface="Wingdings" pitchFamily="2" charset="2"/>
              <a:buChar char="Ø"/>
            </a:pPr>
            <a:r>
              <a:rPr lang="es-CL" altLang="es-CL" sz="1600" dirty="0">
                <a:solidFill>
                  <a:schemeClr val="bg1"/>
                </a:solidFill>
                <a:latin typeface="Calibri"/>
                <a:cs typeface="Calibri"/>
              </a:rPr>
              <a:t>Mediciones Drive Test realizadas por SUBTEL en </a:t>
            </a:r>
            <a:r>
              <a:rPr lang="es-CL" altLang="es-CL" sz="1600" dirty="0" smtClean="0">
                <a:solidFill>
                  <a:schemeClr val="bg1"/>
                </a:solidFill>
                <a:latin typeface="Calibri"/>
                <a:cs typeface="Calibri"/>
              </a:rPr>
              <a:t>la Región Metropolitana. Medición efectuada en julio 2015.</a:t>
            </a:r>
          </a:p>
          <a:p>
            <a:pPr algn="just" eaLnBrk="1" hangingPunct="1">
              <a:spcBef>
                <a:spcPct val="0"/>
              </a:spcBef>
              <a:buFont typeface="Wingdings" pitchFamily="2" charset="2"/>
              <a:buChar char="Ø"/>
            </a:pPr>
            <a:endParaRPr lang="es-CL" altLang="es-CL" sz="1600" dirty="0" smtClean="0">
              <a:solidFill>
                <a:schemeClr val="bg1"/>
              </a:solidFill>
              <a:latin typeface="Calibri"/>
              <a:cs typeface="Calibri"/>
            </a:endParaRPr>
          </a:p>
          <a:p>
            <a:pPr algn="just" eaLnBrk="1" hangingPunct="1">
              <a:spcBef>
                <a:spcPct val="0"/>
              </a:spcBef>
              <a:buFont typeface="Wingdings" pitchFamily="2" charset="2"/>
              <a:buChar char="Ø"/>
            </a:pPr>
            <a:r>
              <a:rPr lang="es-CL" altLang="es-CL" sz="1600" dirty="0">
                <a:solidFill>
                  <a:schemeClr val="bg1"/>
                </a:solidFill>
                <a:latin typeface="Calibri"/>
                <a:cs typeface="Calibri"/>
              </a:rPr>
              <a:t>Aproximadamente 400 mediciones en promedio por indicador de voz, SMS y navegación web (Http browsing</a:t>
            </a:r>
            <a:r>
              <a:rPr lang="es-CL" altLang="es-CL" sz="1600" dirty="0" smtClean="0">
                <a:solidFill>
                  <a:schemeClr val="bg1"/>
                </a:solidFill>
                <a:latin typeface="Calibri"/>
                <a:cs typeface="Calibri"/>
              </a:rPr>
              <a:t>); </a:t>
            </a:r>
            <a:r>
              <a:rPr lang="es-CL" altLang="es-CL" sz="1600" dirty="0">
                <a:solidFill>
                  <a:schemeClr val="bg1"/>
                </a:solidFill>
                <a:latin typeface="Calibri"/>
                <a:cs typeface="Calibri"/>
              </a:rPr>
              <a:t>y </a:t>
            </a:r>
            <a:r>
              <a:rPr lang="es-CL" altLang="es-CL" sz="1600" dirty="0" smtClean="0">
                <a:solidFill>
                  <a:schemeClr val="bg1"/>
                </a:solidFill>
                <a:latin typeface="Calibri"/>
                <a:cs typeface="Calibri"/>
              </a:rPr>
              <a:t>100 </a:t>
            </a:r>
            <a:r>
              <a:rPr lang="es-CL" altLang="es-CL" sz="1600" dirty="0">
                <a:solidFill>
                  <a:schemeClr val="bg1"/>
                </a:solidFill>
                <a:latin typeface="Calibri"/>
                <a:cs typeface="Calibri"/>
              </a:rPr>
              <a:t>mediciones para descarga archivo </a:t>
            </a:r>
            <a:r>
              <a:rPr lang="es-CL" altLang="es-CL" sz="1600" dirty="0" smtClean="0">
                <a:solidFill>
                  <a:schemeClr val="bg1"/>
                </a:solidFill>
                <a:latin typeface="Calibri"/>
                <a:cs typeface="Calibri"/>
              </a:rPr>
              <a:t>FTP </a:t>
            </a:r>
            <a:r>
              <a:rPr lang="es-CL" altLang="es-CL" sz="1600" dirty="0">
                <a:solidFill>
                  <a:schemeClr val="bg1"/>
                </a:solidFill>
                <a:latin typeface="Calibri"/>
                <a:cs typeface="Calibri"/>
              </a:rPr>
              <a:t>por </a:t>
            </a:r>
            <a:r>
              <a:rPr lang="es-CL" altLang="es-CL" sz="1600" dirty="0" smtClean="0">
                <a:solidFill>
                  <a:schemeClr val="bg1"/>
                </a:solidFill>
                <a:latin typeface="Calibri"/>
                <a:cs typeface="Calibri"/>
              </a:rPr>
              <a:t>operador.</a:t>
            </a:r>
            <a:endParaRPr lang="es-CL" altLang="es-CL" sz="1600" dirty="0">
              <a:solidFill>
                <a:schemeClr val="bg1"/>
              </a:solidFill>
              <a:latin typeface="Calibri"/>
              <a:cs typeface="Calibri"/>
            </a:endParaRPr>
          </a:p>
          <a:p>
            <a:pPr algn="just" eaLnBrk="1" hangingPunct="1">
              <a:spcBef>
                <a:spcPct val="0"/>
              </a:spcBef>
              <a:buFont typeface="Wingdings" pitchFamily="2" charset="2"/>
              <a:buChar char="Ø"/>
            </a:pPr>
            <a:endParaRPr lang="es-CL" altLang="es-CL" sz="1600" dirty="0" smtClean="0">
              <a:solidFill>
                <a:schemeClr val="bg1"/>
              </a:solidFill>
              <a:latin typeface="Calibri"/>
              <a:cs typeface="Calibri"/>
            </a:endParaRPr>
          </a:p>
          <a:p>
            <a:pPr algn="just" eaLnBrk="1" hangingPunct="1">
              <a:spcBef>
                <a:spcPct val="0"/>
              </a:spcBef>
              <a:buFont typeface="Wingdings" pitchFamily="2" charset="2"/>
              <a:buChar char="Ø"/>
            </a:pPr>
            <a:r>
              <a:rPr lang="es-CL" altLang="es-CL" sz="1600" dirty="0" smtClean="0">
                <a:solidFill>
                  <a:schemeClr val="bg1"/>
                </a:solidFill>
                <a:latin typeface="Calibri"/>
                <a:cs typeface="Calibri"/>
              </a:rPr>
              <a:t>Mediciones </a:t>
            </a:r>
            <a:r>
              <a:rPr lang="es-CL" altLang="es-CL" sz="1600" dirty="0">
                <a:solidFill>
                  <a:schemeClr val="bg1"/>
                </a:solidFill>
                <a:latin typeface="Calibri"/>
                <a:cs typeface="Calibri"/>
              </a:rPr>
              <a:t>simultáneas en modalidad </a:t>
            </a:r>
            <a:r>
              <a:rPr lang="es-CL" altLang="es-CL" sz="1600" dirty="0" err="1" smtClean="0">
                <a:solidFill>
                  <a:schemeClr val="bg1"/>
                </a:solidFill>
                <a:latin typeface="Calibri"/>
                <a:cs typeface="Calibri"/>
              </a:rPr>
              <a:t>outdoor</a:t>
            </a:r>
            <a:r>
              <a:rPr lang="es-CL" altLang="es-CL" sz="1600" dirty="0" smtClean="0">
                <a:solidFill>
                  <a:schemeClr val="bg1"/>
                </a:solidFill>
                <a:latin typeface="Calibri"/>
                <a:cs typeface="Calibri"/>
              </a:rPr>
              <a:t> y en igualdad de condiciones.</a:t>
            </a:r>
          </a:p>
          <a:p>
            <a:pPr algn="just" eaLnBrk="1" hangingPunct="1">
              <a:spcBef>
                <a:spcPct val="0"/>
              </a:spcBef>
              <a:buFont typeface="Wingdings" pitchFamily="2" charset="2"/>
              <a:buChar char="Ø"/>
            </a:pPr>
            <a:endParaRPr lang="es-CL" altLang="es-CL" sz="1600" dirty="0" smtClean="0">
              <a:solidFill>
                <a:schemeClr val="bg1"/>
              </a:solidFill>
              <a:latin typeface="Calibri"/>
              <a:cs typeface="Calibri"/>
            </a:endParaRPr>
          </a:p>
          <a:p>
            <a:pPr algn="just" eaLnBrk="1" hangingPunct="1">
              <a:spcBef>
                <a:spcPct val="0"/>
              </a:spcBef>
              <a:buFont typeface="Wingdings" pitchFamily="2" charset="2"/>
              <a:buChar char="Ø"/>
            </a:pPr>
            <a:r>
              <a:rPr lang="es-CL" altLang="es-CL" sz="1600" dirty="0" smtClean="0">
                <a:solidFill>
                  <a:schemeClr val="bg1"/>
                </a:solidFill>
                <a:latin typeface="Calibri"/>
                <a:cs typeface="Calibri"/>
              </a:rPr>
              <a:t>Medición </a:t>
            </a:r>
            <a:r>
              <a:rPr lang="es-CL" altLang="es-CL" sz="1600" dirty="0">
                <a:solidFill>
                  <a:schemeClr val="bg1"/>
                </a:solidFill>
                <a:latin typeface="Calibri"/>
                <a:cs typeface="Calibri"/>
              </a:rPr>
              <a:t>de la calidad de las </a:t>
            </a:r>
            <a:r>
              <a:rPr lang="es-CL" altLang="es-CL" sz="1600" dirty="0" smtClean="0">
                <a:solidFill>
                  <a:schemeClr val="bg1"/>
                </a:solidFill>
                <a:latin typeface="Calibri"/>
                <a:cs typeface="Calibri"/>
              </a:rPr>
              <a:t>redes móviles, no están directamente </a:t>
            </a:r>
            <a:r>
              <a:rPr lang="es-CL" altLang="es-CL" sz="1600" dirty="0">
                <a:solidFill>
                  <a:schemeClr val="bg1"/>
                </a:solidFill>
                <a:latin typeface="Calibri"/>
                <a:cs typeface="Calibri"/>
              </a:rPr>
              <a:t>relacionadas con la experiencia usuario</a:t>
            </a:r>
            <a:r>
              <a:rPr lang="es-CL" altLang="es-CL" sz="1600" dirty="0" smtClean="0">
                <a:solidFill>
                  <a:schemeClr val="bg1"/>
                </a:solidFill>
                <a:latin typeface="Calibri"/>
                <a:cs typeface="Calibri"/>
              </a:rPr>
              <a:t>.</a:t>
            </a:r>
          </a:p>
          <a:p>
            <a:pPr algn="just" eaLnBrk="1" hangingPunct="1">
              <a:spcBef>
                <a:spcPct val="0"/>
              </a:spcBef>
              <a:buFont typeface="Wingdings" pitchFamily="2" charset="2"/>
              <a:buChar char="Ø"/>
            </a:pPr>
            <a:endParaRPr lang="es-CL" altLang="es-CL" sz="1600" dirty="0" smtClean="0">
              <a:solidFill>
                <a:schemeClr val="bg1"/>
              </a:solidFill>
              <a:latin typeface="Calibri"/>
              <a:cs typeface="Calibri"/>
            </a:endParaRPr>
          </a:p>
          <a:p>
            <a:pPr algn="just" eaLnBrk="1" hangingPunct="1">
              <a:spcBef>
                <a:spcPct val="0"/>
              </a:spcBef>
              <a:buFont typeface="Wingdings" pitchFamily="2" charset="2"/>
              <a:buChar char="Ø"/>
            </a:pPr>
            <a:r>
              <a:rPr lang="es-CL" altLang="es-CL" sz="1600" dirty="0" smtClean="0">
                <a:solidFill>
                  <a:schemeClr val="bg1"/>
                </a:solidFill>
                <a:latin typeface="Calibri"/>
                <a:cs typeface="Calibri"/>
              </a:rPr>
              <a:t>Se </a:t>
            </a:r>
            <a:r>
              <a:rPr lang="es-CL" altLang="es-CL" sz="1600" dirty="0">
                <a:solidFill>
                  <a:schemeClr val="bg1"/>
                </a:solidFill>
                <a:latin typeface="Calibri"/>
                <a:cs typeface="Calibri"/>
              </a:rPr>
              <a:t>utilizan terminales Nokia C7 </a:t>
            </a:r>
            <a:r>
              <a:rPr lang="es-CL" altLang="es-CL" sz="1600" dirty="0" smtClean="0">
                <a:solidFill>
                  <a:schemeClr val="bg1"/>
                </a:solidFill>
                <a:latin typeface="Calibri"/>
                <a:cs typeface="Calibri"/>
              </a:rPr>
              <a:t>para las pruebas de Telefonía </a:t>
            </a:r>
            <a:r>
              <a:rPr lang="es-CL" altLang="es-CL" sz="1600" dirty="0">
                <a:solidFill>
                  <a:schemeClr val="bg1"/>
                </a:solidFill>
                <a:latin typeface="Calibri"/>
                <a:cs typeface="Calibri"/>
              </a:rPr>
              <a:t>Móvil, </a:t>
            </a:r>
            <a:r>
              <a:rPr lang="es-CL" altLang="es-CL" sz="1600" dirty="0" smtClean="0">
                <a:solidFill>
                  <a:schemeClr val="bg1"/>
                </a:solidFill>
                <a:latin typeface="Calibri"/>
                <a:cs typeface="Calibri"/>
              </a:rPr>
              <a:t>SMS, </a:t>
            </a:r>
            <a:r>
              <a:rPr lang="es-CL" altLang="es-CL" sz="1600" dirty="0">
                <a:solidFill>
                  <a:schemeClr val="bg1"/>
                </a:solidFill>
                <a:latin typeface="Calibri"/>
                <a:cs typeface="Calibri"/>
              </a:rPr>
              <a:t>Navegación </a:t>
            </a:r>
            <a:r>
              <a:rPr lang="es-CL" altLang="es-CL" sz="1600" dirty="0" smtClean="0">
                <a:solidFill>
                  <a:schemeClr val="bg1"/>
                </a:solidFill>
                <a:latin typeface="Calibri"/>
                <a:cs typeface="Calibri"/>
              </a:rPr>
              <a:t>Web y FTP, además terminales Samsung S4 para pruebas LTE.</a:t>
            </a:r>
          </a:p>
          <a:p>
            <a:pPr algn="just" eaLnBrk="1" hangingPunct="1">
              <a:spcBef>
                <a:spcPct val="0"/>
              </a:spcBef>
              <a:buFont typeface="Wingdings" pitchFamily="2" charset="2"/>
              <a:buChar char="Ø"/>
            </a:pPr>
            <a:endParaRPr lang="es-CL" altLang="es-CL" sz="1600" dirty="0" smtClean="0">
              <a:solidFill>
                <a:schemeClr val="bg1"/>
              </a:solidFill>
              <a:latin typeface="Calibri"/>
              <a:cs typeface="Calibri"/>
            </a:endParaRPr>
          </a:p>
          <a:p>
            <a:pPr algn="just" eaLnBrk="1" hangingPunct="1">
              <a:spcBef>
                <a:spcPct val="0"/>
              </a:spcBef>
              <a:buFont typeface="Wingdings" pitchFamily="2" charset="2"/>
              <a:buChar char="Ø"/>
            </a:pPr>
            <a:r>
              <a:rPr lang="es-CL" altLang="es-CL" sz="1600" dirty="0" smtClean="0">
                <a:solidFill>
                  <a:schemeClr val="bg1"/>
                </a:solidFill>
                <a:latin typeface="Calibri"/>
                <a:cs typeface="Calibri"/>
              </a:rPr>
              <a:t>Los planes de voz y datos seleccionados para las pruebas corresponden a planes multimedia de mayor prestación ofertados por los operadores, orientado a personas. </a:t>
            </a:r>
            <a:endParaRPr lang="es-CL" altLang="es-CL" sz="1600" dirty="0">
              <a:solidFill>
                <a:schemeClr val="bg1"/>
              </a:solidFill>
              <a:latin typeface="Calibri"/>
              <a:cs typeface="Calibri"/>
            </a:endParaRPr>
          </a:p>
        </p:txBody>
      </p:sp>
      <p:sp>
        <p:nvSpPr>
          <p:cNvPr id="9" name="Rectangle 1"/>
          <p:cNvSpPr>
            <a:spLocks noChangeArrowheads="1"/>
          </p:cNvSpPr>
          <p:nvPr/>
        </p:nvSpPr>
        <p:spPr bwMode="auto">
          <a:xfrm>
            <a:off x="1619672" y="260648"/>
            <a:ext cx="6851119"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sz="1400">
                <a:solidFill>
                  <a:srgbClr val="595959"/>
                </a:solidFill>
                <a:latin typeface="Calibri" pitchFamily="34" charset="0"/>
                <a:ea typeface="ヒラギノ角ゴ Pro W3"/>
                <a:cs typeface="ヒラギノ角ゴ Pro W3"/>
              </a:defRPr>
            </a:lvl9pPr>
          </a:lstStyle>
          <a:p>
            <a:pPr algn="ctr" eaLnBrk="1" hangingPunct="1">
              <a:spcBef>
                <a:spcPct val="0"/>
              </a:spcBef>
              <a:buClr>
                <a:srgbClr val="000000"/>
              </a:buClr>
              <a:buFont typeface="Times New Roman" pitchFamily="18" charset="0"/>
              <a:buNone/>
            </a:pPr>
            <a:r>
              <a:rPr lang="es-ES" altLang="es-CL" sz="2400" b="1" dirty="0">
                <a:solidFill>
                  <a:srgbClr val="0F69B4"/>
                </a:solidFill>
                <a:latin typeface="Calibri"/>
                <a:cs typeface="Calibri"/>
              </a:rPr>
              <a:t>INDICADORES COMPORTAMIENTO DE </a:t>
            </a:r>
            <a:r>
              <a:rPr lang="es-ES" altLang="es-CL" sz="2400" b="1" dirty="0" smtClean="0">
                <a:solidFill>
                  <a:srgbClr val="0F69B4"/>
                </a:solidFill>
                <a:latin typeface="Calibri"/>
                <a:cs typeface="Calibri"/>
              </a:rPr>
              <a:t>RED MÓVIL</a:t>
            </a:r>
            <a:endParaRPr lang="es-ES" altLang="es-CL" sz="2400" b="1" dirty="0">
              <a:solidFill>
                <a:srgbClr val="0F69B4"/>
              </a:solidFill>
              <a:latin typeface="Calibri"/>
              <a:cs typeface="Calibri"/>
            </a:endParaRPr>
          </a:p>
        </p:txBody>
      </p:sp>
      <p:grpSp>
        <p:nvGrpSpPr>
          <p:cNvPr id="14" name="6 Grupo"/>
          <p:cNvGrpSpPr>
            <a:grpSpLocks/>
          </p:cNvGrpSpPr>
          <p:nvPr/>
        </p:nvGrpSpPr>
        <p:grpSpPr bwMode="auto">
          <a:xfrm>
            <a:off x="539750" y="117475"/>
            <a:ext cx="996950" cy="719138"/>
            <a:chOff x="1020157" y="3973513"/>
            <a:chExt cx="3156359" cy="1928130"/>
          </a:xfrm>
        </p:grpSpPr>
        <p:sp>
          <p:nvSpPr>
            <p:cNvPr id="15" name="14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16" name="Picture 15" descr="C:\Users\vreginato\Desktop\connection-v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2026553"/>
      </p:ext>
    </p:extLst>
  </p:cSld>
  <p:clrMapOvr>
    <a:masterClrMapping/>
  </p:clrMapOvr>
  <p:transition xmlns:p14="http://schemas.microsoft.com/office/powerpoint/2010/main" spd="slow" advClick="0">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half" idx="2"/>
          </p:nvPr>
        </p:nvSpPr>
        <p:spPr>
          <a:xfrm>
            <a:off x="611189" y="4679206"/>
            <a:ext cx="8192156" cy="2062162"/>
          </a:xfrm>
        </p:spPr>
        <p:txBody>
          <a:bodyPr/>
          <a:lstStyle/>
          <a:p>
            <a:pPr algn="just" eaLnBrk="1" hangingPunct="1">
              <a:spcBef>
                <a:spcPct val="0"/>
              </a:spcBef>
              <a:defRPr/>
            </a:pPr>
            <a:r>
              <a:rPr lang="es-CL" altLang="es-CL" dirty="0" smtClean="0">
                <a:solidFill>
                  <a:srgbClr val="0F69B4"/>
                </a:solidFill>
                <a:latin typeface="Calibri"/>
                <a:cs typeface="Calibri"/>
              </a:rPr>
              <a:t>                                       Mide </a:t>
            </a:r>
            <a:r>
              <a:rPr lang="es-CL" altLang="es-CL" dirty="0">
                <a:solidFill>
                  <a:srgbClr val="0F69B4"/>
                </a:solidFill>
                <a:latin typeface="Calibri"/>
                <a:cs typeface="Calibri"/>
              </a:rPr>
              <a:t>el porcentaje de intentos de comunicación que logran establecer </a:t>
            </a:r>
            <a:endParaRPr lang="es-CL" altLang="es-CL" dirty="0" smtClean="0">
              <a:solidFill>
                <a:srgbClr val="0F69B4"/>
              </a:solidFill>
              <a:latin typeface="Calibri"/>
              <a:cs typeface="Calibri"/>
            </a:endParaRPr>
          </a:p>
          <a:p>
            <a:pPr algn="just" eaLnBrk="1" hangingPunct="1">
              <a:spcBef>
                <a:spcPct val="0"/>
              </a:spcBef>
              <a:defRPr/>
            </a:pPr>
            <a:r>
              <a:rPr lang="es-CL" altLang="es-CL" dirty="0">
                <a:solidFill>
                  <a:srgbClr val="0F69B4"/>
                </a:solidFill>
                <a:latin typeface="Calibri"/>
                <a:cs typeface="Calibri"/>
              </a:rPr>
              <a:t> </a:t>
            </a:r>
            <a:r>
              <a:rPr lang="es-CL" altLang="es-CL" dirty="0" smtClean="0">
                <a:solidFill>
                  <a:srgbClr val="0F69B4"/>
                </a:solidFill>
                <a:latin typeface="Calibri"/>
                <a:cs typeface="Calibri"/>
              </a:rPr>
              <a:t>                                      una conexión</a:t>
            </a:r>
            <a:r>
              <a:rPr lang="es-CL" altLang="es-CL" sz="800" dirty="0">
                <a:solidFill>
                  <a:srgbClr val="0F69B4"/>
                </a:solidFill>
                <a:latin typeface="Calibri"/>
                <a:cs typeface="Calibri"/>
              </a:rPr>
              <a:t>. </a:t>
            </a:r>
            <a:r>
              <a:rPr lang="es-CL" altLang="es-CL" sz="800" dirty="0" smtClean="0">
                <a:solidFill>
                  <a:srgbClr val="0F69B4"/>
                </a:solidFill>
                <a:latin typeface="Calibri"/>
                <a:cs typeface="Calibri"/>
              </a:rPr>
              <a:t>        </a:t>
            </a:r>
          </a:p>
          <a:p>
            <a:pPr algn="just" eaLnBrk="1" hangingPunct="1">
              <a:spcBef>
                <a:spcPct val="0"/>
              </a:spcBef>
              <a:defRPr/>
            </a:pPr>
            <a:r>
              <a:rPr lang="es-CL" altLang="es-CL" sz="800" dirty="0" smtClean="0">
                <a:solidFill>
                  <a:srgbClr val="0F69B4"/>
                </a:solidFill>
                <a:latin typeface="Calibri"/>
                <a:cs typeface="Calibri"/>
              </a:rPr>
              <a:t>          </a:t>
            </a:r>
          </a:p>
          <a:p>
            <a:pPr algn="just" eaLnBrk="1" hangingPunct="1">
              <a:spcBef>
                <a:spcPct val="0"/>
              </a:spcBef>
              <a:defRPr/>
            </a:pPr>
            <a:r>
              <a:rPr lang="es-CL" altLang="es-CL" dirty="0">
                <a:solidFill>
                  <a:srgbClr val="0F69B4"/>
                </a:solidFill>
                <a:latin typeface="Calibri"/>
                <a:cs typeface="Calibri"/>
              </a:rPr>
              <a:t> </a:t>
            </a:r>
            <a:r>
              <a:rPr lang="es-CL" altLang="es-CL" dirty="0" smtClean="0">
                <a:solidFill>
                  <a:srgbClr val="0F69B4"/>
                </a:solidFill>
                <a:latin typeface="Calibri"/>
                <a:cs typeface="Calibri"/>
              </a:rPr>
              <a:t>                                      Los </a:t>
            </a:r>
            <a:r>
              <a:rPr lang="es-CL" altLang="es-CL" dirty="0">
                <a:solidFill>
                  <a:srgbClr val="0F69B4"/>
                </a:solidFill>
                <a:latin typeface="Calibri"/>
                <a:cs typeface="Calibri"/>
              </a:rPr>
              <a:t>casos no exitosos corresponden a intentos terminados en </a:t>
            </a:r>
            <a:r>
              <a:rPr lang="es-CL" altLang="es-CL" dirty="0" smtClean="0">
                <a:solidFill>
                  <a:srgbClr val="0F69B4"/>
                </a:solidFill>
                <a:latin typeface="Calibri"/>
                <a:cs typeface="Calibri"/>
              </a:rPr>
              <a:t>congestión</a:t>
            </a:r>
          </a:p>
          <a:p>
            <a:pPr algn="just" eaLnBrk="1" hangingPunct="1">
              <a:spcBef>
                <a:spcPct val="0"/>
              </a:spcBef>
              <a:defRPr/>
            </a:pPr>
            <a:r>
              <a:rPr lang="es-CL" altLang="es-CL" dirty="0">
                <a:solidFill>
                  <a:srgbClr val="0F69B4"/>
                </a:solidFill>
                <a:latin typeface="Calibri"/>
                <a:cs typeface="Calibri"/>
              </a:rPr>
              <a:t> </a:t>
            </a:r>
            <a:r>
              <a:rPr lang="es-CL" altLang="es-CL" dirty="0" smtClean="0">
                <a:solidFill>
                  <a:srgbClr val="0F69B4"/>
                </a:solidFill>
                <a:latin typeface="Calibri"/>
                <a:cs typeface="Calibri"/>
              </a:rPr>
              <a:t>                                      por </a:t>
            </a:r>
            <a:r>
              <a:rPr lang="es-CL" altLang="es-CL" dirty="0">
                <a:solidFill>
                  <a:srgbClr val="0F69B4"/>
                </a:solidFill>
                <a:latin typeface="Calibri"/>
                <a:cs typeface="Calibri"/>
              </a:rPr>
              <a:t>falta de canales de </a:t>
            </a:r>
            <a:r>
              <a:rPr lang="es-CL" altLang="es-CL" dirty="0" smtClean="0">
                <a:solidFill>
                  <a:srgbClr val="0F69B4"/>
                </a:solidFill>
                <a:latin typeface="Calibri"/>
                <a:cs typeface="Calibri"/>
              </a:rPr>
              <a:t>voz </a:t>
            </a:r>
            <a:r>
              <a:rPr lang="es-CL" altLang="es-CL" dirty="0">
                <a:solidFill>
                  <a:srgbClr val="0F69B4"/>
                </a:solidFill>
                <a:latin typeface="Calibri"/>
                <a:cs typeface="Calibri"/>
              </a:rPr>
              <a:t>u otros recursos de </a:t>
            </a:r>
            <a:r>
              <a:rPr lang="es-CL" altLang="es-CL" dirty="0" smtClean="0">
                <a:solidFill>
                  <a:srgbClr val="0F69B4"/>
                </a:solidFill>
                <a:latin typeface="Calibri"/>
                <a:cs typeface="Calibri"/>
              </a:rPr>
              <a:t>red.  </a:t>
            </a:r>
            <a:endParaRPr lang="es-CL" altLang="es-CL" dirty="0">
              <a:solidFill>
                <a:srgbClr val="0F69B4"/>
              </a:solidFill>
              <a:latin typeface="Calibri"/>
              <a:cs typeface="Calibri"/>
            </a:endParaRPr>
          </a:p>
          <a:p>
            <a:pPr algn="just" eaLnBrk="1" hangingPunct="1">
              <a:spcBef>
                <a:spcPct val="0"/>
              </a:spcBef>
              <a:defRPr/>
            </a:pPr>
            <a:endParaRPr lang="es-CL" altLang="es-CL" sz="900" dirty="0">
              <a:solidFill>
                <a:srgbClr val="0F69B4"/>
              </a:solidFill>
              <a:latin typeface="Calibri"/>
              <a:cs typeface="Calibri"/>
            </a:endParaRPr>
          </a:p>
          <a:p>
            <a:pPr algn="just" eaLnBrk="1" hangingPunct="1">
              <a:spcBef>
                <a:spcPct val="0"/>
              </a:spcBef>
              <a:defRPr/>
            </a:pPr>
            <a:r>
              <a:rPr lang="es-CL" altLang="es-CL" dirty="0" smtClean="0">
                <a:solidFill>
                  <a:srgbClr val="0F69B4"/>
                </a:solidFill>
                <a:latin typeface="Calibri"/>
                <a:cs typeface="Calibri"/>
              </a:rPr>
              <a:t>Norma </a:t>
            </a:r>
            <a:r>
              <a:rPr lang="es-CL" altLang="es-CL" dirty="0">
                <a:solidFill>
                  <a:srgbClr val="0F69B4"/>
                </a:solidFill>
                <a:latin typeface="Calibri"/>
                <a:cs typeface="Calibri"/>
              </a:rPr>
              <a:t>establece </a:t>
            </a:r>
            <a:r>
              <a:rPr lang="es-CL" altLang="es-CL" dirty="0" smtClean="0">
                <a:solidFill>
                  <a:srgbClr val="0F69B4"/>
                </a:solidFill>
                <a:latin typeface="Calibri"/>
                <a:cs typeface="Calibri"/>
              </a:rPr>
              <a:t> </a:t>
            </a:r>
            <a:r>
              <a:rPr lang="es-CL" altLang="es-CL" dirty="0">
                <a:solidFill>
                  <a:srgbClr val="0F69B4"/>
                </a:solidFill>
                <a:latin typeface="Calibri"/>
                <a:cs typeface="Calibri"/>
              </a:rPr>
              <a:t>exigencia </a:t>
            </a:r>
            <a:r>
              <a:rPr lang="es-CL" altLang="es-CL" dirty="0" smtClean="0">
                <a:solidFill>
                  <a:srgbClr val="0F69B4"/>
                </a:solidFill>
                <a:latin typeface="Calibri"/>
                <a:cs typeface="Calibri"/>
              </a:rPr>
              <a:t> a </a:t>
            </a:r>
            <a:r>
              <a:rPr lang="es-CL" altLang="es-CL" dirty="0">
                <a:solidFill>
                  <a:srgbClr val="0F69B4"/>
                </a:solidFill>
                <a:latin typeface="Calibri"/>
                <a:cs typeface="Calibri"/>
              </a:rPr>
              <a:t>nivel nacional para zonas </a:t>
            </a:r>
            <a:r>
              <a:rPr lang="es-CL" altLang="es-CL" dirty="0" smtClean="0">
                <a:solidFill>
                  <a:srgbClr val="0F69B4"/>
                </a:solidFill>
                <a:latin typeface="Calibri"/>
                <a:cs typeface="Calibri"/>
              </a:rPr>
              <a:t>urbanas </a:t>
            </a:r>
            <a:r>
              <a:rPr lang="es-CL" dirty="0">
                <a:solidFill>
                  <a:srgbClr val="0F69B4"/>
                </a:solidFill>
                <a:latin typeface="Calibri"/>
                <a:cs typeface="Calibri"/>
              </a:rPr>
              <a:t>Resolución N°6260/2010 </a:t>
            </a:r>
            <a:r>
              <a:rPr lang="es-CL" b="1" dirty="0" smtClean="0">
                <a:solidFill>
                  <a:srgbClr val="0F69B4"/>
                </a:solidFill>
                <a:latin typeface="Calibri"/>
                <a:cs typeface="Calibri"/>
              </a:rPr>
              <a:t> </a:t>
            </a:r>
          </a:p>
          <a:p>
            <a:pPr algn="just" eaLnBrk="1" hangingPunct="1">
              <a:spcBef>
                <a:spcPct val="0"/>
              </a:spcBef>
              <a:defRPr/>
            </a:pPr>
            <a:endParaRPr lang="es-CL" b="1" u="sng" dirty="0">
              <a:solidFill>
                <a:srgbClr val="0F69B4"/>
              </a:solidFill>
              <a:latin typeface="Calibri"/>
              <a:cs typeface="Calibri"/>
            </a:endParaRPr>
          </a:p>
          <a:p>
            <a:pPr algn="just" eaLnBrk="1" hangingPunct="1">
              <a:spcBef>
                <a:spcPct val="0"/>
              </a:spcBef>
              <a:defRPr/>
            </a:pPr>
            <a:r>
              <a:rPr lang="es-CL" u="sng" dirty="0" smtClean="0">
                <a:solidFill>
                  <a:srgbClr val="0F69B4"/>
                </a:solidFill>
                <a:latin typeface="Calibri"/>
                <a:cs typeface="Calibri"/>
              </a:rPr>
              <a:t>http</a:t>
            </a:r>
            <a:r>
              <a:rPr lang="es-CL" u="sng" dirty="0">
                <a:solidFill>
                  <a:srgbClr val="0F69B4"/>
                </a:solidFill>
                <a:latin typeface="Calibri"/>
                <a:cs typeface="Calibri"/>
              </a:rPr>
              <a:t>://www.leychile.cl/Navegar?idNorma=1019852</a:t>
            </a:r>
            <a:r>
              <a:rPr lang="es-CL" dirty="0">
                <a:solidFill>
                  <a:srgbClr val="0F69B4"/>
                </a:solidFill>
                <a:latin typeface="Calibri"/>
                <a:cs typeface="Calibri"/>
              </a:rPr>
              <a:t>	</a:t>
            </a:r>
          </a:p>
          <a:p>
            <a:r>
              <a:rPr lang="es-CL" dirty="0" smtClean="0">
                <a:solidFill>
                  <a:srgbClr val="0F69B4"/>
                </a:solidFill>
                <a:latin typeface="Calibri"/>
                <a:cs typeface="Calibri"/>
              </a:rPr>
              <a:t>   </a:t>
            </a:r>
            <a:endParaRPr lang="es-CL" dirty="0">
              <a:solidFill>
                <a:srgbClr val="0F69B4"/>
              </a:solidFill>
              <a:latin typeface="Calibri"/>
              <a:cs typeface="Calibri"/>
            </a:endParaRPr>
          </a:p>
        </p:txBody>
      </p:sp>
      <p:sp>
        <p:nvSpPr>
          <p:cNvPr id="76802" name="1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l" eaLnBrk="1" hangingPunct="1">
              <a:spcBef>
                <a:spcPct val="0"/>
              </a:spcBef>
              <a:buFontTx/>
              <a:buNone/>
            </a:pPr>
            <a:fld id="{927B8078-A137-4C93-B81B-A7E4DDAFEB8E}" type="slidenum">
              <a:rPr lang="en-US" altLang="es-CL" sz="1000" b="1" smtClean="0">
                <a:solidFill>
                  <a:srgbClr val="FFFFFF"/>
                </a:solidFill>
                <a:latin typeface="Verdana" pitchFamily="34" charset="0"/>
              </a:rPr>
              <a:pPr algn="l" eaLnBrk="1" hangingPunct="1">
                <a:spcBef>
                  <a:spcPct val="0"/>
                </a:spcBef>
                <a:buFontTx/>
                <a:buNone/>
              </a:pPr>
              <a:t>7</a:t>
            </a:fld>
            <a:endParaRPr lang="en-US" altLang="es-CL" sz="1000" b="1" dirty="0" smtClean="0">
              <a:solidFill>
                <a:srgbClr val="FFFFFF"/>
              </a:solidFill>
              <a:latin typeface="Verdana"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7739" y="4679206"/>
            <a:ext cx="1128072" cy="10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2 Grupo"/>
          <p:cNvGrpSpPr/>
          <p:nvPr/>
        </p:nvGrpSpPr>
        <p:grpSpPr>
          <a:xfrm>
            <a:off x="468313" y="117475"/>
            <a:ext cx="8413749" cy="5183188"/>
            <a:chOff x="468313" y="117475"/>
            <a:chExt cx="8413749" cy="5183188"/>
          </a:xfrm>
        </p:grpSpPr>
        <p:sp>
          <p:nvSpPr>
            <p:cNvPr id="76803" name="26 CuadroTexto"/>
            <p:cNvSpPr txBox="1">
              <a:spLocks noChangeArrowheads="1"/>
            </p:cNvSpPr>
            <p:nvPr/>
          </p:nvSpPr>
          <p:spPr bwMode="auto">
            <a:xfrm>
              <a:off x="504825" y="2266950"/>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04" name="27 CuadroTexto"/>
            <p:cNvSpPr txBox="1">
              <a:spLocks noChangeArrowheads="1"/>
            </p:cNvSpPr>
            <p:nvPr/>
          </p:nvSpPr>
          <p:spPr bwMode="auto">
            <a:xfrm>
              <a:off x="1238250" y="1795463"/>
              <a:ext cx="657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05" name="28 CuadroTexto"/>
            <p:cNvSpPr txBox="1">
              <a:spLocks noChangeArrowheads="1"/>
            </p:cNvSpPr>
            <p:nvPr/>
          </p:nvSpPr>
          <p:spPr bwMode="auto">
            <a:xfrm>
              <a:off x="6969125" y="25034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06" name="29 CuadroTexto"/>
            <p:cNvSpPr txBox="1">
              <a:spLocks noChangeArrowheads="1"/>
            </p:cNvSpPr>
            <p:nvPr/>
          </p:nvSpPr>
          <p:spPr bwMode="auto">
            <a:xfrm>
              <a:off x="7689850"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07" name="31 CuadroTexto"/>
            <p:cNvSpPr txBox="1">
              <a:spLocks noChangeArrowheads="1"/>
            </p:cNvSpPr>
            <p:nvPr/>
          </p:nvSpPr>
          <p:spPr bwMode="auto">
            <a:xfrm>
              <a:off x="6105525"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08" name="32 CuadroTexto"/>
            <p:cNvSpPr txBox="1">
              <a:spLocks noChangeArrowheads="1"/>
            </p:cNvSpPr>
            <p:nvPr/>
          </p:nvSpPr>
          <p:spPr bwMode="auto">
            <a:xfrm>
              <a:off x="4478338" y="200025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2" name="41 CuadroTexto"/>
            <p:cNvSpPr txBox="1">
              <a:spLocks noChangeArrowheads="1"/>
            </p:cNvSpPr>
            <p:nvPr/>
          </p:nvSpPr>
          <p:spPr bwMode="auto">
            <a:xfrm>
              <a:off x="6156325" y="504031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4" name="24 CuadroTexto"/>
            <p:cNvSpPr txBox="1">
              <a:spLocks noChangeArrowheads="1"/>
            </p:cNvSpPr>
            <p:nvPr/>
          </p:nvSpPr>
          <p:spPr bwMode="auto">
            <a:xfrm>
              <a:off x="628649" y="117475"/>
              <a:ext cx="82534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ES" altLang="es-CL" sz="2400" b="1" dirty="0">
                  <a:solidFill>
                    <a:srgbClr val="0F69B4"/>
                  </a:solidFill>
                  <a:latin typeface="Calibri"/>
                  <a:cs typeface="Calibri"/>
                </a:rPr>
                <a:t>Telefonía </a:t>
              </a:r>
              <a:r>
                <a:rPr lang="es-ES" altLang="es-CL" sz="2400" b="1" dirty="0" smtClean="0">
                  <a:solidFill>
                    <a:srgbClr val="0F69B4"/>
                  </a:solidFill>
                  <a:latin typeface="Calibri"/>
                  <a:cs typeface="Calibri"/>
                </a:rPr>
                <a:t>Móvil (Red Propia)</a:t>
              </a:r>
            </a:p>
            <a:p>
              <a:pPr algn="ctr" eaLnBrk="1" hangingPunct="1">
                <a:spcBef>
                  <a:spcPct val="0"/>
                </a:spcBef>
                <a:buNone/>
              </a:pPr>
              <a:r>
                <a:rPr lang="es-ES" altLang="es-CL" sz="2400" b="1" dirty="0" smtClean="0">
                  <a:solidFill>
                    <a:srgbClr val="0F69B4"/>
                  </a:solidFill>
                  <a:latin typeface="Calibri"/>
                  <a:cs typeface="Calibri"/>
                </a:rPr>
                <a:t> Accesibilidad</a:t>
              </a: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p:txBody>
        </p:sp>
        <p:sp>
          <p:nvSpPr>
            <p:cNvPr id="76815" name="50 CuadroTexto"/>
            <p:cNvSpPr txBox="1">
              <a:spLocks noChangeArrowheads="1"/>
            </p:cNvSpPr>
            <p:nvPr/>
          </p:nvSpPr>
          <p:spPr bwMode="auto">
            <a:xfrm>
              <a:off x="468313" y="23114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dirty="0">
                  <a:solidFill>
                    <a:srgbClr val="FFFFFF"/>
                  </a:solidFill>
                  <a:latin typeface="Tahoma" pitchFamily="34" charset="0"/>
                  <a:cs typeface="Tahoma" pitchFamily="34" charset="0"/>
                </a:rPr>
                <a:t>1°Sem</a:t>
              </a:r>
            </a:p>
          </p:txBody>
        </p:sp>
        <p:sp>
          <p:nvSpPr>
            <p:cNvPr id="76816" name="51 CuadroTexto"/>
            <p:cNvSpPr txBox="1">
              <a:spLocks noChangeArrowheads="1"/>
            </p:cNvSpPr>
            <p:nvPr/>
          </p:nvSpPr>
          <p:spPr bwMode="auto">
            <a:xfrm>
              <a:off x="1187450" y="18272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7" name="53 CuadroTexto"/>
            <p:cNvSpPr txBox="1">
              <a:spLocks noChangeArrowheads="1"/>
            </p:cNvSpPr>
            <p:nvPr/>
          </p:nvSpPr>
          <p:spPr bwMode="auto">
            <a:xfrm>
              <a:off x="6875463" y="2613025"/>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6818" name="55 CuadroTexto"/>
            <p:cNvSpPr txBox="1">
              <a:spLocks noChangeArrowheads="1"/>
            </p:cNvSpPr>
            <p:nvPr/>
          </p:nvSpPr>
          <p:spPr bwMode="auto">
            <a:xfrm>
              <a:off x="6056313" y="2071688"/>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6819" name="57 CuadroTexto"/>
            <p:cNvSpPr txBox="1">
              <a:spLocks noChangeArrowheads="1"/>
            </p:cNvSpPr>
            <p:nvPr/>
          </p:nvSpPr>
          <p:spPr bwMode="auto">
            <a:xfrm>
              <a:off x="4427538" y="2003425"/>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489" y="1034380"/>
              <a:ext cx="6138863" cy="361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6 Grupo"/>
            <p:cNvGrpSpPr>
              <a:grpSpLocks/>
            </p:cNvGrpSpPr>
            <p:nvPr/>
          </p:nvGrpSpPr>
          <p:grpSpPr bwMode="auto">
            <a:xfrm>
              <a:off x="539750" y="117475"/>
              <a:ext cx="996950" cy="719138"/>
              <a:chOff x="1020157" y="3973513"/>
              <a:chExt cx="3156359" cy="1928130"/>
            </a:xfrm>
          </p:grpSpPr>
          <p:sp>
            <p:nvSpPr>
              <p:cNvPr id="25" name="24 Rectángulo redondeado"/>
              <p:cNvSpPr/>
              <p:nvPr/>
            </p:nvSpPr>
            <p:spPr>
              <a:xfrm>
                <a:off x="1020157" y="3973513"/>
                <a:ext cx="3156359" cy="1928130"/>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7" name="Picture 15" descr="C:\Users\vreginato\Desktop\connection-ve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391" y="4547365"/>
                <a:ext cx="1185891" cy="11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3" descr="https://encrypted-tbn0.gstatic.com/images?q=tbn:ANd9GcQSd_9-LrtY-TfLb2HZKeZlcJmLS8DlhQex6fCk6HwEkEn6dKFe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672" y="4343747"/>
              <a:ext cx="77827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095134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número de diapositiva"/>
          <p:cNvSpPr>
            <a:spLocks noGrp="1"/>
          </p:cNvSpPr>
          <p:nvPr>
            <p:ph type="sldNum" sz="quarter" idx="11"/>
          </p:nvPr>
        </p:nvSpPr>
        <p:spPr bwMode="auto">
          <a:xfrm>
            <a:off x="8345488" y="6459538"/>
            <a:ext cx="6191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l" eaLnBrk="1" hangingPunct="1">
              <a:spcBef>
                <a:spcPct val="0"/>
              </a:spcBef>
              <a:buFontTx/>
              <a:buNone/>
            </a:pPr>
            <a:fld id="{97731812-6602-4E30-8687-A7B76A824617}" type="slidenum">
              <a:rPr lang="en-US" altLang="es-CL" sz="1000" b="1" smtClean="0">
                <a:solidFill>
                  <a:srgbClr val="FFFFFF"/>
                </a:solidFill>
                <a:latin typeface="Verdana" pitchFamily="34" charset="0"/>
              </a:rPr>
              <a:pPr algn="l" eaLnBrk="1" hangingPunct="1">
                <a:spcBef>
                  <a:spcPct val="0"/>
                </a:spcBef>
                <a:buFontTx/>
                <a:buNone/>
              </a:pPr>
              <a:t>8</a:t>
            </a:fld>
            <a:endParaRPr lang="en-US" altLang="es-CL" sz="1000" b="1" smtClean="0">
              <a:solidFill>
                <a:srgbClr val="FFFFFF"/>
              </a:solidFill>
              <a:latin typeface="Verdana" pitchFamily="34" charset="0"/>
            </a:endParaRPr>
          </a:p>
        </p:txBody>
      </p:sp>
      <p:sp>
        <p:nvSpPr>
          <p:cNvPr id="77827" name="26 CuadroTexto"/>
          <p:cNvSpPr txBox="1">
            <a:spLocks noChangeArrowheads="1"/>
          </p:cNvSpPr>
          <p:nvPr/>
        </p:nvSpPr>
        <p:spPr bwMode="auto">
          <a:xfrm>
            <a:off x="504825" y="2266950"/>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28" name="27 CuadroTexto"/>
          <p:cNvSpPr txBox="1">
            <a:spLocks noChangeArrowheads="1"/>
          </p:cNvSpPr>
          <p:nvPr/>
        </p:nvSpPr>
        <p:spPr bwMode="auto">
          <a:xfrm>
            <a:off x="1238250" y="1795463"/>
            <a:ext cx="657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29" name="28 CuadroTexto"/>
          <p:cNvSpPr txBox="1">
            <a:spLocks noChangeArrowheads="1"/>
          </p:cNvSpPr>
          <p:nvPr/>
        </p:nvSpPr>
        <p:spPr bwMode="auto">
          <a:xfrm>
            <a:off x="6969125" y="25034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0" name="29 CuadroTexto"/>
          <p:cNvSpPr txBox="1">
            <a:spLocks noChangeArrowheads="1"/>
          </p:cNvSpPr>
          <p:nvPr/>
        </p:nvSpPr>
        <p:spPr bwMode="auto">
          <a:xfrm>
            <a:off x="7689850"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1" name="31 CuadroTexto"/>
          <p:cNvSpPr txBox="1">
            <a:spLocks noChangeArrowheads="1"/>
          </p:cNvSpPr>
          <p:nvPr/>
        </p:nvSpPr>
        <p:spPr bwMode="auto">
          <a:xfrm>
            <a:off x="6105525"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2" name="32 CuadroTexto"/>
          <p:cNvSpPr txBox="1">
            <a:spLocks noChangeArrowheads="1"/>
          </p:cNvSpPr>
          <p:nvPr/>
        </p:nvSpPr>
        <p:spPr bwMode="auto">
          <a:xfrm>
            <a:off x="4478338" y="200025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3" name="36 CuadroTexto"/>
          <p:cNvSpPr txBox="1">
            <a:spLocks noChangeArrowheads="1"/>
          </p:cNvSpPr>
          <p:nvPr/>
        </p:nvSpPr>
        <p:spPr bwMode="auto">
          <a:xfrm>
            <a:off x="2127250" y="530066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5" name="40 CuadroTexto"/>
          <p:cNvSpPr txBox="1">
            <a:spLocks noChangeArrowheads="1"/>
          </p:cNvSpPr>
          <p:nvPr/>
        </p:nvSpPr>
        <p:spPr bwMode="auto">
          <a:xfrm>
            <a:off x="5319713" y="54991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6" name="41 CuadroTexto"/>
          <p:cNvSpPr txBox="1">
            <a:spLocks noChangeArrowheads="1"/>
          </p:cNvSpPr>
          <p:nvPr/>
        </p:nvSpPr>
        <p:spPr bwMode="auto">
          <a:xfrm>
            <a:off x="6156325" y="504031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7" name="43 CuadroTexto"/>
          <p:cNvSpPr txBox="1">
            <a:spLocks noChangeArrowheads="1"/>
          </p:cNvSpPr>
          <p:nvPr/>
        </p:nvSpPr>
        <p:spPr bwMode="auto">
          <a:xfrm>
            <a:off x="2843213" y="4805363"/>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8" name="24 CuadroTexto"/>
          <p:cNvSpPr txBox="1">
            <a:spLocks noChangeArrowheads="1"/>
          </p:cNvSpPr>
          <p:nvPr/>
        </p:nvSpPr>
        <p:spPr bwMode="auto">
          <a:xfrm>
            <a:off x="611560" y="91078"/>
            <a:ext cx="82534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ES" altLang="es-CL" sz="2400" b="1" dirty="0">
                <a:solidFill>
                  <a:srgbClr val="0F69B4"/>
                </a:solidFill>
                <a:latin typeface="Calibri"/>
                <a:cs typeface="Calibri"/>
              </a:rPr>
              <a:t>Telefonía </a:t>
            </a:r>
            <a:r>
              <a:rPr lang="es-ES" altLang="es-CL" sz="2400" b="1" dirty="0" smtClean="0">
                <a:solidFill>
                  <a:srgbClr val="0F69B4"/>
                </a:solidFill>
                <a:latin typeface="Calibri"/>
                <a:cs typeface="Calibri"/>
              </a:rPr>
              <a:t>Móvil </a:t>
            </a:r>
            <a:r>
              <a:rPr lang="es-ES" altLang="es-CL" sz="2400" b="1" dirty="0">
                <a:solidFill>
                  <a:srgbClr val="0F69B4"/>
                </a:solidFill>
                <a:latin typeface="Calibri"/>
                <a:cs typeface="Calibri"/>
              </a:rPr>
              <a:t>(Red Propia)</a:t>
            </a:r>
          </a:p>
          <a:p>
            <a:pPr algn="ctr" eaLnBrk="1" hangingPunct="1">
              <a:spcBef>
                <a:spcPct val="0"/>
              </a:spcBef>
              <a:buFontTx/>
              <a:buNone/>
            </a:pPr>
            <a:r>
              <a:rPr lang="es-ES" altLang="es-CL" sz="2400" b="1" dirty="0" smtClean="0">
                <a:solidFill>
                  <a:srgbClr val="0F69B4"/>
                </a:solidFill>
                <a:latin typeface="Calibri"/>
                <a:cs typeface="Calibri"/>
              </a:rPr>
              <a:t>  </a:t>
            </a:r>
            <a:r>
              <a:rPr lang="es-ES" altLang="es-CL" sz="2400" b="1" dirty="0" err="1">
                <a:solidFill>
                  <a:srgbClr val="0F69B4"/>
                </a:solidFill>
                <a:latin typeface="Calibri"/>
                <a:cs typeface="Calibri"/>
              </a:rPr>
              <a:t>Retenibilidad</a:t>
            </a: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p:txBody>
      </p:sp>
      <p:sp>
        <p:nvSpPr>
          <p:cNvPr id="77839" name="50 CuadroTexto"/>
          <p:cNvSpPr txBox="1">
            <a:spLocks noChangeArrowheads="1"/>
          </p:cNvSpPr>
          <p:nvPr/>
        </p:nvSpPr>
        <p:spPr bwMode="auto">
          <a:xfrm>
            <a:off x="468313" y="23114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0" name="51 CuadroTexto"/>
          <p:cNvSpPr txBox="1">
            <a:spLocks noChangeArrowheads="1"/>
          </p:cNvSpPr>
          <p:nvPr/>
        </p:nvSpPr>
        <p:spPr bwMode="auto">
          <a:xfrm>
            <a:off x="1187450" y="18272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1" name="53 CuadroTexto"/>
          <p:cNvSpPr txBox="1">
            <a:spLocks noChangeArrowheads="1"/>
          </p:cNvSpPr>
          <p:nvPr/>
        </p:nvSpPr>
        <p:spPr bwMode="auto">
          <a:xfrm>
            <a:off x="6875463" y="2613025"/>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2" name="55 CuadroTexto"/>
          <p:cNvSpPr txBox="1">
            <a:spLocks noChangeArrowheads="1"/>
          </p:cNvSpPr>
          <p:nvPr/>
        </p:nvSpPr>
        <p:spPr bwMode="auto">
          <a:xfrm>
            <a:off x="6056313" y="2071688"/>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3" name="57 CuadroTexto"/>
          <p:cNvSpPr txBox="1">
            <a:spLocks noChangeArrowheads="1"/>
          </p:cNvSpPr>
          <p:nvPr/>
        </p:nvSpPr>
        <p:spPr bwMode="auto">
          <a:xfrm>
            <a:off x="4427538" y="2003425"/>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25" name="6 Marcador de texto"/>
          <p:cNvSpPr txBox="1">
            <a:spLocks/>
          </p:cNvSpPr>
          <p:nvPr/>
        </p:nvSpPr>
        <p:spPr>
          <a:xfrm>
            <a:off x="2195736" y="4725144"/>
            <a:ext cx="6579499" cy="1332148"/>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eaLnBrk="1" hangingPunct="1">
              <a:spcBef>
                <a:spcPct val="0"/>
              </a:spcBef>
              <a:buNone/>
              <a:defRPr/>
            </a:pPr>
            <a:r>
              <a:rPr lang="es-CL" altLang="es-CL" sz="1400" dirty="0" smtClean="0">
                <a:solidFill>
                  <a:srgbClr val="0F69B4"/>
                </a:solidFill>
                <a:latin typeface="Calibri"/>
                <a:cs typeface="Calibri"/>
              </a:rPr>
              <a:t>Mide </a:t>
            </a:r>
            <a:r>
              <a:rPr lang="es-CL" altLang="es-CL" sz="1400" dirty="0">
                <a:solidFill>
                  <a:srgbClr val="0F69B4"/>
                </a:solidFill>
                <a:latin typeface="Calibri"/>
                <a:cs typeface="Calibri"/>
              </a:rPr>
              <a:t>el porcentaje de  comunicaciones establecidas </a:t>
            </a:r>
            <a:r>
              <a:rPr lang="es-CL" altLang="es-CL" sz="1400" dirty="0" smtClean="0">
                <a:solidFill>
                  <a:srgbClr val="0F69B4"/>
                </a:solidFill>
                <a:latin typeface="Calibri"/>
                <a:cs typeface="Calibri"/>
              </a:rPr>
              <a:t>y </a:t>
            </a:r>
            <a:r>
              <a:rPr lang="es-CL" altLang="es-CL" sz="1400" dirty="0">
                <a:solidFill>
                  <a:srgbClr val="0F69B4"/>
                </a:solidFill>
                <a:latin typeface="Calibri"/>
                <a:cs typeface="Calibri"/>
              </a:rPr>
              <a:t>que </a:t>
            </a:r>
            <a:r>
              <a:rPr lang="es-CL" altLang="es-CL" sz="1400" dirty="0" smtClean="0">
                <a:solidFill>
                  <a:srgbClr val="0F69B4"/>
                </a:solidFill>
                <a:latin typeface="Calibri"/>
                <a:cs typeface="Calibri"/>
              </a:rPr>
              <a:t>logran mantenerse hasta que uno de los usuarios la libera o corta. </a:t>
            </a:r>
            <a:endParaRPr lang="es-CL" altLang="es-CL" sz="1400" dirty="0">
              <a:solidFill>
                <a:srgbClr val="0F69B4"/>
              </a:solidFill>
              <a:latin typeface="Calibri"/>
              <a:cs typeface="Calibri"/>
            </a:endParaRPr>
          </a:p>
          <a:p>
            <a:pPr marL="0" lvl="0" indent="0" algn="just" eaLnBrk="1" hangingPunct="1">
              <a:spcBef>
                <a:spcPct val="0"/>
              </a:spcBef>
              <a:buNone/>
              <a:defRPr/>
            </a:pPr>
            <a:endParaRPr lang="es-CL" altLang="es-CL" sz="800" dirty="0">
              <a:solidFill>
                <a:srgbClr val="0F69B4"/>
              </a:solidFill>
              <a:latin typeface="Calibri"/>
              <a:cs typeface="Calibri"/>
            </a:endParaRPr>
          </a:p>
          <a:p>
            <a:pPr marL="0" lvl="0" indent="0" algn="just" eaLnBrk="1" hangingPunct="1">
              <a:spcBef>
                <a:spcPct val="0"/>
              </a:spcBef>
              <a:buNone/>
              <a:defRPr/>
            </a:pPr>
            <a:r>
              <a:rPr lang="es-CL" altLang="es-CL" sz="1400" dirty="0" smtClean="0">
                <a:solidFill>
                  <a:srgbClr val="0F69B4"/>
                </a:solidFill>
                <a:latin typeface="Calibri"/>
                <a:cs typeface="Calibri"/>
              </a:rPr>
              <a:t>Los </a:t>
            </a:r>
            <a:r>
              <a:rPr lang="es-CL" altLang="es-CL" sz="1400" dirty="0">
                <a:solidFill>
                  <a:srgbClr val="0F69B4"/>
                </a:solidFill>
                <a:latin typeface="Calibri"/>
                <a:cs typeface="Calibri"/>
              </a:rPr>
              <a:t>casos de no éxito corresponden a cortes de llamadas (</a:t>
            </a:r>
            <a:r>
              <a:rPr lang="es-CL" altLang="es-CL" sz="1400" dirty="0" err="1">
                <a:solidFill>
                  <a:srgbClr val="0F69B4"/>
                </a:solidFill>
                <a:latin typeface="Calibri"/>
                <a:cs typeface="Calibri"/>
              </a:rPr>
              <a:t>dropcall</a:t>
            </a:r>
            <a:r>
              <a:rPr lang="es-CL" altLang="es-CL" sz="1400" dirty="0">
                <a:solidFill>
                  <a:srgbClr val="0F69B4"/>
                </a:solidFill>
                <a:latin typeface="Calibri"/>
                <a:cs typeface="Calibri"/>
              </a:rPr>
              <a:t>), </a:t>
            </a:r>
            <a:r>
              <a:rPr lang="es-CL" altLang="es-CL" sz="1400" dirty="0" smtClean="0">
                <a:solidFill>
                  <a:srgbClr val="0F69B4"/>
                </a:solidFill>
                <a:latin typeface="Calibri"/>
                <a:cs typeface="Calibri"/>
              </a:rPr>
              <a:t>que pueden representar </a:t>
            </a:r>
            <a:r>
              <a:rPr lang="es-CL" altLang="es-CL" sz="1400" dirty="0">
                <a:solidFill>
                  <a:srgbClr val="0F69B4"/>
                </a:solidFill>
                <a:latin typeface="Calibri"/>
                <a:cs typeface="Calibri"/>
              </a:rPr>
              <a:t>pérdidas de cobertura, </a:t>
            </a:r>
            <a:r>
              <a:rPr lang="es-CL" altLang="es-CL" sz="1400" dirty="0" err="1">
                <a:solidFill>
                  <a:srgbClr val="0F69B4"/>
                </a:solidFill>
                <a:latin typeface="Calibri"/>
                <a:cs typeface="Calibri"/>
              </a:rPr>
              <a:t>handover</a:t>
            </a:r>
            <a:r>
              <a:rPr lang="es-CL" altLang="es-CL" sz="1400" dirty="0">
                <a:solidFill>
                  <a:srgbClr val="0F69B4"/>
                </a:solidFill>
                <a:latin typeface="Calibri"/>
                <a:cs typeface="Calibri"/>
              </a:rPr>
              <a:t> fallidos </a:t>
            </a:r>
            <a:r>
              <a:rPr lang="es-CL" altLang="es-CL" sz="1400" dirty="0" smtClean="0">
                <a:solidFill>
                  <a:srgbClr val="0F69B4"/>
                </a:solidFill>
                <a:latin typeface="Calibri"/>
                <a:cs typeface="Calibri"/>
              </a:rPr>
              <a:t>u otros parámetros  de </a:t>
            </a:r>
            <a:r>
              <a:rPr lang="es-CL" altLang="es-CL" sz="1400" dirty="0">
                <a:solidFill>
                  <a:srgbClr val="0F69B4"/>
                </a:solidFill>
                <a:latin typeface="Calibri"/>
                <a:cs typeface="Calibri"/>
              </a:rPr>
              <a:t>red. </a:t>
            </a:r>
            <a:endParaRPr lang="es-CL" altLang="es-CL" sz="1400" dirty="0" smtClean="0">
              <a:solidFill>
                <a:srgbClr val="0F69B4"/>
              </a:solidFill>
              <a:latin typeface="Calibri"/>
              <a:cs typeface="Calibri"/>
            </a:endParaRPr>
          </a:p>
          <a:p>
            <a:pPr marL="0" lvl="0" indent="0" algn="just" eaLnBrk="1" hangingPunct="1">
              <a:spcBef>
                <a:spcPct val="0"/>
              </a:spcBef>
              <a:buNone/>
              <a:defRPr/>
            </a:pPr>
            <a:r>
              <a:rPr lang="es-CL" altLang="es-CL" sz="1400" dirty="0" smtClean="0">
                <a:solidFill>
                  <a:srgbClr val="0F69B4"/>
                </a:solidFill>
                <a:latin typeface="Calibri"/>
                <a:cs typeface="Calibri"/>
              </a:rPr>
              <a:t>Para las mediciones realizadas, los </a:t>
            </a:r>
            <a:r>
              <a:rPr lang="es-CL" altLang="es-CL" sz="1400" dirty="0">
                <a:solidFill>
                  <a:srgbClr val="0F69B4"/>
                </a:solidFill>
                <a:latin typeface="Calibri"/>
                <a:cs typeface="Calibri"/>
              </a:rPr>
              <a:t>números </a:t>
            </a:r>
            <a:r>
              <a:rPr lang="es-CL" altLang="es-CL" sz="1400" dirty="0" smtClean="0">
                <a:solidFill>
                  <a:srgbClr val="0F69B4"/>
                </a:solidFill>
                <a:latin typeface="Calibri"/>
                <a:cs typeface="Calibri"/>
              </a:rPr>
              <a:t>de </a:t>
            </a:r>
            <a:r>
              <a:rPr lang="es-CL" altLang="es-CL" sz="1400" dirty="0">
                <a:solidFill>
                  <a:srgbClr val="0F69B4"/>
                </a:solidFill>
                <a:latin typeface="Calibri"/>
                <a:cs typeface="Calibri"/>
              </a:rPr>
              <a:t>destino están en la red fija</a:t>
            </a:r>
            <a:r>
              <a:rPr lang="es-CL" altLang="es-CL" sz="1400" dirty="0" smtClean="0">
                <a:solidFill>
                  <a:srgbClr val="0F69B4"/>
                </a:solidFill>
                <a:latin typeface="Calibri"/>
                <a:cs typeface="Calibri"/>
              </a:rPr>
              <a:t>.</a:t>
            </a:r>
            <a:endParaRPr lang="es-CL" sz="1400" dirty="0">
              <a:solidFill>
                <a:srgbClr val="0F69B4"/>
              </a:solidFill>
              <a:latin typeface="Calibri"/>
              <a:cs typeface="Calibri"/>
            </a:endParaRPr>
          </a:p>
        </p:txBody>
      </p:sp>
      <p:grpSp>
        <p:nvGrpSpPr>
          <p:cNvPr id="6" name="5 Grupo"/>
          <p:cNvGrpSpPr/>
          <p:nvPr/>
        </p:nvGrpSpPr>
        <p:grpSpPr>
          <a:xfrm>
            <a:off x="611559" y="4672013"/>
            <a:ext cx="1468065" cy="1193730"/>
            <a:chOff x="611559" y="4672013"/>
            <a:chExt cx="1468065" cy="1193730"/>
          </a:xfrm>
        </p:grpSpPr>
        <p:sp>
          <p:nvSpPr>
            <p:cNvPr id="77834" name="37 CuadroTexto"/>
            <p:cNvSpPr txBox="1">
              <a:spLocks noChangeArrowheads="1"/>
            </p:cNvSpPr>
            <p:nvPr/>
          </p:nvSpPr>
          <p:spPr bwMode="auto">
            <a:xfrm>
              <a:off x="1173163" y="46720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4802088"/>
              <a:ext cx="1468065" cy="106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319" y="1047750"/>
            <a:ext cx="6042025" cy="360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539750" y="117475"/>
            <a:ext cx="996950" cy="719138"/>
            <a:chOff x="539750" y="117475"/>
            <a:chExt cx="996950" cy="719138"/>
          </a:xfrm>
        </p:grpSpPr>
        <p:sp>
          <p:nvSpPr>
            <p:cNvPr id="28" name="27 Rectángulo redondeado"/>
            <p:cNvSpPr/>
            <p:nvPr/>
          </p:nvSpPr>
          <p:spPr bwMode="auto">
            <a:xfrm>
              <a:off x="539750" y="117475"/>
              <a:ext cx="996950" cy="719138"/>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29" name="Picture 15" descr="C:\Users\vreginato\Desktop\connection-ve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41" y="331506"/>
              <a:ext cx="374569" cy="4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3 CuadroTexto"/>
          <p:cNvSpPr txBox="1"/>
          <p:nvPr/>
        </p:nvSpPr>
        <p:spPr>
          <a:xfrm>
            <a:off x="675854" y="6049355"/>
            <a:ext cx="6746245" cy="738664"/>
          </a:xfrm>
          <a:prstGeom prst="rect">
            <a:avLst/>
          </a:prstGeom>
          <a:noFill/>
        </p:spPr>
        <p:txBody>
          <a:bodyPr wrap="none" rtlCol="0">
            <a:spAutoFit/>
          </a:bodyPr>
          <a:lstStyle/>
          <a:p>
            <a:r>
              <a:rPr lang="es-CL" sz="1400" dirty="0">
                <a:solidFill>
                  <a:srgbClr val="0F69B4"/>
                </a:solidFill>
                <a:latin typeface="Calibri"/>
                <a:ea typeface="ヒラギノ角ゴ Pro W3" charset="-128"/>
                <a:cs typeface="Calibri"/>
              </a:rPr>
              <a:t>Norma establece exigencia  a nivel nacional para zonas urbanas Resolución N°6260/2010 </a:t>
            </a:r>
            <a:r>
              <a:rPr lang="es-CL" sz="1400" b="1" dirty="0" smtClean="0">
                <a:solidFill>
                  <a:srgbClr val="0F69B4"/>
                </a:solidFill>
                <a:latin typeface="Calibri"/>
                <a:cs typeface="Calibri"/>
              </a:rPr>
              <a:t>:</a:t>
            </a:r>
          </a:p>
          <a:p>
            <a:endParaRPr lang="es-CL" sz="1400" b="1" dirty="0">
              <a:solidFill>
                <a:srgbClr val="0F69B4"/>
              </a:solidFill>
              <a:latin typeface="Calibri"/>
              <a:cs typeface="Calibri"/>
            </a:endParaRPr>
          </a:p>
          <a:p>
            <a:r>
              <a:rPr lang="es-CL" sz="1400" b="1" dirty="0" smtClean="0">
                <a:solidFill>
                  <a:srgbClr val="0F69B4"/>
                </a:solidFill>
                <a:latin typeface="Calibri"/>
                <a:cs typeface="Calibri"/>
              </a:rPr>
              <a:t> </a:t>
            </a:r>
            <a:r>
              <a:rPr lang="es-CL" sz="1400" u="sng" dirty="0">
                <a:solidFill>
                  <a:srgbClr val="0F69B4"/>
                </a:solidFill>
                <a:latin typeface="Calibri"/>
                <a:cs typeface="Calibri"/>
              </a:rPr>
              <a:t>http://www.leychile.cl/Navegar?idNorma=1019852 </a:t>
            </a:r>
            <a:endParaRPr lang="es-CL" sz="1400" dirty="0">
              <a:solidFill>
                <a:srgbClr val="0F69B4"/>
              </a:solidFill>
              <a:latin typeface="Calibri"/>
              <a:cs typeface="Calibri"/>
            </a:endParaRPr>
          </a:p>
        </p:txBody>
      </p:sp>
    </p:spTree>
    <p:extLst>
      <p:ext uri="{BB962C8B-B14F-4D97-AF65-F5344CB8AC3E}">
        <p14:creationId xmlns:p14="http://schemas.microsoft.com/office/powerpoint/2010/main" val="100178979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número de diapositiva"/>
          <p:cNvSpPr>
            <a:spLocks noGrp="1"/>
          </p:cNvSpPr>
          <p:nvPr>
            <p:ph type="sldNum" sz="quarter" idx="11"/>
          </p:nvPr>
        </p:nvSpPr>
        <p:spPr bwMode="auto">
          <a:xfrm>
            <a:off x="8345488" y="6459538"/>
            <a:ext cx="6191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l" eaLnBrk="1" hangingPunct="1">
              <a:spcBef>
                <a:spcPct val="0"/>
              </a:spcBef>
              <a:buFontTx/>
              <a:buNone/>
            </a:pPr>
            <a:fld id="{97731812-6602-4E30-8687-A7B76A824617}" type="slidenum">
              <a:rPr lang="en-US" altLang="es-CL" sz="1000" b="1" smtClean="0">
                <a:solidFill>
                  <a:srgbClr val="FFFFFF"/>
                </a:solidFill>
                <a:latin typeface="Verdana" pitchFamily="34" charset="0"/>
              </a:rPr>
              <a:pPr algn="l" eaLnBrk="1" hangingPunct="1">
                <a:spcBef>
                  <a:spcPct val="0"/>
                </a:spcBef>
                <a:buFontTx/>
                <a:buNone/>
              </a:pPr>
              <a:t>9</a:t>
            </a:fld>
            <a:endParaRPr lang="en-US" altLang="es-CL" sz="1000" b="1" smtClean="0">
              <a:solidFill>
                <a:srgbClr val="FFFFFF"/>
              </a:solidFill>
              <a:latin typeface="Verdana" pitchFamily="34" charset="0"/>
            </a:endParaRPr>
          </a:p>
        </p:txBody>
      </p:sp>
      <p:grpSp>
        <p:nvGrpSpPr>
          <p:cNvPr id="4" name="3 Grupo"/>
          <p:cNvGrpSpPr/>
          <p:nvPr/>
        </p:nvGrpSpPr>
        <p:grpSpPr>
          <a:xfrm>
            <a:off x="468313" y="44624"/>
            <a:ext cx="8396660" cy="6256533"/>
            <a:chOff x="468313" y="44624"/>
            <a:chExt cx="8396660" cy="6256533"/>
          </a:xfrm>
        </p:grpSpPr>
        <p:sp>
          <p:nvSpPr>
            <p:cNvPr id="77827" name="26 CuadroTexto"/>
            <p:cNvSpPr txBox="1">
              <a:spLocks noChangeArrowheads="1"/>
            </p:cNvSpPr>
            <p:nvPr/>
          </p:nvSpPr>
          <p:spPr bwMode="auto">
            <a:xfrm>
              <a:off x="504825" y="2266950"/>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28" name="27 CuadroTexto"/>
            <p:cNvSpPr txBox="1">
              <a:spLocks noChangeArrowheads="1"/>
            </p:cNvSpPr>
            <p:nvPr/>
          </p:nvSpPr>
          <p:spPr bwMode="auto">
            <a:xfrm>
              <a:off x="1238250" y="1795463"/>
              <a:ext cx="657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29" name="28 CuadroTexto"/>
            <p:cNvSpPr txBox="1">
              <a:spLocks noChangeArrowheads="1"/>
            </p:cNvSpPr>
            <p:nvPr/>
          </p:nvSpPr>
          <p:spPr bwMode="auto">
            <a:xfrm>
              <a:off x="6969125" y="25034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0" name="29 CuadroTexto"/>
            <p:cNvSpPr txBox="1">
              <a:spLocks noChangeArrowheads="1"/>
            </p:cNvSpPr>
            <p:nvPr/>
          </p:nvSpPr>
          <p:spPr bwMode="auto">
            <a:xfrm>
              <a:off x="7689850"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1" name="31 CuadroTexto"/>
            <p:cNvSpPr txBox="1">
              <a:spLocks noChangeArrowheads="1"/>
            </p:cNvSpPr>
            <p:nvPr/>
          </p:nvSpPr>
          <p:spPr bwMode="auto">
            <a:xfrm>
              <a:off x="6105525" y="2071688"/>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2" name="32 CuadroTexto"/>
            <p:cNvSpPr txBox="1">
              <a:spLocks noChangeArrowheads="1"/>
            </p:cNvSpPr>
            <p:nvPr/>
          </p:nvSpPr>
          <p:spPr bwMode="auto">
            <a:xfrm>
              <a:off x="4478338" y="200025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3" name="36 CuadroTexto"/>
            <p:cNvSpPr txBox="1">
              <a:spLocks noChangeArrowheads="1"/>
            </p:cNvSpPr>
            <p:nvPr/>
          </p:nvSpPr>
          <p:spPr bwMode="auto">
            <a:xfrm>
              <a:off x="2127250" y="530066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4" name="37 CuadroTexto"/>
            <p:cNvSpPr txBox="1">
              <a:spLocks noChangeArrowheads="1"/>
            </p:cNvSpPr>
            <p:nvPr/>
          </p:nvSpPr>
          <p:spPr bwMode="auto">
            <a:xfrm>
              <a:off x="1173163" y="46720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5" name="40 CuadroTexto"/>
            <p:cNvSpPr txBox="1">
              <a:spLocks noChangeArrowheads="1"/>
            </p:cNvSpPr>
            <p:nvPr/>
          </p:nvSpPr>
          <p:spPr bwMode="auto">
            <a:xfrm>
              <a:off x="5319713" y="54991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36" name="41 CuadroTexto"/>
            <p:cNvSpPr txBox="1">
              <a:spLocks noChangeArrowheads="1"/>
            </p:cNvSpPr>
            <p:nvPr/>
          </p:nvSpPr>
          <p:spPr bwMode="auto">
            <a:xfrm>
              <a:off x="6156325" y="5040313"/>
              <a:ext cx="655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7" name="43 CuadroTexto"/>
            <p:cNvSpPr txBox="1">
              <a:spLocks noChangeArrowheads="1"/>
            </p:cNvSpPr>
            <p:nvPr/>
          </p:nvSpPr>
          <p:spPr bwMode="auto">
            <a:xfrm>
              <a:off x="2843213" y="4805363"/>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38" name="24 CuadroTexto"/>
            <p:cNvSpPr txBox="1">
              <a:spLocks noChangeArrowheads="1"/>
            </p:cNvSpPr>
            <p:nvPr/>
          </p:nvSpPr>
          <p:spPr bwMode="auto">
            <a:xfrm>
              <a:off x="1187624" y="44624"/>
              <a:ext cx="767734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None/>
              </a:pPr>
              <a:r>
                <a:rPr lang="es-ES" altLang="es-CL" sz="2400" b="1" dirty="0">
                  <a:solidFill>
                    <a:srgbClr val="0F69B4"/>
                  </a:solidFill>
                  <a:latin typeface="Calibri"/>
                  <a:cs typeface="Calibri"/>
                </a:rPr>
                <a:t>Telefonía Móvil (Red Propia)</a:t>
              </a:r>
            </a:p>
            <a:p>
              <a:pPr algn="ctr" eaLnBrk="1" hangingPunct="1">
                <a:spcBef>
                  <a:spcPct val="0"/>
                </a:spcBef>
                <a:buFontTx/>
                <a:buNone/>
              </a:pPr>
              <a:r>
                <a:rPr lang="es-ES" altLang="es-CL" sz="2400" b="1" dirty="0" smtClean="0">
                  <a:solidFill>
                    <a:srgbClr val="0F69B4"/>
                  </a:solidFill>
                  <a:latin typeface="Calibri"/>
                  <a:cs typeface="Calibri"/>
                </a:rPr>
                <a:t>Tiempo Establecimiento Llamada</a:t>
              </a:r>
              <a:endParaRPr lang="es-ES" altLang="es-CL" sz="2400" b="1" dirty="0">
                <a:solidFill>
                  <a:srgbClr val="0F69B4"/>
                </a:solidFill>
                <a:latin typeface="Calibri"/>
                <a:cs typeface="Calibri"/>
              </a:endParaRPr>
            </a:p>
            <a:p>
              <a:pPr algn="ctr" eaLnBrk="1" hangingPunct="1">
                <a:spcBef>
                  <a:spcPct val="0"/>
                </a:spcBef>
                <a:buFontTx/>
                <a:buNone/>
              </a:pPr>
              <a:endParaRPr lang="es-ES" altLang="es-CL" sz="2400" b="1" dirty="0">
                <a:solidFill>
                  <a:srgbClr val="0F69B4"/>
                </a:solidFill>
                <a:latin typeface="Calibri"/>
                <a:cs typeface="Calibri"/>
              </a:endParaRPr>
            </a:p>
          </p:txBody>
        </p:sp>
        <p:sp>
          <p:nvSpPr>
            <p:cNvPr id="77839" name="50 CuadroTexto"/>
            <p:cNvSpPr txBox="1">
              <a:spLocks noChangeArrowheads="1"/>
            </p:cNvSpPr>
            <p:nvPr/>
          </p:nvSpPr>
          <p:spPr bwMode="auto">
            <a:xfrm>
              <a:off x="468313" y="231140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0" name="51 CuadroTexto"/>
            <p:cNvSpPr txBox="1">
              <a:spLocks noChangeArrowheads="1"/>
            </p:cNvSpPr>
            <p:nvPr/>
          </p:nvSpPr>
          <p:spPr bwMode="auto">
            <a:xfrm>
              <a:off x="1187450" y="1827213"/>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1" name="53 CuadroTexto"/>
            <p:cNvSpPr txBox="1">
              <a:spLocks noChangeArrowheads="1"/>
            </p:cNvSpPr>
            <p:nvPr/>
          </p:nvSpPr>
          <p:spPr bwMode="auto">
            <a:xfrm>
              <a:off x="6875463" y="2613025"/>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1°Sem</a:t>
              </a:r>
            </a:p>
          </p:txBody>
        </p:sp>
        <p:sp>
          <p:nvSpPr>
            <p:cNvPr id="77842" name="55 CuadroTexto"/>
            <p:cNvSpPr txBox="1">
              <a:spLocks noChangeArrowheads="1"/>
            </p:cNvSpPr>
            <p:nvPr/>
          </p:nvSpPr>
          <p:spPr bwMode="auto">
            <a:xfrm>
              <a:off x="6056313" y="2071688"/>
              <a:ext cx="655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77843" name="57 CuadroTexto"/>
            <p:cNvSpPr txBox="1">
              <a:spLocks noChangeArrowheads="1"/>
            </p:cNvSpPr>
            <p:nvPr/>
          </p:nvSpPr>
          <p:spPr bwMode="auto">
            <a:xfrm>
              <a:off x="4427538" y="2003425"/>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eaLnBrk="1" hangingPunct="1">
                <a:spcBef>
                  <a:spcPct val="0"/>
                </a:spcBef>
                <a:buFontTx/>
                <a:buNone/>
              </a:pPr>
              <a:r>
                <a:rPr lang="es-CL" altLang="es-CL" sz="1100" b="1">
                  <a:solidFill>
                    <a:srgbClr val="FFFFFF"/>
                  </a:solidFill>
                  <a:latin typeface="Tahoma" pitchFamily="34" charset="0"/>
                  <a:cs typeface="Tahoma" pitchFamily="34" charset="0"/>
                </a:rPr>
                <a:t>2°Sem</a:t>
              </a:r>
            </a:p>
          </p:txBody>
        </p:sp>
        <p:sp>
          <p:nvSpPr>
            <p:cNvPr id="25" name="6 Marcador de texto"/>
            <p:cNvSpPr txBox="1">
              <a:spLocks/>
            </p:cNvSpPr>
            <p:nvPr/>
          </p:nvSpPr>
          <p:spPr>
            <a:xfrm>
              <a:off x="2555776" y="4725144"/>
              <a:ext cx="5328592" cy="1576013"/>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eaLnBrk="1" hangingPunct="1">
                <a:spcBef>
                  <a:spcPct val="0"/>
                </a:spcBef>
                <a:buNone/>
                <a:defRPr/>
              </a:pPr>
              <a:r>
                <a:rPr lang="es-CL" altLang="es-CL" sz="1200" dirty="0" smtClean="0">
                  <a:solidFill>
                    <a:srgbClr val="0F69B4"/>
                  </a:solidFill>
                  <a:latin typeface="Calibri"/>
                  <a:ea typeface="+mn-ea"/>
                  <a:cs typeface="Calibri"/>
                </a:rPr>
                <a:t>                                    </a:t>
              </a:r>
              <a:endParaRPr lang="es-CL" altLang="es-CL" sz="1400" dirty="0">
                <a:solidFill>
                  <a:srgbClr val="0F69B4"/>
                </a:solidFill>
                <a:latin typeface="Calibri"/>
                <a:cs typeface="Calibri"/>
              </a:endParaRPr>
            </a:p>
            <a:p>
              <a:pPr marL="0" lvl="0" indent="0" algn="just" eaLnBrk="1" hangingPunct="1">
                <a:spcBef>
                  <a:spcPct val="0"/>
                </a:spcBef>
                <a:buNone/>
                <a:defRPr/>
              </a:pPr>
              <a:r>
                <a:rPr lang="es-CL" altLang="es-CL" sz="1400" dirty="0" smtClean="0">
                  <a:solidFill>
                    <a:srgbClr val="0F69B4"/>
                  </a:solidFill>
                  <a:latin typeface="Calibri"/>
                  <a:cs typeface="Calibri"/>
                </a:rPr>
                <a:t>Tiempo </a:t>
              </a:r>
              <a:r>
                <a:rPr lang="es-CL" altLang="es-CL" sz="1400" dirty="0">
                  <a:solidFill>
                    <a:srgbClr val="0F69B4"/>
                  </a:solidFill>
                  <a:latin typeface="Calibri"/>
                  <a:cs typeface="Calibri"/>
                </a:rPr>
                <a:t>Promedio de Establecimiento </a:t>
              </a:r>
              <a:r>
                <a:rPr lang="es-CL" altLang="es-CL" sz="1400" dirty="0" smtClean="0">
                  <a:solidFill>
                    <a:srgbClr val="0F69B4"/>
                  </a:solidFill>
                  <a:latin typeface="Calibri"/>
                  <a:cs typeface="Calibri"/>
                </a:rPr>
                <a:t>de Llamadas </a:t>
              </a:r>
              <a:r>
                <a:rPr lang="es-CL" altLang="es-CL" sz="1400" dirty="0">
                  <a:solidFill>
                    <a:srgbClr val="0F69B4"/>
                  </a:solidFill>
                  <a:latin typeface="Calibri"/>
                  <a:cs typeface="Calibri"/>
                </a:rPr>
                <a:t>representa el tiempo que demora en establecerse una comunicación </a:t>
              </a:r>
              <a:r>
                <a:rPr lang="es-CL" altLang="es-CL" sz="1400" dirty="0" smtClean="0">
                  <a:solidFill>
                    <a:srgbClr val="0F69B4"/>
                  </a:solidFill>
                  <a:latin typeface="Calibri"/>
                  <a:cs typeface="Calibri"/>
                </a:rPr>
                <a:t>contabilizado </a:t>
              </a:r>
              <a:r>
                <a:rPr lang="es-CL" altLang="es-CL" sz="1400" dirty="0">
                  <a:solidFill>
                    <a:srgbClr val="0F69B4"/>
                  </a:solidFill>
                  <a:latin typeface="Calibri"/>
                  <a:cs typeface="Calibri"/>
                </a:rPr>
                <a:t>desde el envío de la numeración (</a:t>
              </a:r>
              <a:r>
                <a:rPr lang="es-CL" altLang="es-CL" sz="1400" dirty="0" err="1">
                  <a:solidFill>
                    <a:srgbClr val="0F69B4"/>
                  </a:solidFill>
                  <a:latin typeface="Calibri"/>
                  <a:cs typeface="Calibri"/>
                </a:rPr>
                <a:t>send</a:t>
              </a:r>
              <a:r>
                <a:rPr lang="es-CL" altLang="es-CL" sz="1400" dirty="0">
                  <a:solidFill>
                    <a:srgbClr val="0F69B4"/>
                  </a:solidFill>
                  <a:latin typeface="Calibri"/>
                  <a:cs typeface="Calibri"/>
                </a:rPr>
                <a:t>) hasta la recepción de </a:t>
              </a:r>
              <a:r>
                <a:rPr lang="es-CL" altLang="es-CL" sz="1400" dirty="0" smtClean="0">
                  <a:solidFill>
                    <a:srgbClr val="0F69B4"/>
                  </a:solidFill>
                  <a:latin typeface="Calibri"/>
                  <a:cs typeface="Calibri"/>
                </a:rPr>
                <a:t>confirmación  de aceptación del </a:t>
              </a:r>
              <a:r>
                <a:rPr lang="es-CL" altLang="es-CL" sz="1400" dirty="0">
                  <a:solidFill>
                    <a:srgbClr val="0F69B4"/>
                  </a:solidFill>
                  <a:latin typeface="Calibri"/>
                  <a:cs typeface="Calibri"/>
                </a:rPr>
                <a:t>llamado.</a:t>
              </a:r>
            </a:p>
            <a:p>
              <a:pPr marL="0" lvl="0" indent="0" algn="just" eaLnBrk="1" hangingPunct="1">
                <a:spcBef>
                  <a:spcPct val="0"/>
                </a:spcBef>
                <a:buNone/>
                <a:defRPr/>
              </a:pPr>
              <a:endParaRPr lang="es-CL" altLang="es-CL" sz="1400" dirty="0" smtClean="0">
                <a:solidFill>
                  <a:srgbClr val="0F69B4"/>
                </a:solidFill>
                <a:latin typeface="Calibri"/>
                <a:cs typeface="Calibri"/>
              </a:endParaRPr>
            </a:p>
            <a:p>
              <a:pPr marL="0" lvl="0" indent="0" algn="just" eaLnBrk="1" hangingPunct="1">
                <a:spcBef>
                  <a:spcPct val="0"/>
                </a:spcBef>
                <a:buNone/>
                <a:defRPr/>
              </a:pPr>
              <a:r>
                <a:rPr lang="es-MX" altLang="es-CL" sz="1400" dirty="0" smtClean="0">
                  <a:solidFill>
                    <a:srgbClr val="0F69B4"/>
                  </a:solidFill>
                  <a:latin typeface="Calibri"/>
                  <a:cs typeface="Calibri"/>
                </a:rPr>
                <a:t>                                                                                                                                                                 </a:t>
              </a:r>
              <a:endParaRPr lang="es-CL" altLang="es-CL" sz="1400" dirty="0">
                <a:solidFill>
                  <a:srgbClr val="0F69B4"/>
                </a:solidFill>
                <a:latin typeface="Calibri"/>
                <a:cs typeface="Calibri"/>
              </a:endParaRPr>
            </a:p>
            <a:p>
              <a:pPr marL="0" lvl="0" indent="0" algn="just" eaLnBrk="1" hangingPunct="1">
                <a:spcBef>
                  <a:spcPct val="0"/>
                </a:spcBef>
                <a:buNone/>
                <a:defRPr/>
              </a:pPr>
              <a:r>
                <a:rPr lang="es-MX" altLang="es-CL" sz="1400" dirty="0" smtClean="0">
                  <a:solidFill>
                    <a:srgbClr val="0F69B4"/>
                  </a:solidFill>
                  <a:latin typeface="Calibri"/>
                  <a:cs typeface="Calibri"/>
                </a:rPr>
                <a:t>                                                                                                                                                                </a:t>
              </a:r>
              <a:endParaRPr lang="es-CL" altLang="es-CL" sz="1400" dirty="0" smtClean="0">
                <a:solidFill>
                  <a:srgbClr val="0F69B4"/>
                </a:solidFill>
                <a:latin typeface="Calibri"/>
                <a:cs typeface="Calibri"/>
              </a:endParaRPr>
            </a:p>
            <a:p>
              <a:pPr marL="0" lvl="0" indent="0" algn="just" eaLnBrk="1" hangingPunct="1">
                <a:spcBef>
                  <a:spcPct val="0"/>
                </a:spcBef>
                <a:buNone/>
                <a:defRPr/>
              </a:pPr>
              <a:r>
                <a:rPr lang="es-MX" altLang="es-CL" sz="1400" dirty="0" smtClean="0">
                  <a:solidFill>
                    <a:srgbClr val="0F69B4"/>
                  </a:solidFill>
                  <a:latin typeface="Calibri"/>
                  <a:cs typeface="Calibri"/>
                </a:rPr>
                <a:t>                                                                                                                                                             </a:t>
              </a:r>
              <a:endParaRPr lang="es-CL" altLang="es-CL" sz="1400" dirty="0">
                <a:solidFill>
                  <a:srgbClr val="0F69B4"/>
                </a:solidFill>
                <a:latin typeface="Calibri"/>
                <a:cs typeface="Calibri"/>
              </a:endParaRPr>
            </a:p>
            <a:p>
              <a:pPr marL="0" lvl="0" indent="0" algn="just" eaLnBrk="1" hangingPunct="1">
                <a:spcBef>
                  <a:spcPct val="0"/>
                </a:spcBef>
                <a:buNone/>
                <a:defRPr/>
              </a:pPr>
              <a:r>
                <a:rPr lang="es-MX" altLang="es-CL" sz="1400" dirty="0" smtClean="0">
                  <a:solidFill>
                    <a:srgbClr val="0F69B4"/>
                  </a:solidFill>
                  <a:latin typeface="Calibri"/>
                  <a:cs typeface="Calibri"/>
                </a:rPr>
                <a:t>                                                                                                                                                 </a:t>
              </a:r>
              <a:endParaRPr lang="es-CL" altLang="es-CL" sz="1400" dirty="0" smtClean="0">
                <a:solidFill>
                  <a:srgbClr val="0F69B4"/>
                </a:solidFill>
                <a:latin typeface="Calibri"/>
                <a:cs typeface="Calibri"/>
              </a:endParaRPr>
            </a:p>
            <a:p>
              <a:pPr marL="0" lvl="0" indent="0" algn="just" eaLnBrk="1" hangingPunct="1">
                <a:spcBef>
                  <a:spcPct val="0"/>
                </a:spcBef>
                <a:buNone/>
                <a:defRPr/>
              </a:pPr>
              <a:r>
                <a:rPr lang="es-CL" altLang="es-CL" sz="1400" dirty="0" smtClean="0">
                  <a:solidFill>
                    <a:srgbClr val="0F69B4"/>
                  </a:solidFill>
                  <a:latin typeface="Calibri"/>
                  <a:cs typeface="Calibri"/>
                </a:rPr>
                <a:t>.</a:t>
              </a:r>
            </a:p>
            <a:p>
              <a:pPr marL="0" lvl="0" indent="0" algn="just" eaLnBrk="1" hangingPunct="1">
                <a:spcBef>
                  <a:spcPct val="0"/>
                </a:spcBef>
                <a:buNone/>
                <a:defRPr/>
              </a:pPr>
              <a:endParaRPr lang="es-CL" altLang="es-CL" sz="1400" dirty="0">
                <a:solidFill>
                  <a:srgbClr val="0F69B4"/>
                </a:solidFill>
                <a:latin typeface="Calibri"/>
                <a:cs typeface="Calibri"/>
              </a:endParaRPr>
            </a:p>
            <a:p>
              <a:pPr marL="0" lvl="0" indent="0" algn="just" eaLnBrk="1" hangingPunct="1">
                <a:spcBef>
                  <a:spcPct val="0"/>
                </a:spcBef>
                <a:buNone/>
                <a:defRPr/>
              </a:pPr>
              <a:endParaRPr lang="es-CL" sz="1400" dirty="0">
                <a:solidFill>
                  <a:srgbClr val="0F69B4"/>
                </a:solidFill>
                <a:latin typeface="Calibri"/>
                <a:cs typeface="Calibri"/>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 y="4672013"/>
              <a:ext cx="1682750" cy="140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952" y="1052735"/>
              <a:ext cx="6121400"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Rectángulo redondeado"/>
            <p:cNvSpPr/>
            <p:nvPr/>
          </p:nvSpPr>
          <p:spPr bwMode="auto">
            <a:xfrm>
              <a:off x="539750" y="117475"/>
              <a:ext cx="996950" cy="719138"/>
            </a:xfrm>
            <a:prstGeom prst="roundRect">
              <a:avLst>
                <a:gd name="adj" fmla="val 9892"/>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0" rIns="108000" bIns="36000"/>
            <a:lstStyle/>
            <a:p>
              <a:pPr algn="ctr">
                <a:defRPr/>
              </a:pPr>
              <a:r>
                <a:rPr lang="es-CL" sz="6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Comportamiento de Red</a:t>
              </a:r>
            </a:p>
          </p:txBody>
        </p:sp>
        <p:pic>
          <p:nvPicPr>
            <p:cNvPr id="32" name="Picture 15" descr="C:\Users\vreginato\Desktop\connection-ve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41" y="331506"/>
              <a:ext cx="374569" cy="4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596132" y="1515131"/>
              <a:ext cx="431528" cy="415498"/>
            </a:xfrm>
            <a:prstGeom prst="rect">
              <a:avLst/>
            </a:prstGeom>
            <a:noFill/>
          </p:spPr>
          <p:txBody>
            <a:bodyPr wrap="none" rtlCol="0">
              <a:spAutoFit/>
            </a:bodyPr>
            <a:lstStyle/>
            <a:p>
              <a:r>
                <a:rPr lang="es-CL" sz="1050" b="1" dirty="0" err="1" smtClean="0"/>
                <a:t>Seg</a:t>
              </a:r>
              <a:endParaRPr lang="es-CL" sz="1050" b="1" dirty="0" smtClean="0"/>
            </a:p>
            <a:p>
              <a:endParaRPr lang="es-CL" sz="1050" b="1" dirty="0"/>
            </a:p>
          </p:txBody>
        </p:sp>
      </p:grpSp>
    </p:spTree>
    <p:extLst>
      <p:ext uri="{BB962C8B-B14F-4D97-AF65-F5344CB8AC3E}">
        <p14:creationId xmlns:p14="http://schemas.microsoft.com/office/powerpoint/2010/main" val="187642716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73734</TotalTime>
  <Words>4252</Words>
  <Application>Microsoft Macintosh PowerPoint</Application>
  <PresentationFormat>Presentación en pantalla (4:3)</PresentationFormat>
  <Paragraphs>615</Paragraphs>
  <Slides>40</Slides>
  <Notes>39</Notes>
  <HiddenSlides>0</HiddenSlides>
  <MMClips>0</MMClips>
  <ScaleCrop>false</ScaleCrop>
  <HeadingPairs>
    <vt:vector size="4" baseType="variant">
      <vt:variant>
        <vt:lpstr>Tema</vt:lpstr>
      </vt:variant>
      <vt:variant>
        <vt:i4>8</vt:i4>
      </vt:variant>
      <vt:variant>
        <vt:lpstr>Títulos de diapositiva</vt:lpstr>
      </vt:variant>
      <vt:variant>
        <vt:i4>40</vt:i4>
      </vt:variant>
    </vt:vector>
  </HeadingPairs>
  <TitlesOfParts>
    <vt:vector size="48" baseType="lpstr">
      <vt:lpstr>Office Theme</vt:lpstr>
      <vt:lpstr>1_Office Theme</vt:lpstr>
      <vt:lpstr>2_Office Theme</vt:lpstr>
      <vt:lpstr>4_Office Theme</vt:lpstr>
      <vt:lpstr>5_Office Theme</vt:lpstr>
      <vt:lpstr>6_Office Theme</vt:lpstr>
      <vt:lpstr>7_Office Theme</vt:lpstr>
      <vt:lpstr>3_Office Theme</vt:lpstr>
      <vt:lpstr>RANKING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Eduardo Sanchez Ortiz</cp:lastModifiedBy>
  <cp:revision>1919</cp:revision>
  <cp:lastPrinted>2015-07-27T19:58:16Z</cp:lastPrinted>
  <dcterms:created xsi:type="dcterms:W3CDTF">2010-11-27T19:44:20Z</dcterms:created>
  <dcterms:modified xsi:type="dcterms:W3CDTF">2015-09-24T10:28:39Z</dcterms:modified>
</cp:coreProperties>
</file>