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3" r:id="rId1"/>
    <p:sldMasterId id="2147483665" r:id="rId2"/>
    <p:sldMasterId id="2147483885" r:id="rId3"/>
    <p:sldMasterId id="2147483897" r:id="rId4"/>
    <p:sldMasterId id="2147483909" r:id="rId5"/>
    <p:sldMasterId id="2147483921" r:id="rId6"/>
    <p:sldMasterId id="2147483933" r:id="rId7"/>
    <p:sldMasterId id="2147483945" r:id="rId8"/>
    <p:sldMasterId id="2147483957" r:id="rId9"/>
    <p:sldMasterId id="2147483969" r:id="rId10"/>
    <p:sldMasterId id="2147483981" r:id="rId11"/>
    <p:sldMasterId id="2147483986" r:id="rId12"/>
    <p:sldMasterId id="2147483998" r:id="rId13"/>
  </p:sldMasterIdLst>
  <p:notesMasterIdLst>
    <p:notesMasterId r:id="rId36"/>
  </p:notesMasterIdLst>
  <p:handoutMasterIdLst>
    <p:handoutMasterId r:id="rId37"/>
  </p:handoutMasterIdLst>
  <p:sldIdLst>
    <p:sldId id="619" r:id="rId14"/>
    <p:sldId id="688" r:id="rId15"/>
    <p:sldId id="697" r:id="rId16"/>
    <p:sldId id="709" r:id="rId17"/>
    <p:sldId id="674" r:id="rId18"/>
    <p:sldId id="707" r:id="rId19"/>
    <p:sldId id="678" r:id="rId20"/>
    <p:sldId id="708" r:id="rId21"/>
    <p:sldId id="691" r:id="rId22"/>
    <p:sldId id="693" r:id="rId23"/>
    <p:sldId id="681" r:id="rId24"/>
    <p:sldId id="679" r:id="rId25"/>
    <p:sldId id="710" r:id="rId26"/>
    <p:sldId id="699" r:id="rId27"/>
    <p:sldId id="702" r:id="rId28"/>
    <p:sldId id="692" r:id="rId29"/>
    <p:sldId id="703" r:id="rId30"/>
    <p:sldId id="711" r:id="rId31"/>
    <p:sldId id="701" r:id="rId32"/>
    <p:sldId id="712" r:id="rId33"/>
    <p:sldId id="689" r:id="rId34"/>
    <p:sldId id="713" r:id="rId35"/>
  </p:sldIdLst>
  <p:sldSz cx="9144000" cy="6858000" type="screen4x3"/>
  <p:notesSz cx="6881813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3379CD"/>
    <a:srgbClr val="0067B7"/>
    <a:srgbClr val="00487E"/>
    <a:srgbClr val="D7D8DB"/>
    <a:srgbClr val="DAE3F2"/>
    <a:srgbClr val="D3D2E0"/>
    <a:srgbClr val="D1D2E1"/>
    <a:srgbClr val="FF66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3333" autoAdjust="0"/>
    <p:restoredTop sz="93250" autoAdjust="0"/>
  </p:normalViewPr>
  <p:slideViewPr>
    <p:cSldViewPr snapToObjects="1">
      <p:cViewPr>
        <p:scale>
          <a:sx n="100" d="100"/>
          <a:sy n="100" d="100"/>
        </p:scale>
        <p:origin x="-2328" y="-304"/>
      </p:cViewPr>
      <p:guideLst>
        <p:guide orient="horz" pos="450"/>
        <p:guide pos="4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oliva\Desktop\Adolfo%20Oliva\COMPARAME%20CHILE\Base%20de%20datos%20Comparame%20Chile.xls" TargetMode="External"/><Relationship Id="rId2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9.xlsx"/><Relationship Id="rId2" Type="http://schemas.openxmlformats.org/officeDocument/2006/relationships/chartUserShapes" Target="../drawings/drawing2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VERA11\DEPTO\Encuesta%20de%20Acceso,%20uso%20y%20usuarios%20de%20internet\Quinta%20Encuesta\Presentacion%20141014\Preguntas%20de%20Uso%20en%203%20meses%20para%20PPT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VERA11\DEPTO\Encuesta%20de%20Acceso,%20uso%20y%20usuarios%20de%20internet\Quinta%20Encuesta\Presentacion%20141014\Preguntas%20de%20Uso%20en%203%20meses%20para%20PPT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VERA11\DEPTO\Encuesta%20de%20Acceso,%20uso%20y%20usuarios%20de%20internet\Quinta%20Encuesta\Presentacion%20141014\Preguntas%20de%20Uso%20en%203%20meses%20para%20PPT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VERA11\DEPTO\Encuesta%20de%20Acceso,%20uso%20y%20usuarios%20de%20internet\Quinta%20Encuesta\Presentacion%20141014\Preguntas%20de%20Uso%20en%203%20meses%20para%20PPT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51542524617875"/>
          <c:y val="0.0291650679628057"/>
          <c:w val="0.726856813894181"/>
          <c:h val="0.786719099536111"/>
        </c:manualLayout>
      </c:layout>
      <c:lineChart>
        <c:grouping val="standard"/>
        <c:varyColors val="0"/>
        <c:ser>
          <c:idx val="0"/>
          <c:order val="0"/>
          <c:tx>
            <c:strRef>
              <c:f>'2 Users'!$A$6</c:f>
              <c:strCache>
                <c:ptCount val="1"/>
                <c:pt idx="0">
                  <c:v>Países desarrollados</c:v>
                </c:pt>
              </c:strCache>
            </c:strRef>
          </c:tx>
          <c:spPr>
            <a:ln w="31750"/>
          </c:spPr>
          <c:marker>
            <c:symbol val="square"/>
            <c:size val="4"/>
          </c:marker>
          <c:dLbls>
            <c:numFmt formatCode="#,##0" sourceLinked="0"/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'2 Users'!$B$5:$O$5</c:f>
              <c:strCache>
                <c:ptCount val="1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2014e</c:v>
                </c:pt>
              </c:strCache>
            </c:strRef>
          </c:cat>
          <c:val>
            <c:numRef>
              <c:f>'2 Users'!$B$6:$O$6</c:f>
              <c:numCache>
                <c:formatCode>0.0</c:formatCode>
                <c:ptCount val="14"/>
                <c:pt idx="0">
                  <c:v>29.37052536819579</c:v>
                </c:pt>
                <c:pt idx="1">
                  <c:v>37.65008339506154</c:v>
                </c:pt>
                <c:pt idx="2">
                  <c:v>41.45049211243168</c:v>
                </c:pt>
                <c:pt idx="3">
                  <c:v>46.33558841746019</c:v>
                </c:pt>
                <c:pt idx="4">
                  <c:v>50.9</c:v>
                </c:pt>
                <c:pt idx="5">
                  <c:v>53.5</c:v>
                </c:pt>
                <c:pt idx="6">
                  <c:v>59.0</c:v>
                </c:pt>
                <c:pt idx="7">
                  <c:v>61.3</c:v>
                </c:pt>
                <c:pt idx="8">
                  <c:v>62.5</c:v>
                </c:pt>
                <c:pt idx="9">
                  <c:v>67.1</c:v>
                </c:pt>
                <c:pt idx="10">
                  <c:v>70.5</c:v>
                </c:pt>
                <c:pt idx="11" formatCode="General">
                  <c:v>73.1</c:v>
                </c:pt>
                <c:pt idx="12" formatCode="General">
                  <c:v>75.7</c:v>
                </c:pt>
                <c:pt idx="13" formatCode="General">
                  <c:v>78.3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'2 Users'!$A$7</c:f>
              <c:strCache>
                <c:ptCount val="1"/>
                <c:pt idx="0">
                  <c:v>Chile</c:v>
                </c:pt>
              </c:strCache>
            </c:strRef>
          </c:tx>
          <c:spPr>
            <a:ln w="28575">
              <a:solidFill>
                <a:srgbClr val="BF0505"/>
              </a:solidFill>
            </a:ln>
          </c:spPr>
          <c:marker>
            <c:symbol val="circle"/>
            <c:size val="4"/>
            <c:spPr>
              <a:solidFill>
                <a:srgbClr val="C00000"/>
              </a:solidFill>
              <a:ln>
                <a:solidFill>
                  <a:srgbClr val="BF0505"/>
                </a:solidFill>
              </a:ln>
            </c:spPr>
          </c:marker>
          <c:dLbls>
            <c:dLbl>
              <c:idx val="11"/>
              <c:layout>
                <c:manualLayout>
                  <c:x val="-0.0410531540829517"/>
                  <c:y val="-0.0233119253825846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62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0.041605163026355"/>
                  <c:y val="-0.020058845636888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0.0307023425267862"/>
                  <c:y val="-0.0229978875925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200" b="0"/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'2 Users'!$B$5:$O$5</c:f>
              <c:strCache>
                <c:ptCount val="1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2014e</c:v>
                </c:pt>
              </c:strCache>
            </c:strRef>
          </c:cat>
          <c:val>
            <c:numRef>
              <c:f>'2 Users'!$B$7:$O$7</c:f>
              <c:numCache>
                <c:formatCode>0.0</c:formatCode>
                <c:ptCount val="14"/>
                <c:pt idx="0">
                  <c:v>19.1</c:v>
                </c:pt>
                <c:pt idx="1">
                  <c:v>22.1</c:v>
                </c:pt>
                <c:pt idx="2">
                  <c:v>25.4737788864723</c:v>
                </c:pt>
                <c:pt idx="3">
                  <c:v>28.17791012324381</c:v>
                </c:pt>
                <c:pt idx="4">
                  <c:v>31.1753470303684</c:v>
                </c:pt>
                <c:pt idx="5">
                  <c:v>34.49775117360169</c:v>
                </c:pt>
                <c:pt idx="6">
                  <c:v>35.9</c:v>
                </c:pt>
                <c:pt idx="7">
                  <c:v>37.3</c:v>
                </c:pt>
                <c:pt idx="8">
                  <c:v>38.8</c:v>
                </c:pt>
                <c:pt idx="9">
                  <c:v>45.0</c:v>
                </c:pt>
                <c:pt idx="10">
                  <c:v>52.2</c:v>
                </c:pt>
                <c:pt idx="11" formatCode="General">
                  <c:v>62.0</c:v>
                </c:pt>
                <c:pt idx="12" formatCode="General">
                  <c:v>66.0</c:v>
                </c:pt>
                <c:pt idx="13" formatCode="General">
                  <c:v>70.0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'2 Users'!$A$8</c:f>
              <c:strCache>
                <c:ptCount val="1"/>
                <c:pt idx="0">
                  <c:v>Mundo</c:v>
                </c:pt>
              </c:strCache>
            </c:strRef>
          </c:tx>
          <c:spPr>
            <a:ln w="34925">
              <a:solidFill>
                <a:schemeClr val="tx1">
                  <a:lumMod val="85000"/>
                  <a:lumOff val="15000"/>
                </a:schemeClr>
              </a:solidFill>
            </a:ln>
          </c:spPr>
          <c:marker>
            <c:symbol val="x"/>
            <c:size val="5"/>
            <c:spPr>
              <a:noFill/>
              <a:ln>
                <a:solidFill>
                  <a:schemeClr val="tx1"/>
                </a:solidFill>
              </a:ln>
            </c:spPr>
          </c:marker>
          <c:dLbls>
            <c:numFmt formatCode="#,##0" sourceLinked="0"/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'2 Users'!$B$5:$O$5</c:f>
              <c:strCache>
                <c:ptCount val="1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2014e</c:v>
                </c:pt>
              </c:strCache>
            </c:strRef>
          </c:cat>
          <c:val>
            <c:numRef>
              <c:f>'2 Users'!$B$8:$O$8</c:f>
              <c:numCache>
                <c:formatCode>0.0</c:formatCode>
                <c:ptCount val="14"/>
                <c:pt idx="0">
                  <c:v>7.954755609777139</c:v>
                </c:pt>
                <c:pt idx="1">
                  <c:v>10.70384303547515</c:v>
                </c:pt>
                <c:pt idx="2">
                  <c:v>12.28590389157247</c:v>
                </c:pt>
                <c:pt idx="3">
                  <c:v>14.095771809582</c:v>
                </c:pt>
                <c:pt idx="4">
                  <c:v>15.80753685936834</c:v>
                </c:pt>
                <c:pt idx="5">
                  <c:v>17.55589324073112</c:v>
                </c:pt>
                <c:pt idx="6">
                  <c:v>20.57573421925485</c:v>
                </c:pt>
                <c:pt idx="7">
                  <c:v>23.12923786051761</c:v>
                </c:pt>
                <c:pt idx="8">
                  <c:v>25.6386901354754</c:v>
                </c:pt>
                <c:pt idx="9">
                  <c:v>29.41303354860709</c:v>
                </c:pt>
                <c:pt idx="10">
                  <c:v>32.47304145039288</c:v>
                </c:pt>
                <c:pt idx="11">
                  <c:v>35.47443268331656</c:v>
                </c:pt>
                <c:pt idx="12">
                  <c:v>37.86923127625344</c:v>
                </c:pt>
                <c:pt idx="13">
                  <c:v>40.38288974332119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'2 Users'!$A$9</c:f>
              <c:strCache>
                <c:ptCount val="1"/>
                <c:pt idx="0">
                  <c:v>Países en desarrollo</c:v>
                </c:pt>
              </c:strCache>
            </c:strRef>
          </c:tx>
          <c:spPr>
            <a:ln w="34925"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</c:spPr>
          </c:marker>
          <c:dLbls>
            <c:dLbl>
              <c:idx val="0"/>
              <c:layout>
                <c:manualLayout>
                  <c:x val="-0.0217084958897587"/>
                  <c:y val="-0.012727391095369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271167753120636"/>
                  <c:y val="-0.01624569388826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217082829569888"/>
                  <c:y val="-0.019763996681160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271167753120636"/>
                  <c:y val="-0.023282299474055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 7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203561598682202"/>
                  <c:y val="-0.01800484528471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257646522232949"/>
                  <c:y val="-0.01800484528471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0285436378030619"/>
                  <c:y val="-0.0215231480776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339519172253668"/>
                  <c:y val="-0.0215231480776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0.0258391786927547"/>
                  <c:y val="-0.0215231480776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312476710478294"/>
                  <c:y val="-0.01800484528471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0.0393604095804415"/>
                  <c:y val="-0.01800484528471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0.0353040403141354"/>
                  <c:y val="-0.019763996681160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0.0285217784268723"/>
                  <c:y val="-0.02108751032135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0.0481468553260965"/>
                  <c:y val="-0.01520942641009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'2 Users'!$B$5:$O$5</c:f>
              <c:strCache>
                <c:ptCount val="1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2014e</c:v>
                </c:pt>
              </c:strCache>
            </c:strRef>
          </c:cat>
          <c:val>
            <c:numRef>
              <c:f>'2 Users'!$B$9:$O$9</c:f>
              <c:numCache>
                <c:formatCode>0.0</c:formatCode>
                <c:ptCount val="14"/>
                <c:pt idx="0">
                  <c:v>2.836286040938117</c:v>
                </c:pt>
                <c:pt idx="1">
                  <c:v>4.335933717261446</c:v>
                </c:pt>
                <c:pt idx="2">
                  <c:v>5.469050824435334</c:v>
                </c:pt>
                <c:pt idx="3">
                  <c:v>6.640854108168185</c:v>
                </c:pt>
                <c:pt idx="4">
                  <c:v>7.751527808986293</c:v>
                </c:pt>
                <c:pt idx="5">
                  <c:v>9.401150044039411</c:v>
                </c:pt>
                <c:pt idx="6">
                  <c:v>11.91962988883322</c:v>
                </c:pt>
                <c:pt idx="7">
                  <c:v>14.63515159331426</c:v>
                </c:pt>
                <c:pt idx="8">
                  <c:v>17.41782461410741</c:v>
                </c:pt>
                <c:pt idx="9">
                  <c:v>21.17274172964915</c:v>
                </c:pt>
                <c:pt idx="10">
                  <c:v>24.26014291871278</c:v>
                </c:pt>
                <c:pt idx="11">
                  <c:v>27.41489969093711</c:v>
                </c:pt>
                <c:pt idx="12">
                  <c:v>29.8534540126093</c:v>
                </c:pt>
                <c:pt idx="13">
                  <c:v>32.44552232466588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7487512"/>
        <c:axId val="2127490984"/>
      </c:lineChart>
      <c:catAx>
        <c:axId val="2127487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ES"/>
          </a:p>
        </c:txPr>
        <c:crossAx val="21274909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27490984"/>
        <c:scaling>
          <c:orientation val="minMax"/>
          <c:max val="100.0"/>
        </c:scaling>
        <c:delete val="1"/>
        <c:axPos val="l"/>
        <c:numFmt formatCode="General" sourceLinked="0"/>
        <c:majorTickMark val="none"/>
        <c:minorTickMark val="none"/>
        <c:tickLblPos val="none"/>
        <c:crossAx val="2127487512"/>
        <c:crosses val="autoZero"/>
        <c:crossBetween val="between"/>
      </c:valAx>
      <c:spPr>
        <a:ln w="6350">
          <a:noFill/>
        </a:ln>
      </c:spPr>
    </c:plotArea>
    <c:legend>
      <c:legendPos val="r"/>
      <c:layout>
        <c:manualLayout>
          <c:xMode val="edge"/>
          <c:yMode val="edge"/>
          <c:x val="0.778200402235189"/>
          <c:y val="0.109710032218642"/>
          <c:w val="0.22179960696709"/>
          <c:h val="0.62273693769416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E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6291445712143"/>
          <c:y val="0.00391738523853983"/>
          <c:w val="0.652601642422283"/>
          <c:h val="0.7751424885771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Quintil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Hoja1!$A$2:$A$7</c:f>
              <c:strCache>
                <c:ptCount val="6"/>
                <c:pt idx="0">
                  <c:v>Desktop</c:v>
                </c:pt>
                <c:pt idx="1">
                  <c:v>Portátil</c:v>
                </c:pt>
                <c:pt idx="2">
                  <c:v>Tablet</c:v>
                </c:pt>
                <c:pt idx="3">
                  <c:v>Smartphone</c:v>
                </c:pt>
                <c:pt idx="4">
                  <c:v>Consola</c:v>
                </c:pt>
                <c:pt idx="5">
                  <c:v>SmartTV</c:v>
                </c:pt>
              </c:strCache>
            </c:strRef>
          </c:cat>
          <c:val>
            <c:numRef>
              <c:f>Hoja1!$B$2:$B$7</c:f>
              <c:numCache>
                <c:formatCode>0.0%</c:formatCode>
                <c:ptCount val="6"/>
                <c:pt idx="0">
                  <c:v>0.4987</c:v>
                </c:pt>
                <c:pt idx="1">
                  <c:v>0.6561</c:v>
                </c:pt>
                <c:pt idx="2">
                  <c:v>0.1289</c:v>
                </c:pt>
                <c:pt idx="3">
                  <c:v>0.4764</c:v>
                </c:pt>
                <c:pt idx="4">
                  <c:v>0.0563</c:v>
                </c:pt>
                <c:pt idx="5">
                  <c:v>0.019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Quintil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Hoja1!$A$2:$A$7</c:f>
              <c:strCache>
                <c:ptCount val="6"/>
                <c:pt idx="0">
                  <c:v>Desktop</c:v>
                </c:pt>
                <c:pt idx="1">
                  <c:v>Portátil</c:v>
                </c:pt>
                <c:pt idx="2">
                  <c:v>Tablet</c:v>
                </c:pt>
                <c:pt idx="3">
                  <c:v>Smartphone</c:v>
                </c:pt>
                <c:pt idx="4">
                  <c:v>Consola</c:v>
                </c:pt>
                <c:pt idx="5">
                  <c:v>SmartTV</c:v>
                </c:pt>
              </c:strCache>
            </c:strRef>
          </c:cat>
          <c:val>
            <c:numRef>
              <c:f>Hoja1!$C$2:$C$7</c:f>
              <c:numCache>
                <c:formatCode>0.0%</c:formatCode>
                <c:ptCount val="6"/>
                <c:pt idx="0">
                  <c:v>0.4991</c:v>
                </c:pt>
                <c:pt idx="1">
                  <c:v>0.667</c:v>
                </c:pt>
                <c:pt idx="2">
                  <c:v>0.1134</c:v>
                </c:pt>
                <c:pt idx="3">
                  <c:v>0.4829</c:v>
                </c:pt>
                <c:pt idx="4">
                  <c:v>0.059</c:v>
                </c:pt>
                <c:pt idx="5">
                  <c:v>0.0208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Quintil 3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Hoja1!$A$2:$A$7</c:f>
              <c:strCache>
                <c:ptCount val="6"/>
                <c:pt idx="0">
                  <c:v>Desktop</c:v>
                </c:pt>
                <c:pt idx="1">
                  <c:v>Portátil</c:v>
                </c:pt>
                <c:pt idx="2">
                  <c:v>Tablet</c:v>
                </c:pt>
                <c:pt idx="3">
                  <c:v>Smartphone</c:v>
                </c:pt>
                <c:pt idx="4">
                  <c:v>Consola</c:v>
                </c:pt>
                <c:pt idx="5">
                  <c:v>SmartTV</c:v>
                </c:pt>
              </c:strCache>
            </c:strRef>
          </c:cat>
          <c:val>
            <c:numRef>
              <c:f>Hoja1!$D$2:$D$7</c:f>
              <c:numCache>
                <c:formatCode>0.0%</c:formatCode>
                <c:ptCount val="6"/>
                <c:pt idx="0">
                  <c:v>0.5418</c:v>
                </c:pt>
                <c:pt idx="1">
                  <c:v>0.7151</c:v>
                </c:pt>
                <c:pt idx="2">
                  <c:v>0.1539</c:v>
                </c:pt>
                <c:pt idx="3">
                  <c:v>0.533</c:v>
                </c:pt>
                <c:pt idx="4">
                  <c:v>0.1088</c:v>
                </c:pt>
                <c:pt idx="5">
                  <c:v>0.0224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Quintil 4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Hoja1!$A$2:$A$7</c:f>
              <c:strCache>
                <c:ptCount val="6"/>
                <c:pt idx="0">
                  <c:v>Desktop</c:v>
                </c:pt>
                <c:pt idx="1">
                  <c:v>Portátil</c:v>
                </c:pt>
                <c:pt idx="2">
                  <c:v>Tablet</c:v>
                </c:pt>
                <c:pt idx="3">
                  <c:v>Smartphone</c:v>
                </c:pt>
                <c:pt idx="4">
                  <c:v>Consola</c:v>
                </c:pt>
                <c:pt idx="5">
                  <c:v>SmartTV</c:v>
                </c:pt>
              </c:strCache>
            </c:strRef>
          </c:cat>
          <c:val>
            <c:numRef>
              <c:f>Hoja1!$E$2:$E$7</c:f>
              <c:numCache>
                <c:formatCode>0.0%</c:formatCode>
                <c:ptCount val="6"/>
                <c:pt idx="0">
                  <c:v>0.5484</c:v>
                </c:pt>
                <c:pt idx="1">
                  <c:v>0.7708</c:v>
                </c:pt>
                <c:pt idx="2">
                  <c:v>0.1579</c:v>
                </c:pt>
                <c:pt idx="3">
                  <c:v>0.6185</c:v>
                </c:pt>
                <c:pt idx="4">
                  <c:v>0.1606</c:v>
                </c:pt>
                <c:pt idx="5">
                  <c:v>0.0468</c:v>
                </c:pt>
              </c:numCache>
            </c:numRef>
          </c:val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Quintil 5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Hoja1!$A$2:$A$7</c:f>
              <c:strCache>
                <c:ptCount val="6"/>
                <c:pt idx="0">
                  <c:v>Desktop</c:v>
                </c:pt>
                <c:pt idx="1">
                  <c:v>Portátil</c:v>
                </c:pt>
                <c:pt idx="2">
                  <c:v>Tablet</c:v>
                </c:pt>
                <c:pt idx="3">
                  <c:v>Smartphone</c:v>
                </c:pt>
                <c:pt idx="4">
                  <c:v>Consola</c:v>
                </c:pt>
                <c:pt idx="5">
                  <c:v>SmartTV</c:v>
                </c:pt>
              </c:strCache>
            </c:strRef>
          </c:cat>
          <c:val>
            <c:numRef>
              <c:f>Hoja1!$F$2:$F$7</c:f>
              <c:numCache>
                <c:formatCode>0.0%</c:formatCode>
                <c:ptCount val="6"/>
                <c:pt idx="0">
                  <c:v>0.5148</c:v>
                </c:pt>
                <c:pt idx="1">
                  <c:v>0.8035</c:v>
                </c:pt>
                <c:pt idx="2">
                  <c:v>0.2373</c:v>
                </c:pt>
                <c:pt idx="3">
                  <c:v>0.7024</c:v>
                </c:pt>
                <c:pt idx="4">
                  <c:v>0.1277</c:v>
                </c:pt>
                <c:pt idx="5">
                  <c:v>0.0975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208536"/>
        <c:axId val="2130211528"/>
      </c:barChart>
      <c:catAx>
        <c:axId val="2130208536"/>
        <c:scaling>
          <c:orientation val="minMax"/>
        </c:scaling>
        <c:delete val="0"/>
        <c:axPos val="l"/>
        <c:majorTickMark val="out"/>
        <c:minorTickMark val="none"/>
        <c:tickLblPos val="nextTo"/>
        <c:crossAx val="2130211528"/>
        <c:crosses val="autoZero"/>
        <c:auto val="1"/>
        <c:lblAlgn val="ctr"/>
        <c:lblOffset val="100"/>
        <c:noMultiLvlLbl val="0"/>
      </c:catAx>
      <c:valAx>
        <c:axId val="2130211528"/>
        <c:scaling>
          <c:orientation val="minMax"/>
        </c:scaling>
        <c:delete val="0"/>
        <c:axPos val="b"/>
        <c:numFmt formatCode="0%" sourceLinked="0"/>
        <c:majorTickMark val="out"/>
        <c:minorTickMark val="none"/>
        <c:tickLblPos val="nextTo"/>
        <c:crossAx val="2130208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6771519631475"/>
          <c:y val="0.890343190794391"/>
          <c:w val="0.811357121307712"/>
          <c:h val="0.091970502624635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78221669229002"/>
          <c:y val="0.157339629791324"/>
          <c:w val="0.721326117205561"/>
          <c:h val="0.694241859721028"/>
        </c:manualLayout>
      </c:layout>
      <c:barChart>
        <c:barDir val="col"/>
        <c:grouping val="stacked"/>
        <c:varyColors val="0"/>
        <c:ser>
          <c:idx val="0"/>
          <c:order val="1"/>
          <c:tx>
            <c:strRef>
              <c:f>'Internt (2)'!$C$1</c:f>
              <c:strCache>
                <c:ptCount val="1"/>
                <c:pt idx="0">
                  <c:v>Fijo 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'Internt (2)'!$A$2:$A$7</c:f>
              <c:strCach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1T-2014</c:v>
                </c:pt>
              </c:strCache>
            </c:strRef>
          </c:cat>
          <c:val>
            <c:numRef>
              <c:f>'Internt (2)'!$C$2:$C$7</c:f>
              <c:numCache>
                <c:formatCode>#,##0</c:formatCode>
                <c:ptCount val="6"/>
                <c:pt idx="0">
                  <c:v>1.695034E6</c:v>
                </c:pt>
                <c:pt idx="1">
                  <c:v>1.819564E6</c:v>
                </c:pt>
                <c:pt idx="2">
                  <c:v>2.025642E6</c:v>
                </c:pt>
                <c:pt idx="3">
                  <c:v>2.186173E6</c:v>
                </c:pt>
                <c:pt idx="4">
                  <c:v>2.296522E6</c:v>
                </c:pt>
                <c:pt idx="5">
                  <c:v>2.337647E6</c:v>
                </c:pt>
              </c:numCache>
            </c:numRef>
          </c:val>
        </c:ser>
        <c:ser>
          <c:idx val="1"/>
          <c:order val="2"/>
          <c:tx>
            <c:strRef>
              <c:f>'Internt (2)'!$D$1</c:f>
              <c:strCache>
                <c:ptCount val="1"/>
                <c:pt idx="0">
                  <c:v>Móvil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'Internt (2)'!$A$2:$A$7</c:f>
              <c:strCach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1T-2014</c:v>
                </c:pt>
              </c:strCache>
            </c:strRef>
          </c:cat>
          <c:val>
            <c:numRef>
              <c:f>'Internt (2)'!$D$2:$D$7</c:f>
              <c:numCache>
                <c:formatCode>#,##0</c:formatCode>
                <c:ptCount val="6"/>
                <c:pt idx="0">
                  <c:v>638787.0</c:v>
                </c:pt>
                <c:pt idx="1">
                  <c:v>1.445675E6</c:v>
                </c:pt>
                <c:pt idx="2">
                  <c:v>3.154995E6</c:v>
                </c:pt>
                <c:pt idx="3">
                  <c:v>4.983888E6</c:v>
                </c:pt>
                <c:pt idx="4">
                  <c:v>6.34699E6</c:v>
                </c:pt>
                <c:pt idx="5">
                  <c:v>6.818509E6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2130289784"/>
        <c:axId val="2130292888"/>
      </c:barChart>
      <c:lineChart>
        <c:grouping val="standard"/>
        <c:varyColors val="0"/>
        <c:ser>
          <c:idx val="2"/>
          <c:order val="0"/>
          <c:tx>
            <c:strRef>
              <c:f>'Internt (2)'!$B$1</c:f>
              <c:strCache>
                <c:ptCount val="1"/>
                <c:pt idx="0">
                  <c:v>Penetración cada 100 hab</c:v>
                </c:pt>
              </c:strCache>
            </c:strRef>
          </c:tx>
          <c:spPr>
            <a:ln w="38100">
              <a:solidFill>
                <a:schemeClr val="accent2"/>
              </a:solidFill>
            </a:ln>
          </c:spPr>
          <c:marker>
            <c:symbol val="diamond"/>
            <c:size val="5"/>
            <c:spPr>
              <a:solidFill>
                <a:schemeClr val="accent2"/>
              </a:solidFill>
              <a:ln w="38100">
                <a:solidFill>
                  <a:schemeClr val="accent2"/>
                </a:solidFill>
              </a:ln>
            </c:spPr>
          </c:marker>
          <c:dLbls>
            <c:numFmt formatCode="#,##0.0" sourceLinked="0"/>
            <c:txPr>
              <a:bodyPr/>
              <a:lstStyle/>
              <a:p>
                <a:pPr>
                  <a:defRPr sz="1400" b="0"/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'Internt (2)'!$A$2:$A$7</c:f>
              <c:strCach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1T-2014</c:v>
                </c:pt>
              </c:strCache>
            </c:strRef>
          </c:cat>
          <c:val>
            <c:numRef>
              <c:f>'Internt (2)'!$B$2:$B$7</c:f>
              <c:numCache>
                <c:formatCode>0.00</c:formatCode>
                <c:ptCount val="6"/>
                <c:pt idx="0">
                  <c:v>13.71901697996705</c:v>
                </c:pt>
                <c:pt idx="1">
                  <c:v>19.0157653476828</c:v>
                </c:pt>
                <c:pt idx="2">
                  <c:v>29.60290992373107</c:v>
                </c:pt>
                <c:pt idx="3">
                  <c:v>41.0</c:v>
                </c:pt>
                <c:pt idx="4">
                  <c:v>49.0</c:v>
                </c:pt>
                <c:pt idx="5">
                  <c:v>51.8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0307768"/>
        <c:axId val="2130304888"/>
      </c:lineChart>
      <c:catAx>
        <c:axId val="2130289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2130292888"/>
        <c:crosses val="autoZero"/>
        <c:auto val="1"/>
        <c:lblAlgn val="ctr"/>
        <c:lblOffset val="100"/>
        <c:noMultiLvlLbl val="0"/>
      </c:catAx>
      <c:valAx>
        <c:axId val="213029288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9525">
            <a:noFill/>
          </a:ln>
        </c:spPr>
        <c:crossAx val="2130289784"/>
        <c:crosses val="autoZero"/>
        <c:crossBetween val="between"/>
        <c:dispUnits>
          <c:builtInUnit val="thousands"/>
        </c:dispUnits>
      </c:valAx>
      <c:valAx>
        <c:axId val="2130304888"/>
        <c:scaling>
          <c:orientation val="minMax"/>
          <c:max val="53.0"/>
          <c:min val="0.0"/>
        </c:scaling>
        <c:delete val="0"/>
        <c:axPos val="r"/>
        <c:numFmt formatCode="#,##0" sourceLinked="0"/>
        <c:majorTickMark val="none"/>
        <c:minorTickMark val="none"/>
        <c:tickLblPos val="none"/>
        <c:spPr>
          <a:ln>
            <a:noFill/>
          </a:ln>
        </c:spPr>
        <c:crossAx val="2130307768"/>
        <c:crosses val="max"/>
        <c:crossBetween val="between"/>
      </c:valAx>
      <c:catAx>
        <c:axId val="2130307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30304888"/>
        <c:crosses val="autoZero"/>
        <c:auto val="1"/>
        <c:lblAlgn val="ctr"/>
        <c:lblOffset val="100"/>
        <c:noMultiLvlLbl val="0"/>
      </c:cat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000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pPr>
      <a:endParaRPr lang="es-E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904103735775"/>
          <c:y val="0.0433531497916087"/>
          <c:w val="0.779943846563104"/>
          <c:h val="0.80504688391837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multiple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numFmt formatCode="#,##0.0" sourceLinked="0"/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Hoja1!$A$2:$A$9</c:f>
              <c:numCache>
                <c:formatCode>General</c:formatCode>
                <c:ptCount val="8"/>
              </c:numCache>
            </c:numRef>
          </c:cat>
          <c:val>
            <c:numRef>
              <c:f>Hoja1!$B$2:$B$9</c:f>
              <c:numCache>
                <c:formatCode>General</c:formatCode>
                <c:ptCount val="8"/>
                <c:pt idx="0">
                  <c:v>2.5</c:v>
                </c:pt>
                <c:pt idx="1">
                  <c:v>9.9</c:v>
                </c:pt>
                <c:pt idx="2">
                  <c:v>16.2</c:v>
                </c:pt>
                <c:pt idx="3">
                  <c:v>16.8</c:v>
                </c:pt>
                <c:pt idx="4">
                  <c:v>30.5</c:v>
                </c:pt>
                <c:pt idx="5">
                  <c:v>43.6</c:v>
                </c:pt>
                <c:pt idx="6">
                  <c:v>78.0</c:v>
                </c:pt>
                <c:pt idx="7">
                  <c:v>73.2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axId val="2130418168"/>
        <c:axId val="2130421384"/>
      </c:barChart>
      <c:catAx>
        <c:axId val="2130418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s-ES"/>
          </a:p>
        </c:txPr>
        <c:crossAx val="2130421384"/>
        <c:crosses val="autoZero"/>
        <c:auto val="1"/>
        <c:lblAlgn val="ctr"/>
        <c:lblOffset val="100"/>
        <c:noMultiLvlLbl val="0"/>
      </c:catAx>
      <c:valAx>
        <c:axId val="2130421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2130418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904103735775"/>
          <c:y val="0.0433531497916087"/>
          <c:w val="0.779943846563104"/>
          <c:h val="0.8305415491762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multiple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numFmt formatCode="#,##0.0" sourceLinked="0"/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Hoja1!$A$2:$A$9</c:f>
              <c:numCache>
                <c:formatCode>General</c:formatCode>
                <c:ptCount val="8"/>
              </c:numCache>
            </c:numRef>
          </c:cat>
          <c:val>
            <c:numRef>
              <c:f>Hoja1!$B$2:$B$9</c:f>
              <c:numCache>
                <c:formatCode>General</c:formatCode>
                <c:ptCount val="8"/>
                <c:pt idx="0">
                  <c:v>1.7</c:v>
                </c:pt>
                <c:pt idx="1">
                  <c:v>0.5</c:v>
                </c:pt>
                <c:pt idx="2">
                  <c:v>0.7</c:v>
                </c:pt>
                <c:pt idx="3">
                  <c:v>2.6</c:v>
                </c:pt>
                <c:pt idx="4">
                  <c:v>2.7</c:v>
                </c:pt>
                <c:pt idx="5">
                  <c:v>9.8</c:v>
                </c:pt>
                <c:pt idx="6">
                  <c:v>30.9</c:v>
                </c:pt>
                <c:pt idx="7">
                  <c:v>51.1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axId val="2130473352"/>
        <c:axId val="2130476568"/>
      </c:barChart>
      <c:catAx>
        <c:axId val="2130473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s-ES"/>
          </a:p>
        </c:txPr>
        <c:crossAx val="2130476568"/>
        <c:crosses val="autoZero"/>
        <c:auto val="1"/>
        <c:lblAlgn val="ctr"/>
        <c:lblOffset val="100"/>
        <c:noMultiLvlLbl val="0"/>
      </c:catAx>
      <c:valAx>
        <c:axId val="2130476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2130473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Hoja2!$C$124</c:f>
              <c:strCache>
                <c:ptCount val="1"/>
                <c:pt idx="0">
                  <c:v>Rural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Hoja2!$A$125:$A$132</c:f>
              <c:strCache>
                <c:ptCount val="8"/>
                <c:pt idx="0">
                  <c:v>Consultas de bienes o servicios</c:v>
                </c:pt>
                <c:pt idx="1">
                  <c:v>Consultas de salud</c:v>
                </c:pt>
                <c:pt idx="2">
                  <c:v>Enviar y/o recibir correos electrónicos</c:v>
                </c:pt>
                <c:pt idx="3">
                  <c:v>Utilizar redes sociales</c:v>
                </c:pt>
                <c:pt idx="4">
                  <c:v>Realizar llamada telefónica o videoconferencia por internet</c:v>
                </c:pt>
                <c:pt idx="5">
                  <c:v>Obtener o escuchar en línea: música, películas</c:v>
                </c:pt>
                <c:pt idx="6">
                  <c:v>Obtener o leer en línea: periódicos o revistas</c:v>
                </c:pt>
                <c:pt idx="7">
                  <c:v>Realizar transacciones bancarias</c:v>
                </c:pt>
              </c:strCache>
            </c:strRef>
          </c:cat>
          <c:val>
            <c:numRef>
              <c:f>Hoja2!$C$125:$C$132</c:f>
              <c:numCache>
                <c:formatCode>0.0%</c:formatCode>
                <c:ptCount val="8"/>
                <c:pt idx="0">
                  <c:v>0.209871282627581</c:v>
                </c:pt>
                <c:pt idx="1">
                  <c:v>0.163244055880054</c:v>
                </c:pt>
                <c:pt idx="2">
                  <c:v>0.643106741345448</c:v>
                </c:pt>
                <c:pt idx="3">
                  <c:v>0.79671237316185</c:v>
                </c:pt>
                <c:pt idx="4">
                  <c:v>0.203649217778271</c:v>
                </c:pt>
                <c:pt idx="5">
                  <c:v>0.362045554456946</c:v>
                </c:pt>
                <c:pt idx="6">
                  <c:v>0.16445786115208</c:v>
                </c:pt>
                <c:pt idx="7">
                  <c:v>0.099362489666151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560600"/>
        <c:axId val="2130563576"/>
      </c:barChart>
      <c:catAx>
        <c:axId val="2130560600"/>
        <c:scaling>
          <c:orientation val="minMax"/>
        </c:scaling>
        <c:delete val="1"/>
        <c:axPos val="l"/>
        <c:majorTickMark val="out"/>
        <c:minorTickMark val="none"/>
        <c:tickLblPos val="nextTo"/>
        <c:crossAx val="2130563576"/>
        <c:crosses val="autoZero"/>
        <c:auto val="1"/>
        <c:lblAlgn val="ctr"/>
        <c:lblOffset val="100"/>
        <c:noMultiLvlLbl val="0"/>
      </c:catAx>
      <c:valAx>
        <c:axId val="213056357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0%" sourceLinked="0"/>
        <c:majorTickMark val="out"/>
        <c:minorTickMark val="none"/>
        <c:tickLblPos val="nextTo"/>
        <c:crossAx val="2130560600"/>
        <c:crosses val="autoZero"/>
        <c:crossBetween val="between"/>
        <c:majorUnit val="0.5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Hoja2!$B$124</c:f>
              <c:strCache>
                <c:ptCount val="1"/>
                <c:pt idx="0">
                  <c:v>Urbana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Hoja2!$A$125:$A$132</c:f>
              <c:strCache>
                <c:ptCount val="8"/>
                <c:pt idx="0">
                  <c:v>Consultas de bienes o servicios</c:v>
                </c:pt>
                <c:pt idx="1">
                  <c:v>Consultas de salud</c:v>
                </c:pt>
                <c:pt idx="2">
                  <c:v>Enviar y/o recibir correos electrónicos</c:v>
                </c:pt>
                <c:pt idx="3">
                  <c:v>Utilizar redes sociales</c:v>
                </c:pt>
                <c:pt idx="4">
                  <c:v>Realizar llamada telefónica o videoconferencia por internet</c:v>
                </c:pt>
                <c:pt idx="5">
                  <c:v>Obtener o escuchar en línea: música, películas</c:v>
                </c:pt>
                <c:pt idx="6">
                  <c:v>Obtener o leer en línea: periódicos o revistas</c:v>
                </c:pt>
                <c:pt idx="7">
                  <c:v>Realizar transacciones bancarias</c:v>
                </c:pt>
              </c:strCache>
            </c:strRef>
          </c:cat>
          <c:val>
            <c:numRef>
              <c:f>Hoja2!$B$125:$B$132</c:f>
              <c:numCache>
                <c:formatCode>0.0%</c:formatCode>
                <c:ptCount val="8"/>
                <c:pt idx="0">
                  <c:v>0.326830704118473</c:v>
                </c:pt>
                <c:pt idx="1">
                  <c:v>0.19495370678224</c:v>
                </c:pt>
                <c:pt idx="2">
                  <c:v>0.796493824497603</c:v>
                </c:pt>
                <c:pt idx="3">
                  <c:v>0.792522761041612</c:v>
                </c:pt>
                <c:pt idx="4">
                  <c:v>0.257368386054535</c:v>
                </c:pt>
                <c:pt idx="5">
                  <c:v>0.427307159090084</c:v>
                </c:pt>
                <c:pt idx="6">
                  <c:v>0.240068848902893</c:v>
                </c:pt>
                <c:pt idx="7">
                  <c:v>0.15549844068774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589672"/>
        <c:axId val="2130592648"/>
      </c:barChart>
      <c:catAx>
        <c:axId val="2130589672"/>
        <c:scaling>
          <c:orientation val="minMax"/>
        </c:scaling>
        <c:delete val="1"/>
        <c:axPos val="l"/>
        <c:majorTickMark val="out"/>
        <c:minorTickMark val="none"/>
        <c:tickLblPos val="nextTo"/>
        <c:crossAx val="2130592648"/>
        <c:crosses val="autoZero"/>
        <c:auto val="1"/>
        <c:lblAlgn val="ctr"/>
        <c:lblOffset val="100"/>
        <c:noMultiLvlLbl val="0"/>
      </c:catAx>
      <c:valAx>
        <c:axId val="213059264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0%" sourceLinked="0"/>
        <c:majorTickMark val="out"/>
        <c:minorTickMark val="none"/>
        <c:tickLblPos val="nextTo"/>
        <c:crossAx val="2130589672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Hoja2!$D$124</c:f>
              <c:strCache>
                <c:ptCount val="1"/>
                <c:pt idx="0">
                  <c:v>Nacional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Hoja2!$A$125:$A$132</c:f>
              <c:strCache>
                <c:ptCount val="8"/>
                <c:pt idx="0">
                  <c:v>Consultas de bienes o servicios</c:v>
                </c:pt>
                <c:pt idx="1">
                  <c:v>Consultas de salud</c:v>
                </c:pt>
                <c:pt idx="2">
                  <c:v>Enviar y/o recibir correos electrónicos</c:v>
                </c:pt>
                <c:pt idx="3">
                  <c:v>Utilizar redes sociales</c:v>
                </c:pt>
                <c:pt idx="4">
                  <c:v>Realizar llamada telefónica o videoconferencia por internet</c:v>
                </c:pt>
                <c:pt idx="5">
                  <c:v>Obtener o escuchar en línea: música, películas</c:v>
                </c:pt>
                <c:pt idx="6">
                  <c:v>Obtener o leer en línea: periódicos o revistas</c:v>
                </c:pt>
                <c:pt idx="7">
                  <c:v>Realizar transacciones bancarias</c:v>
                </c:pt>
              </c:strCache>
            </c:strRef>
          </c:cat>
          <c:val>
            <c:numRef>
              <c:f>Hoja2!$D$125:$D$132</c:f>
              <c:numCache>
                <c:formatCode>0.0%</c:formatCode>
                <c:ptCount val="8"/>
                <c:pt idx="0">
                  <c:v>0.316868339991026</c:v>
                </c:pt>
                <c:pt idx="1">
                  <c:v>0.192252743622411</c:v>
                </c:pt>
                <c:pt idx="2">
                  <c:v>0.783428626710798</c:v>
                </c:pt>
                <c:pt idx="3">
                  <c:v>0.792879623626623</c:v>
                </c:pt>
                <c:pt idx="4">
                  <c:v>0.252792697254352</c:v>
                </c:pt>
                <c:pt idx="5">
                  <c:v>0.421748309186338</c:v>
                </c:pt>
                <c:pt idx="6">
                  <c:v>0.233628459728532</c:v>
                </c:pt>
                <c:pt idx="7">
                  <c:v>0.150716895280035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617608"/>
        <c:axId val="2130620584"/>
      </c:barChart>
      <c:catAx>
        <c:axId val="2130617608"/>
        <c:scaling>
          <c:orientation val="minMax"/>
        </c:scaling>
        <c:delete val="1"/>
        <c:axPos val="l"/>
        <c:majorTickMark val="out"/>
        <c:minorTickMark val="none"/>
        <c:tickLblPos val="nextTo"/>
        <c:crossAx val="2130620584"/>
        <c:crosses val="autoZero"/>
        <c:auto val="1"/>
        <c:lblAlgn val="ctr"/>
        <c:lblOffset val="100"/>
        <c:noMultiLvlLbl val="0"/>
      </c:catAx>
      <c:valAx>
        <c:axId val="213062058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0%" sourceLinked="0"/>
        <c:majorTickMark val="out"/>
        <c:minorTickMark val="none"/>
        <c:tickLblPos val="nextTo"/>
        <c:crossAx val="2130617608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57097646427392"/>
          <c:y val="0.0269304423493833"/>
          <c:w val="0.862341977651935"/>
          <c:h val="0.8521474377139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Hoja1!$L$136</c:f>
              <c:strCache>
                <c:ptCount val="1"/>
                <c:pt idx="0">
                  <c:v>Quintil 1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Hoja1!$K$137:$K$144</c:f>
              <c:strCache>
                <c:ptCount val="8"/>
                <c:pt idx="0">
                  <c:v>Consultas de bienes o servicios</c:v>
                </c:pt>
                <c:pt idx="1">
                  <c:v>Consultas de salud</c:v>
                </c:pt>
                <c:pt idx="2">
                  <c:v>Enviar y/o recibir correos electrónicos</c:v>
                </c:pt>
                <c:pt idx="3">
                  <c:v>Utilizar redes sociales</c:v>
                </c:pt>
                <c:pt idx="4">
                  <c:v>Realizar llamada telefónica o videoconferencia por internet</c:v>
                </c:pt>
                <c:pt idx="5">
                  <c:v>Obtener o escuchar en línea: música, películas</c:v>
                </c:pt>
                <c:pt idx="6">
                  <c:v>Obtener o leer en línea: periódicos o revistas</c:v>
                </c:pt>
                <c:pt idx="7">
                  <c:v>Realizar transacciones bancarias</c:v>
                </c:pt>
              </c:strCache>
            </c:strRef>
          </c:cat>
          <c:val>
            <c:numRef>
              <c:f>Hoja1!$L$137:$L$144</c:f>
              <c:numCache>
                <c:formatCode>0.0%</c:formatCode>
                <c:ptCount val="8"/>
                <c:pt idx="0">
                  <c:v>0.196236896350642</c:v>
                </c:pt>
                <c:pt idx="1">
                  <c:v>0.175217659583124</c:v>
                </c:pt>
                <c:pt idx="2">
                  <c:v>0.704750030513026</c:v>
                </c:pt>
                <c:pt idx="3">
                  <c:v>0.779347597607779</c:v>
                </c:pt>
                <c:pt idx="4">
                  <c:v>0.201045240646063</c:v>
                </c:pt>
                <c:pt idx="5">
                  <c:v>0.445708851489714</c:v>
                </c:pt>
                <c:pt idx="6">
                  <c:v>0.19374160891794</c:v>
                </c:pt>
                <c:pt idx="7">
                  <c:v>0.0746416414651677</c:v>
                </c:pt>
              </c:numCache>
            </c:numRef>
          </c:val>
        </c:ser>
        <c:ser>
          <c:idx val="1"/>
          <c:order val="1"/>
          <c:tx>
            <c:strRef>
              <c:f>Hoja1!$M$136</c:f>
              <c:strCache>
                <c:ptCount val="1"/>
                <c:pt idx="0">
                  <c:v>Quintil 2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Hoja1!$K$137:$K$144</c:f>
              <c:strCache>
                <c:ptCount val="8"/>
                <c:pt idx="0">
                  <c:v>Consultas de bienes o servicios</c:v>
                </c:pt>
                <c:pt idx="1">
                  <c:v>Consultas de salud</c:v>
                </c:pt>
                <c:pt idx="2">
                  <c:v>Enviar y/o recibir correos electrónicos</c:v>
                </c:pt>
                <c:pt idx="3">
                  <c:v>Utilizar redes sociales</c:v>
                </c:pt>
                <c:pt idx="4">
                  <c:v>Realizar llamada telefónica o videoconferencia por internet</c:v>
                </c:pt>
                <c:pt idx="5">
                  <c:v>Obtener o escuchar en línea: música, películas</c:v>
                </c:pt>
                <c:pt idx="6">
                  <c:v>Obtener o leer en línea: periódicos o revistas</c:v>
                </c:pt>
                <c:pt idx="7">
                  <c:v>Realizar transacciones bancarias</c:v>
                </c:pt>
              </c:strCache>
            </c:strRef>
          </c:cat>
          <c:val>
            <c:numRef>
              <c:f>Hoja1!$M$137:$M$144</c:f>
              <c:numCache>
                <c:formatCode>0.0%</c:formatCode>
                <c:ptCount val="8"/>
                <c:pt idx="0">
                  <c:v>0.253514931723192</c:v>
                </c:pt>
                <c:pt idx="1">
                  <c:v>0.14180701734419</c:v>
                </c:pt>
                <c:pt idx="2">
                  <c:v>0.729936218742866</c:v>
                </c:pt>
                <c:pt idx="3">
                  <c:v>0.784313305424988</c:v>
                </c:pt>
                <c:pt idx="4">
                  <c:v>0.221213912575425</c:v>
                </c:pt>
                <c:pt idx="5">
                  <c:v>0.426857753804481</c:v>
                </c:pt>
                <c:pt idx="6">
                  <c:v>0.185046652638852</c:v>
                </c:pt>
                <c:pt idx="7">
                  <c:v>0.070968782867231</c:v>
                </c:pt>
              </c:numCache>
            </c:numRef>
          </c:val>
        </c:ser>
        <c:ser>
          <c:idx val="2"/>
          <c:order val="2"/>
          <c:tx>
            <c:strRef>
              <c:f>Hoja1!$N$136</c:f>
              <c:strCache>
                <c:ptCount val="1"/>
                <c:pt idx="0">
                  <c:v>Quintil 3</c:v>
                </c:pt>
              </c:strCache>
            </c:strRef>
          </c:tx>
          <c:spPr>
            <a:solidFill>
              <a:srgbClr val="CC0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Hoja1!$K$137:$K$144</c:f>
              <c:strCache>
                <c:ptCount val="8"/>
                <c:pt idx="0">
                  <c:v>Consultas de bienes o servicios</c:v>
                </c:pt>
                <c:pt idx="1">
                  <c:v>Consultas de salud</c:v>
                </c:pt>
                <c:pt idx="2">
                  <c:v>Enviar y/o recibir correos electrónicos</c:v>
                </c:pt>
                <c:pt idx="3">
                  <c:v>Utilizar redes sociales</c:v>
                </c:pt>
                <c:pt idx="4">
                  <c:v>Realizar llamada telefónica o videoconferencia por internet</c:v>
                </c:pt>
                <c:pt idx="5">
                  <c:v>Obtener o escuchar en línea: música, películas</c:v>
                </c:pt>
                <c:pt idx="6">
                  <c:v>Obtener o leer en línea: periódicos o revistas</c:v>
                </c:pt>
                <c:pt idx="7">
                  <c:v>Realizar transacciones bancarias</c:v>
                </c:pt>
              </c:strCache>
            </c:strRef>
          </c:cat>
          <c:val>
            <c:numRef>
              <c:f>Hoja1!$N$137:$N$144</c:f>
              <c:numCache>
                <c:formatCode>0.0%</c:formatCode>
                <c:ptCount val="8"/>
                <c:pt idx="0">
                  <c:v>0.295554920700994</c:v>
                </c:pt>
                <c:pt idx="1">
                  <c:v>0.167205004185842</c:v>
                </c:pt>
                <c:pt idx="2">
                  <c:v>0.768604129368041</c:v>
                </c:pt>
                <c:pt idx="3">
                  <c:v>0.794146051753314</c:v>
                </c:pt>
                <c:pt idx="4">
                  <c:v>0.273946960773721</c:v>
                </c:pt>
                <c:pt idx="5">
                  <c:v>0.447248115376789</c:v>
                </c:pt>
                <c:pt idx="6">
                  <c:v>0.212954965906763</c:v>
                </c:pt>
                <c:pt idx="7">
                  <c:v>0.102786783211824</c:v>
                </c:pt>
              </c:numCache>
            </c:numRef>
          </c:val>
        </c:ser>
        <c:ser>
          <c:idx val="3"/>
          <c:order val="3"/>
          <c:tx>
            <c:strRef>
              <c:f>Hoja1!$O$136</c:f>
              <c:strCache>
                <c:ptCount val="1"/>
                <c:pt idx="0">
                  <c:v>Quintil 4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Hoja1!$K$137:$K$144</c:f>
              <c:strCache>
                <c:ptCount val="8"/>
                <c:pt idx="0">
                  <c:v>Consultas de bienes o servicios</c:v>
                </c:pt>
                <c:pt idx="1">
                  <c:v>Consultas de salud</c:v>
                </c:pt>
                <c:pt idx="2">
                  <c:v>Enviar y/o recibir correos electrónicos</c:v>
                </c:pt>
                <c:pt idx="3">
                  <c:v>Utilizar redes sociales</c:v>
                </c:pt>
                <c:pt idx="4">
                  <c:v>Realizar llamada telefónica o videoconferencia por internet</c:v>
                </c:pt>
                <c:pt idx="5">
                  <c:v>Obtener o escuchar en línea: música, películas</c:v>
                </c:pt>
                <c:pt idx="6">
                  <c:v>Obtener o leer en línea: periódicos o revistas</c:v>
                </c:pt>
                <c:pt idx="7">
                  <c:v>Realizar transacciones bancarias</c:v>
                </c:pt>
              </c:strCache>
            </c:strRef>
          </c:cat>
          <c:val>
            <c:numRef>
              <c:f>Hoja1!$O$137:$O$144</c:f>
              <c:numCache>
                <c:formatCode>0.0%</c:formatCode>
                <c:ptCount val="8"/>
                <c:pt idx="0">
                  <c:v>0.368403559010022</c:v>
                </c:pt>
                <c:pt idx="1">
                  <c:v>0.206542749028431</c:v>
                </c:pt>
                <c:pt idx="2">
                  <c:v>0.826419641030886</c:v>
                </c:pt>
                <c:pt idx="3">
                  <c:v>0.809411433831049</c:v>
                </c:pt>
                <c:pt idx="4">
                  <c:v>0.279476247698916</c:v>
                </c:pt>
                <c:pt idx="5">
                  <c:v>0.438129602168132</c:v>
                </c:pt>
                <c:pt idx="6">
                  <c:v>0.275549703415831</c:v>
                </c:pt>
                <c:pt idx="7">
                  <c:v>0.194667876866435</c:v>
                </c:pt>
              </c:numCache>
            </c:numRef>
          </c:val>
        </c:ser>
        <c:ser>
          <c:idx val="4"/>
          <c:order val="4"/>
          <c:tx>
            <c:strRef>
              <c:f>Hoja1!$P$136</c:f>
              <c:strCache>
                <c:ptCount val="1"/>
                <c:pt idx="0">
                  <c:v>Quintil 5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Hoja1!$K$137:$K$144</c:f>
              <c:strCache>
                <c:ptCount val="8"/>
                <c:pt idx="0">
                  <c:v>Consultas de bienes o servicios</c:v>
                </c:pt>
                <c:pt idx="1">
                  <c:v>Consultas de salud</c:v>
                </c:pt>
                <c:pt idx="2">
                  <c:v>Enviar y/o recibir correos electrónicos</c:v>
                </c:pt>
                <c:pt idx="3">
                  <c:v>Utilizar redes sociales</c:v>
                </c:pt>
                <c:pt idx="4">
                  <c:v>Realizar llamada telefónica o videoconferencia por internet</c:v>
                </c:pt>
                <c:pt idx="5">
                  <c:v>Obtener o escuchar en línea: música, películas</c:v>
                </c:pt>
                <c:pt idx="6">
                  <c:v>Obtener o leer en línea: periódicos o revistas</c:v>
                </c:pt>
                <c:pt idx="7">
                  <c:v>Realizar transacciones bancarias</c:v>
                </c:pt>
              </c:strCache>
            </c:strRef>
          </c:cat>
          <c:val>
            <c:numRef>
              <c:f>Hoja1!$P$137:$P$144</c:f>
              <c:numCache>
                <c:formatCode>0.0%</c:formatCode>
                <c:ptCount val="8"/>
                <c:pt idx="0">
                  <c:v>0.363226347401318</c:v>
                </c:pt>
                <c:pt idx="1">
                  <c:v>0.186524501083296</c:v>
                </c:pt>
                <c:pt idx="2">
                  <c:v>0.845949818287993</c:v>
                </c:pt>
                <c:pt idx="3">
                  <c:v>0.795806864618418</c:v>
                </c:pt>
                <c:pt idx="4">
                  <c:v>0.377015272077072</c:v>
                </c:pt>
                <c:pt idx="5">
                  <c:v>0.410764740764857</c:v>
                </c:pt>
                <c:pt idx="6">
                  <c:v>0.297658867197139</c:v>
                </c:pt>
                <c:pt idx="7">
                  <c:v>0.259948296377258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9835752"/>
        <c:axId val="2129832744"/>
      </c:barChart>
      <c:catAx>
        <c:axId val="2129835752"/>
        <c:scaling>
          <c:orientation val="minMax"/>
        </c:scaling>
        <c:delete val="1"/>
        <c:axPos val="l"/>
        <c:majorTickMark val="out"/>
        <c:minorTickMark val="none"/>
        <c:tickLblPos val="nextTo"/>
        <c:crossAx val="2129832744"/>
        <c:crosses val="autoZero"/>
        <c:auto val="1"/>
        <c:lblAlgn val="ctr"/>
        <c:lblOffset val="100"/>
        <c:noMultiLvlLbl val="0"/>
      </c:catAx>
      <c:valAx>
        <c:axId val="2129832744"/>
        <c:scaling>
          <c:orientation val="minMax"/>
          <c:max val="1.0"/>
        </c:scaling>
        <c:delete val="0"/>
        <c:axPos val="b"/>
        <c:majorGridlines>
          <c:spPr>
            <a:ln>
              <a:noFill/>
            </a:ln>
          </c:spPr>
        </c:majorGridlines>
        <c:numFmt formatCode="0%" sourceLinked="0"/>
        <c:majorTickMark val="out"/>
        <c:minorTickMark val="none"/>
        <c:tickLblPos val="nextTo"/>
        <c:crossAx val="2129835752"/>
        <c:crosses val="autoZero"/>
        <c:crossBetween val="between"/>
        <c:majorUnit val="0.2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b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es-E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Hoja3!$B$268</c:f>
              <c:strCache>
                <c:ptCount val="1"/>
                <c:pt idx="0">
                  <c:v>15-29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Hoja3!$A$269:$A$276</c:f>
              <c:strCache>
                <c:ptCount val="8"/>
                <c:pt idx="0">
                  <c:v>Consultas de bienes o servicios</c:v>
                </c:pt>
                <c:pt idx="1">
                  <c:v>Consultas de salud</c:v>
                </c:pt>
                <c:pt idx="2">
                  <c:v>Enviar y/o recibir correos electrónicos</c:v>
                </c:pt>
                <c:pt idx="3">
                  <c:v>Utilizar redes sociales</c:v>
                </c:pt>
                <c:pt idx="4">
                  <c:v>Realizar llamada telefónica o videoconferencia por internet</c:v>
                </c:pt>
                <c:pt idx="5">
                  <c:v>Obtener o escuchar en línea: música, películas</c:v>
                </c:pt>
                <c:pt idx="6">
                  <c:v>Obtener o leer en línea: periódicos o revistas</c:v>
                </c:pt>
                <c:pt idx="7">
                  <c:v>Realizar transacciones bancarias</c:v>
                </c:pt>
              </c:strCache>
            </c:strRef>
          </c:cat>
          <c:val>
            <c:numRef>
              <c:f>Hoja3!$B$269:$B$276</c:f>
              <c:numCache>
                <c:formatCode>0.0%</c:formatCode>
                <c:ptCount val="8"/>
                <c:pt idx="0">
                  <c:v>0.323112536383974</c:v>
                </c:pt>
                <c:pt idx="1">
                  <c:v>0.179921180049965</c:v>
                </c:pt>
                <c:pt idx="2">
                  <c:v>0.793059796869932</c:v>
                </c:pt>
                <c:pt idx="3">
                  <c:v>0.871387456049169</c:v>
                </c:pt>
                <c:pt idx="4">
                  <c:v>0.285240265534388</c:v>
                </c:pt>
                <c:pt idx="5">
                  <c:v>0.483559295528521</c:v>
                </c:pt>
                <c:pt idx="6">
                  <c:v>0.233086812035399</c:v>
                </c:pt>
                <c:pt idx="7">
                  <c:v>0.116967595154718</c:v>
                </c:pt>
              </c:numCache>
            </c:numRef>
          </c:val>
        </c:ser>
        <c:ser>
          <c:idx val="1"/>
          <c:order val="1"/>
          <c:tx>
            <c:strRef>
              <c:f>Hoja3!$C$268</c:f>
              <c:strCache>
                <c:ptCount val="1"/>
                <c:pt idx="0">
                  <c:v>30-44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Hoja3!$A$269:$A$276</c:f>
              <c:strCache>
                <c:ptCount val="8"/>
                <c:pt idx="0">
                  <c:v>Consultas de bienes o servicios</c:v>
                </c:pt>
                <c:pt idx="1">
                  <c:v>Consultas de salud</c:v>
                </c:pt>
                <c:pt idx="2">
                  <c:v>Enviar y/o recibir correos electrónicos</c:v>
                </c:pt>
                <c:pt idx="3">
                  <c:v>Utilizar redes sociales</c:v>
                </c:pt>
                <c:pt idx="4">
                  <c:v>Realizar llamada telefónica o videoconferencia por internet</c:v>
                </c:pt>
                <c:pt idx="5">
                  <c:v>Obtener o escuchar en línea: música, películas</c:v>
                </c:pt>
                <c:pt idx="6">
                  <c:v>Obtener o leer en línea: periódicos o revistas</c:v>
                </c:pt>
                <c:pt idx="7">
                  <c:v>Realizar transacciones bancarias</c:v>
                </c:pt>
              </c:strCache>
            </c:strRef>
          </c:cat>
          <c:val>
            <c:numRef>
              <c:f>Hoja3!$C$269:$C$276</c:f>
              <c:numCache>
                <c:formatCode>0.0%</c:formatCode>
                <c:ptCount val="8"/>
                <c:pt idx="0">
                  <c:v>0.33663266263159</c:v>
                </c:pt>
                <c:pt idx="1">
                  <c:v>0.198540706954907</c:v>
                </c:pt>
                <c:pt idx="2">
                  <c:v>0.782801540334528</c:v>
                </c:pt>
                <c:pt idx="3">
                  <c:v>0.790175860018594</c:v>
                </c:pt>
                <c:pt idx="4">
                  <c:v>0.243507347912909</c:v>
                </c:pt>
                <c:pt idx="5">
                  <c:v>0.408381692637882</c:v>
                </c:pt>
                <c:pt idx="6">
                  <c:v>0.241263682579632</c:v>
                </c:pt>
                <c:pt idx="7">
                  <c:v>0.195619115955793</c:v>
                </c:pt>
              </c:numCache>
            </c:numRef>
          </c:val>
        </c:ser>
        <c:ser>
          <c:idx val="2"/>
          <c:order val="2"/>
          <c:tx>
            <c:strRef>
              <c:f>Hoja3!$D$268</c:f>
              <c:strCache>
                <c:ptCount val="1"/>
                <c:pt idx="0">
                  <c:v>45-59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Hoja3!$A$269:$A$276</c:f>
              <c:strCache>
                <c:ptCount val="8"/>
                <c:pt idx="0">
                  <c:v>Consultas de bienes o servicios</c:v>
                </c:pt>
                <c:pt idx="1">
                  <c:v>Consultas de salud</c:v>
                </c:pt>
                <c:pt idx="2">
                  <c:v>Enviar y/o recibir correos electrónicos</c:v>
                </c:pt>
                <c:pt idx="3">
                  <c:v>Utilizar redes sociales</c:v>
                </c:pt>
                <c:pt idx="4">
                  <c:v>Realizar llamada telefónica o videoconferencia por internet</c:v>
                </c:pt>
                <c:pt idx="5">
                  <c:v>Obtener o escuchar en línea: música, películas</c:v>
                </c:pt>
                <c:pt idx="6">
                  <c:v>Obtener o leer en línea: periódicos o revistas</c:v>
                </c:pt>
                <c:pt idx="7">
                  <c:v>Realizar transacciones bancarias</c:v>
                </c:pt>
              </c:strCache>
            </c:strRef>
          </c:cat>
          <c:val>
            <c:numRef>
              <c:f>Hoja3!$D$269:$D$276</c:f>
              <c:numCache>
                <c:formatCode>0.0%</c:formatCode>
                <c:ptCount val="8"/>
                <c:pt idx="0">
                  <c:v>0.306540028542491</c:v>
                </c:pt>
                <c:pt idx="1">
                  <c:v>0.220796312494246</c:v>
                </c:pt>
                <c:pt idx="2">
                  <c:v>0.78089091704263</c:v>
                </c:pt>
                <c:pt idx="3">
                  <c:v>0.698376645796888</c:v>
                </c:pt>
                <c:pt idx="4">
                  <c:v>0.219656914648743</c:v>
                </c:pt>
                <c:pt idx="5">
                  <c:v>0.348035977350152</c:v>
                </c:pt>
                <c:pt idx="6">
                  <c:v>0.233295161587331</c:v>
                </c:pt>
                <c:pt idx="7">
                  <c:v>0.158879246846515</c:v>
                </c:pt>
              </c:numCache>
            </c:numRef>
          </c:val>
        </c:ser>
        <c:ser>
          <c:idx val="3"/>
          <c:order val="3"/>
          <c:tx>
            <c:strRef>
              <c:f>Hoja3!$E$268</c:f>
              <c:strCache>
                <c:ptCount val="1"/>
                <c:pt idx="0">
                  <c:v>60-74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Hoja3!$A$269:$A$276</c:f>
              <c:strCache>
                <c:ptCount val="8"/>
                <c:pt idx="0">
                  <c:v>Consultas de bienes o servicios</c:v>
                </c:pt>
                <c:pt idx="1">
                  <c:v>Consultas de salud</c:v>
                </c:pt>
                <c:pt idx="2">
                  <c:v>Enviar y/o recibir correos electrónicos</c:v>
                </c:pt>
                <c:pt idx="3">
                  <c:v>Utilizar redes sociales</c:v>
                </c:pt>
                <c:pt idx="4">
                  <c:v>Realizar llamada telefónica o videoconferencia por internet</c:v>
                </c:pt>
                <c:pt idx="5">
                  <c:v>Obtener o escuchar en línea: música, películas</c:v>
                </c:pt>
                <c:pt idx="6">
                  <c:v>Obtener o leer en línea: periódicos o revistas</c:v>
                </c:pt>
                <c:pt idx="7">
                  <c:v>Realizar transacciones bancarias</c:v>
                </c:pt>
              </c:strCache>
            </c:strRef>
          </c:cat>
          <c:val>
            <c:numRef>
              <c:f>Hoja3!$E$269:$E$276</c:f>
              <c:numCache>
                <c:formatCode>0.0%</c:formatCode>
                <c:ptCount val="8"/>
                <c:pt idx="0">
                  <c:v>0.22192918720421</c:v>
                </c:pt>
                <c:pt idx="1">
                  <c:v>0.153645700371149</c:v>
                </c:pt>
                <c:pt idx="2">
                  <c:v>0.728466508257565</c:v>
                </c:pt>
                <c:pt idx="3">
                  <c:v>0.607684150580288</c:v>
                </c:pt>
                <c:pt idx="4">
                  <c:v>0.195552108084755</c:v>
                </c:pt>
                <c:pt idx="5">
                  <c:v>0.319119062113387</c:v>
                </c:pt>
                <c:pt idx="6">
                  <c:v>0.209101977495434</c:v>
                </c:pt>
                <c:pt idx="7">
                  <c:v>0.152822889460558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9758840"/>
        <c:axId val="2129755832"/>
      </c:barChart>
      <c:catAx>
        <c:axId val="2129758840"/>
        <c:scaling>
          <c:orientation val="minMax"/>
        </c:scaling>
        <c:delete val="1"/>
        <c:axPos val="l"/>
        <c:majorTickMark val="out"/>
        <c:minorTickMark val="none"/>
        <c:tickLblPos val="nextTo"/>
        <c:crossAx val="2129755832"/>
        <c:crosses val="autoZero"/>
        <c:auto val="1"/>
        <c:lblAlgn val="ctr"/>
        <c:lblOffset val="100"/>
        <c:noMultiLvlLbl val="0"/>
      </c:catAx>
      <c:valAx>
        <c:axId val="212975583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0%" sourceLinked="0"/>
        <c:majorTickMark val="out"/>
        <c:minorTickMark val="none"/>
        <c:tickLblPos val="nextTo"/>
        <c:crossAx val="2129758840"/>
        <c:crosses val="autoZero"/>
        <c:crossBetween val="between"/>
      </c:valAx>
      <c:spPr>
        <a:ln>
          <a:solidFill>
            <a:schemeClr val="tx2">
              <a:lumMod val="50000"/>
            </a:schemeClr>
          </a:solidFill>
        </a:ln>
      </c:spPr>
    </c:plotArea>
    <c:legend>
      <c:legendPos val="b"/>
      <c:layout/>
      <c:overlay val="0"/>
      <c:txPr>
        <a:bodyPr/>
        <a:lstStyle/>
        <a:p>
          <a:pPr>
            <a:defRPr sz="1000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800" baseline="0"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es-E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904103735775"/>
          <c:y val="0.0433531497916087"/>
          <c:w val="0.779943846563104"/>
          <c:h val="0.8678875374084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rural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numFmt formatCode="#,##0.0" sourceLinked="0"/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Hoja1!$A$2:$A$6</c:f>
              <c:numCache>
                <c:formatCode>General</c:formatCode>
                <c:ptCount val="5"/>
              </c:numCache>
            </c:numRef>
          </c:cat>
          <c:val>
            <c:numRef>
              <c:f>Hoja1!$B$2:$B$6</c:f>
              <c:numCache>
                <c:formatCode>General</c:formatCode>
                <c:ptCount val="5"/>
                <c:pt idx="0">
                  <c:v>19.7</c:v>
                </c:pt>
                <c:pt idx="1">
                  <c:v>25.1</c:v>
                </c:pt>
                <c:pt idx="2">
                  <c:v>23.2</c:v>
                </c:pt>
                <c:pt idx="3">
                  <c:v>38.6</c:v>
                </c:pt>
                <c:pt idx="4">
                  <c:v>56.9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urbano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Hoja1!$A$2:$A$6</c:f>
              <c:numCache>
                <c:formatCode>General</c:formatCode>
                <c:ptCount val="5"/>
              </c:numCache>
            </c:numRef>
          </c:cat>
          <c:val>
            <c:numRef>
              <c:f>Hoja1!$C$2:$C$6</c:f>
              <c:numCache>
                <c:formatCode>0.0</c:formatCode>
                <c:ptCount val="5"/>
                <c:pt idx="0">
                  <c:v>22.6</c:v>
                </c:pt>
                <c:pt idx="1">
                  <c:v>4.6</c:v>
                </c:pt>
                <c:pt idx="2">
                  <c:v>32.0</c:v>
                </c:pt>
                <c:pt idx="3">
                  <c:v>32.9</c:v>
                </c:pt>
                <c:pt idx="4">
                  <c:v>60.73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axId val="2129666968"/>
        <c:axId val="2129663176"/>
      </c:barChart>
      <c:catAx>
        <c:axId val="2129666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s-ES"/>
          </a:p>
        </c:txPr>
        <c:crossAx val="2129663176"/>
        <c:crosses val="autoZero"/>
        <c:auto val="1"/>
        <c:lblAlgn val="ctr"/>
        <c:lblOffset val="100"/>
        <c:noMultiLvlLbl val="0"/>
      </c:catAx>
      <c:valAx>
        <c:axId val="2129663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2129666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23884849361448"/>
          <c:y val="0.165000931025515"/>
          <c:w val="0.977546067866098"/>
          <c:h val="0.47528562438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1"/>
              </a:solidFill>
            </c:spPr>
          </c:dPt>
          <c:dLbls>
            <c:dLbl>
              <c:idx val="3"/>
              <c:layout>
                <c:manualLayout>
                  <c:x val="0.00232613042995223"/>
                  <c:y val="-0.017190212468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Hoja1!$A$2:$A$8</c:f>
              <c:strCache>
                <c:ptCount val="7"/>
                <c:pt idx="0">
                  <c:v>OCDE promedio 2013</c:v>
                </c:pt>
                <c:pt idx="1">
                  <c:v>Latinoamérica 2013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strCache>
            </c:strRef>
          </c:cat>
          <c:val>
            <c:numRef>
              <c:f>Hoja1!$B$2:$B$8</c:f>
              <c:numCache>
                <c:formatCode>0</c:formatCode>
                <c:ptCount val="7"/>
                <c:pt idx="0">
                  <c:v>74.0</c:v>
                </c:pt>
                <c:pt idx="1">
                  <c:v>35.0</c:v>
                </c:pt>
                <c:pt idx="2">
                  <c:v>30.0</c:v>
                </c:pt>
                <c:pt idx="3">
                  <c:v>38.0</c:v>
                </c:pt>
                <c:pt idx="4">
                  <c:v>56.5</c:v>
                </c:pt>
                <c:pt idx="5">
                  <c:v>60.0</c:v>
                </c:pt>
                <c:pt idx="6">
                  <c:v>62.0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6617848"/>
        <c:axId val="2126614712"/>
      </c:barChart>
      <c:catAx>
        <c:axId val="21266178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2126614712"/>
        <c:crosses val="autoZero"/>
        <c:auto val="1"/>
        <c:lblAlgn val="ctr"/>
        <c:lblOffset val="100"/>
        <c:noMultiLvlLbl val="0"/>
      </c:catAx>
      <c:valAx>
        <c:axId val="212661471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126617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904103735775"/>
          <c:y val="0.0433531497916087"/>
          <c:w val="0.779943846563104"/>
          <c:h val="0.8535967715647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rural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numFmt formatCode="#,##0.0" sourceLinked="0"/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Hoja1!$A$2:$A$6</c:f>
              <c:numCache>
                <c:formatCode>General</c:formatCode>
                <c:ptCount val="5"/>
              </c:numCache>
            </c:numRef>
          </c:cat>
          <c:val>
            <c:numRef>
              <c:f>Hoja1!$B$2:$B$6</c:f>
              <c:numCache>
                <c:formatCode>General</c:formatCode>
                <c:ptCount val="5"/>
                <c:pt idx="0">
                  <c:v>14.3</c:v>
                </c:pt>
                <c:pt idx="1">
                  <c:v>15.0</c:v>
                </c:pt>
                <c:pt idx="2">
                  <c:v>13.9</c:v>
                </c:pt>
                <c:pt idx="3">
                  <c:v>19.2</c:v>
                </c:pt>
                <c:pt idx="4">
                  <c:v>37.6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urbano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Hoja1!$A$2:$A$6</c:f>
              <c:numCache>
                <c:formatCode>General</c:formatCode>
                <c:ptCount val="5"/>
              </c:numCache>
            </c:numRef>
          </c:cat>
          <c:val>
            <c:numRef>
              <c:f>Hoja1!$C$2:$C$6</c:f>
              <c:numCache>
                <c:formatCode>General</c:formatCode>
                <c:ptCount val="5"/>
                <c:pt idx="0">
                  <c:v>13.9</c:v>
                </c:pt>
                <c:pt idx="1">
                  <c:v>1.6</c:v>
                </c:pt>
                <c:pt idx="2">
                  <c:v>23.5</c:v>
                </c:pt>
                <c:pt idx="3">
                  <c:v>18.5</c:v>
                </c:pt>
                <c:pt idx="4">
                  <c:v>42.6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axId val="-2138845224"/>
        <c:axId val="-2138841848"/>
      </c:barChart>
      <c:catAx>
        <c:axId val="-2138845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s-ES"/>
          </a:p>
        </c:txPr>
        <c:crossAx val="-2138841848"/>
        <c:crosses val="autoZero"/>
        <c:auto val="1"/>
        <c:lblAlgn val="ctr"/>
        <c:lblOffset val="100"/>
        <c:noMultiLvlLbl val="0"/>
      </c:catAx>
      <c:valAx>
        <c:axId val="-2138841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-2138845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904103735775"/>
          <c:y val="0.0433531497916087"/>
          <c:w val="0.785112009351289"/>
          <c:h val="0.6071641848221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Rural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Hoja1!$A$2:$A$8</c:f>
              <c:strCache>
                <c:ptCount val="7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6">
                  <c:v>Total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36.0</c:v>
                </c:pt>
                <c:pt idx="1">
                  <c:v>33.0</c:v>
                </c:pt>
                <c:pt idx="2">
                  <c:v>42.0</c:v>
                </c:pt>
                <c:pt idx="3">
                  <c:v>52.0</c:v>
                </c:pt>
                <c:pt idx="4">
                  <c:v>69.0</c:v>
                </c:pt>
                <c:pt idx="6">
                  <c:v>40.0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Urbano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Hoja1!$A$2:$A$8</c:f>
              <c:strCache>
                <c:ptCount val="7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6">
                  <c:v>Total</c:v>
                </c:pt>
              </c:strCache>
            </c:strRef>
          </c:cat>
          <c:val>
            <c:numRef>
              <c:f>Hoja1!$C$2:$C$8</c:f>
              <c:numCache>
                <c:formatCode>General</c:formatCode>
                <c:ptCount val="7"/>
                <c:pt idx="0">
                  <c:v>54.0</c:v>
                </c:pt>
                <c:pt idx="1">
                  <c:v>57.0</c:v>
                </c:pt>
                <c:pt idx="2">
                  <c:v>63.0</c:v>
                </c:pt>
                <c:pt idx="3">
                  <c:v>70.0</c:v>
                </c:pt>
                <c:pt idx="4">
                  <c:v>83.0</c:v>
                </c:pt>
                <c:pt idx="6">
                  <c:v>65.0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Nacional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Hoja1!$A$2:$A$8</c:f>
              <c:strCache>
                <c:ptCount val="7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6">
                  <c:v>Total</c:v>
                </c:pt>
              </c:strCache>
            </c:strRef>
          </c:cat>
          <c:val>
            <c:numRef>
              <c:f>Hoja1!$D$2:$D$8</c:f>
              <c:numCache>
                <c:formatCode>General</c:formatCode>
                <c:ptCount val="7"/>
                <c:pt idx="0">
                  <c:v>49.0</c:v>
                </c:pt>
                <c:pt idx="1">
                  <c:v>53.0</c:v>
                </c:pt>
                <c:pt idx="2">
                  <c:v>61.0</c:v>
                </c:pt>
                <c:pt idx="3">
                  <c:v>69.0</c:v>
                </c:pt>
                <c:pt idx="4">
                  <c:v>82.0</c:v>
                </c:pt>
                <c:pt idx="6">
                  <c:v>62.0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axId val="2128787576"/>
        <c:axId val="2128784472"/>
      </c:barChart>
      <c:catAx>
        <c:axId val="21287875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2128784472"/>
        <c:crosses val="autoZero"/>
        <c:auto val="1"/>
        <c:lblAlgn val="ctr"/>
        <c:lblOffset val="100"/>
        <c:noMultiLvlLbl val="0"/>
      </c:catAx>
      <c:valAx>
        <c:axId val="21287844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2128787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33504034789325"/>
          <c:y val="0.859384701360667"/>
          <c:w val="0.477722339471619"/>
          <c:h val="0.0709003873765522"/>
        </c:manualLayout>
      </c:layout>
      <c:overlay val="0"/>
      <c:spPr>
        <a:ln>
          <a:solidFill>
            <a:schemeClr val="bg1">
              <a:lumMod val="50000"/>
            </a:schemeClr>
          </a:solidFill>
        </a:ln>
      </c:spPr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904103735775"/>
          <c:y val="0.0433531497916087"/>
          <c:w val="0.779943846563104"/>
          <c:h val="0.8535967715647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Rural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Hoja1!$A$2:$A$7</c:f>
              <c:numCache>
                <c:formatCode>General</c:formatCode>
                <c:ptCount val="6"/>
              </c:numCache>
            </c:numRef>
          </c:cat>
          <c:val>
            <c:numRef>
              <c:f>Hoja1!$B$2:$B$7</c:f>
              <c:numCache>
                <c:formatCode>General</c:formatCode>
                <c:ptCount val="6"/>
                <c:pt idx="0">
                  <c:v>0.2</c:v>
                </c:pt>
                <c:pt idx="1">
                  <c:v>0.2</c:v>
                </c:pt>
                <c:pt idx="2">
                  <c:v>0.6</c:v>
                </c:pt>
                <c:pt idx="3">
                  <c:v>35.8</c:v>
                </c:pt>
                <c:pt idx="4">
                  <c:v>12.8</c:v>
                </c:pt>
                <c:pt idx="5">
                  <c:v>76.6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axId val="2128655432"/>
        <c:axId val="2128652040"/>
      </c:barChart>
      <c:catAx>
        <c:axId val="2128655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s-ES"/>
          </a:p>
        </c:txPr>
        <c:crossAx val="2128652040"/>
        <c:crosses val="autoZero"/>
        <c:auto val="1"/>
        <c:lblAlgn val="ctr"/>
        <c:lblOffset val="100"/>
        <c:noMultiLvlLbl val="0"/>
      </c:catAx>
      <c:valAx>
        <c:axId val="2128652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2128655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904103735775"/>
          <c:y val="0.00405680580150149"/>
          <c:w val="0.711073623797835"/>
          <c:h val="0.87470191249416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Rural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numFmt formatCode="#,##0.0" sourceLinked="0"/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Hoja1!$A$2:$A$7</c:f>
              <c:numCache>
                <c:formatCode>General</c:formatCode>
                <c:ptCount val="6"/>
              </c:numCache>
            </c:numRef>
          </c:cat>
          <c:val>
            <c:numRef>
              <c:f>Hoja1!$B$2:$B$7</c:f>
              <c:numCache>
                <c:formatCode>General</c:formatCode>
                <c:ptCount val="6"/>
                <c:pt idx="0">
                  <c:v>0.7</c:v>
                </c:pt>
                <c:pt idx="1">
                  <c:v>0.9</c:v>
                </c:pt>
                <c:pt idx="2">
                  <c:v>0.4</c:v>
                </c:pt>
                <c:pt idx="3">
                  <c:v>42.4</c:v>
                </c:pt>
                <c:pt idx="4">
                  <c:v>53.5</c:v>
                </c:pt>
                <c:pt idx="5">
                  <c:v>18.0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axId val="2128615032"/>
        <c:axId val="2128611304"/>
      </c:barChart>
      <c:catAx>
        <c:axId val="2128615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s-ES"/>
          </a:p>
        </c:txPr>
        <c:crossAx val="2128611304"/>
        <c:crosses val="autoZero"/>
        <c:auto val="1"/>
        <c:lblAlgn val="ctr"/>
        <c:lblOffset val="100"/>
        <c:noMultiLvlLbl val="0"/>
      </c:catAx>
      <c:valAx>
        <c:axId val="2128611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2128615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904103735775"/>
          <c:y val="0.0433531497916087"/>
          <c:w val="0.711073623797835"/>
          <c:h val="0.8437663797729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Rural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numFmt formatCode="#,##0.0" sourceLinked="0"/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Hoja1!$A$2:$A$7</c:f>
              <c:numCache>
                <c:formatCode>General</c:formatCode>
                <c:ptCount val="6"/>
              </c:numCache>
            </c:numRef>
          </c:cat>
          <c:val>
            <c:numRef>
              <c:f>Hoja1!$B$2:$B$7</c:f>
              <c:numCache>
                <c:formatCode>General</c:formatCode>
                <c:ptCount val="6"/>
                <c:pt idx="0">
                  <c:v>0.2</c:v>
                </c:pt>
                <c:pt idx="1">
                  <c:v>0.3</c:v>
                </c:pt>
                <c:pt idx="2">
                  <c:v>0.6</c:v>
                </c:pt>
                <c:pt idx="3">
                  <c:v>36.4</c:v>
                </c:pt>
                <c:pt idx="4">
                  <c:v>16.4</c:v>
                </c:pt>
                <c:pt idx="5">
                  <c:v>71.4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axId val="2129884584"/>
        <c:axId val="2129887800"/>
      </c:barChart>
      <c:catAx>
        <c:axId val="2129884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s-ES"/>
          </a:p>
        </c:txPr>
        <c:crossAx val="2129887800"/>
        <c:crosses val="autoZero"/>
        <c:auto val="1"/>
        <c:lblAlgn val="ctr"/>
        <c:lblOffset val="100"/>
        <c:noMultiLvlLbl val="0"/>
      </c:catAx>
      <c:valAx>
        <c:axId val="2129887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2129884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-0.120341758155846"/>
                  <c:y val="-0.20478839959871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43966181578565"/>
                  <c:y val="-0.0607595437985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77483051699298"/>
                  <c:y val="0.0619274380907123"/>
                </c:manualLayout>
              </c:layout>
              <c:spPr>
                <a:noFill/>
                <a:effectLst>
                  <a:glow rad="127000">
                    <a:schemeClr val="accent1">
                      <a:alpha val="0"/>
                    </a:schemeClr>
                  </a:glow>
                </a:effectLst>
              </c:spPr>
              <c:txPr>
                <a:bodyPr/>
                <a:lstStyle/>
                <a:p>
                  <a:pPr>
                    <a:defRPr sz="1200">
                      <a:solidFill>
                        <a:schemeClr val="tx2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chemeClr val="tx2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Hoja1!$A$2:$A$7</c:f>
              <c:strCache>
                <c:ptCount val="6"/>
                <c:pt idx="0">
                  <c:v>1er trim.</c:v>
                </c:pt>
                <c:pt idx="1">
                  <c:v>Smart</c:v>
                </c:pt>
                <c:pt idx="2">
                  <c:v>usb</c:v>
                </c:pt>
                <c:pt idx="3">
                  <c:v>USB y Smart</c:v>
                </c:pt>
                <c:pt idx="4">
                  <c:v>3er trim.</c:v>
                </c:pt>
                <c:pt idx="5">
                  <c:v>4º trim.</c:v>
                </c:pt>
              </c:strCache>
            </c:strRef>
          </c:cat>
          <c:val>
            <c:numRef>
              <c:f>Hoja1!$B$2:$B$7</c:f>
              <c:numCache>
                <c:formatCode>0.0</c:formatCode>
                <c:ptCount val="6"/>
                <c:pt idx="0" formatCode="General">
                  <c:v>54.9</c:v>
                </c:pt>
                <c:pt idx="1">
                  <c:v>12.4</c:v>
                </c:pt>
                <c:pt idx="2" formatCode="General">
                  <c:v>8.200000000000001</c:v>
                </c:pt>
                <c:pt idx="3" formatCode="General">
                  <c:v>2.6</c:v>
                </c:pt>
                <c:pt idx="4" formatCode="General">
                  <c:v>21.6</c:v>
                </c:pt>
                <c:pt idx="5" formatCode="General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088848727592"/>
          <c:y val="0.169056975654039"/>
          <c:w val="0.691382796854394"/>
          <c:h val="0.597549665921869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-0.134234943584233"/>
                  <c:y val="0.0914709434431256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215154007717482"/>
                  <c:y val="-0.09880397867735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48435109656621"/>
                  <c:y val="-0.2130521475293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24405802764617"/>
                  <c:y val="0.0955901821826798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200">
                    <a:solidFill>
                      <a:schemeClr val="tx2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Hoja1!$A$2:$A$7</c:f>
              <c:strCache>
                <c:ptCount val="6"/>
                <c:pt idx="0">
                  <c:v>1er trim.</c:v>
                </c:pt>
                <c:pt idx="1">
                  <c:v>SM</c:v>
                </c:pt>
                <c:pt idx="2">
                  <c:v>USB</c:v>
                </c:pt>
                <c:pt idx="3">
                  <c:v>SM+USB</c:v>
                </c:pt>
                <c:pt idx="4">
                  <c:v>USB+SM</c:v>
                </c:pt>
                <c:pt idx="5">
                  <c:v>4º trim.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13.9</c:v>
                </c:pt>
                <c:pt idx="1">
                  <c:v>27.7</c:v>
                </c:pt>
                <c:pt idx="2">
                  <c:v>42.8</c:v>
                </c:pt>
                <c:pt idx="3">
                  <c:v>10.4</c:v>
                </c:pt>
                <c:pt idx="4">
                  <c:v>4.2</c:v>
                </c:pt>
                <c:pt idx="5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35071225955"/>
          <c:y val="0.169821498101386"/>
          <c:w val="0.668401129203965"/>
          <c:h val="0.573747520175518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-0.237929192464811"/>
                  <c:y val="-0.0742961747459124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6080820859554"/>
                  <c:y val="-0.1831155331107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44139208967048"/>
                  <c:y val="-0.07631575614472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0255837637963165"/>
                  <c:y val="0.0207293679739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45380281604886"/>
                  <c:y val="0.1265360785438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200">
                    <a:solidFill>
                      <a:schemeClr val="tx2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Hoja1!$A$2:$A$7</c:f>
              <c:strCache>
                <c:ptCount val="6"/>
                <c:pt idx="0">
                  <c:v>1er trim.</c:v>
                </c:pt>
                <c:pt idx="1">
                  <c:v>SM</c:v>
                </c:pt>
                <c:pt idx="2">
                  <c:v>USB</c:v>
                </c:pt>
                <c:pt idx="3">
                  <c:v>SM+USB</c:v>
                </c:pt>
                <c:pt idx="4">
                  <c:v>3er trim.</c:v>
                </c:pt>
                <c:pt idx="5">
                  <c:v>4º trim.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51.3</c:v>
                </c:pt>
                <c:pt idx="1">
                  <c:v>13.8</c:v>
                </c:pt>
                <c:pt idx="2">
                  <c:v>11.2</c:v>
                </c:pt>
                <c:pt idx="3">
                  <c:v>3.3</c:v>
                </c:pt>
                <c:pt idx="4">
                  <c:v>20.1</c:v>
                </c:pt>
                <c:pt idx="5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0.04437</cdr:x>
      <cdr:y>0.90642</cdr:y>
    </cdr:from>
    <cdr:to>
      <cdr:x>0.64903</cdr:x>
      <cdr:y>0.96095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91349" y="5085241"/>
          <a:ext cx="5333176" cy="305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lnSpc>
              <a:spcPts val="1100"/>
            </a:lnSpc>
          </a:pPr>
          <a:endParaRPr 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0.8511</cdr:x>
      <cdr:y>0.10531</cdr:y>
    </cdr:from>
    <cdr:to>
      <cdr:x>0.98221</cdr:x>
      <cdr:y>0.28843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rot="517715">
          <a:off x="6355669" y="533975"/>
          <a:ext cx="979048" cy="92849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0.85055</cdr:x>
      <cdr:y>0.00376</cdr:y>
    </cdr:from>
    <cdr:to>
      <cdr:x>0.98276</cdr:x>
      <cdr:y>0.14652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6351557" y="19050"/>
          <a:ext cx="987273" cy="7239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0.84986</cdr:x>
      <cdr:y>0.2641</cdr:y>
    </cdr:from>
    <cdr:to>
      <cdr:x>0.98344</cdr:x>
      <cdr:y>0.39539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3"/>
        <a:srcRect xmlns:a="http://schemas.openxmlformats.org/drawingml/2006/main" b="11522"/>
        <a:stretch xmlns:a="http://schemas.openxmlformats.org/drawingml/2006/main"/>
      </cdr:blipFill>
      <cdr:spPr>
        <a:xfrm xmlns:a="http://schemas.openxmlformats.org/drawingml/2006/main" rot="229845">
          <a:off x="6346446" y="1339129"/>
          <a:ext cx="997495" cy="665686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15695-12EE-4810-A3E9-12DB4927C228}" type="datetimeFigureOut">
              <a:rPr lang="es-CL" smtClean="0"/>
              <a:pPr/>
              <a:t>15-10-14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7C5D2-78A3-4481-93D2-9955262BAB54}" type="slidenum">
              <a:rPr lang="es-CL" smtClean="0"/>
              <a:pPr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1899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7B5D707A-BE23-49EE-86C9-1399ED38BD02}" type="datetime1">
              <a:rPr lang="en-US"/>
              <a:pPr/>
              <a:t>15-10-14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46" tIns="46223" rIns="92446" bIns="4622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FCD57F16-FC7D-4664-900A-9285DBC71C4D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70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5CC55-0991-47F4-AECF-F1886CF3421C}" type="slidenum">
              <a:rPr lang="es-CL" smtClean="0">
                <a:solidFill>
                  <a:prstClr val="black"/>
                </a:solidFill>
              </a:rPr>
              <a:pPr/>
              <a:t>12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1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A6D81-D3C0-4DF7-AA6C-FF497936A9BE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18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DCD7A2-DBE2-4B6B-95B3-8DD62B47A85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461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2019A0D8-6878-4BD5-B01F-8123567430B6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C02C3-6B67-4679-89F4-BF0670B6A21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104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ヒラギノ角ゴ Pro W3" charset="-128"/>
              </a:defRPr>
            </a:lvl1pPr>
          </a:lstStyle>
          <a:p>
            <a:r>
              <a:rPr lang="es-ES_tradnl"/>
              <a:t>Gobierno de Chile | Ministerio del Interior</a:t>
            </a:r>
          </a:p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49B399-CE77-4733-B42B-78AE0FCB67E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631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CCE1ED08-A017-49C8-8239-3B52A519CF47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88926-59E5-4CFF-AB8C-F86E0E84A28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212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3CA12BCF-912B-48EB-B17D-5901D2792FAF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F8224-F0B6-4A9F-B326-4E2EA993F95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758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B8DFB4C5-1192-4B38-AD95-1FBE53B76431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F2F07-52C7-41FE-A458-267FC3D6D63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297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CF44AD-EFF1-4DBC-B4B3-2CA614B9643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157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017D0C-93F4-415B-B308-0195F08ECC9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253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3917D8-D504-4BE8-9EE8-214BC20D7AED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112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2C6B9F-E765-41E5-963A-1B06B8D73E7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48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632810-712F-431B-958E-D338A0B6DF0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61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F75C12-EC6A-48AF-8393-044D68552E0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550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307BFA-4D20-4825-B00F-475D9F49B39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310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0"/>
            <a:ext cx="7772400" cy="9366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4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590800"/>
            <a:ext cx="6400800" cy="6096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s-ES" smtClean="0">
                <a:solidFill>
                  <a:prstClr val="white"/>
                </a:solidFill>
              </a:rPr>
              <a:t>Gobierno de Chile | Ministerio del Interior </a:t>
            </a: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8D071F60-4C1F-4928-9E7A-5C2DE67F30AB}" type="slidenum">
              <a:rPr lang="en-US">
                <a:solidFill>
                  <a:prstClr val="white"/>
                </a:solidFill>
              </a:rPr>
              <a:pPr/>
              <a:t>‹Nr.›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204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s-ES" smtClean="0">
                <a:solidFill>
                  <a:prstClr val="white"/>
                </a:solidFill>
              </a:rPr>
              <a:t>Gobierno de Chile | Ministerio del Interior </a:t>
            </a: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2742F113-1E52-40E1-A736-5BD476B233D6}" type="slidenum">
              <a:rPr lang="en-US">
                <a:solidFill>
                  <a:prstClr val="white"/>
                </a:solidFill>
              </a:rPr>
              <a:pPr/>
              <a:t>‹Nr.›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686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s-ES" smtClean="0">
                <a:solidFill>
                  <a:prstClr val="white"/>
                </a:solidFill>
              </a:rPr>
              <a:t>Gobierno de Chile | Ministerio del Interior </a:t>
            </a: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2A55248C-E6F7-4B9B-862B-DE9B7FD61BC3}" type="slidenum">
              <a:rPr lang="en-US">
                <a:solidFill>
                  <a:prstClr val="white"/>
                </a:solidFill>
              </a:rPr>
              <a:pPr/>
              <a:t>‹Nr.›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28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s-ES" smtClean="0">
                <a:solidFill>
                  <a:prstClr val="white"/>
                </a:solidFill>
              </a:rPr>
              <a:t>Gobierno de Chile | Ministerio del Interior </a:t>
            </a:r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D94E2BBD-C75C-49E9-B82B-71A0C679ED21}" type="slidenum">
              <a:rPr lang="en-US">
                <a:solidFill>
                  <a:prstClr val="white"/>
                </a:solidFill>
              </a:rPr>
              <a:pPr/>
              <a:t>‹Nr.›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057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6ED50AC6-3FE5-479B-9B77-7D79618093BE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F7897-7B14-478A-A05B-CFB8AD6C7EB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5344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397377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05E282-E6EB-4709-995B-9BEECF97DE99}" type="slidenum">
              <a:rPr lang="en-US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886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179C16E9-2487-442D-BFD6-5BDC057DBA2A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06D51-0456-4D8B-A8ED-C4584DEDDE23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026270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47CD3EC1-CCEA-4862-80D7-B281565DDCEC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26D77-A6BD-4C42-82A5-405C5C8B8216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09108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29693722-1834-492E-8A1D-E87E68831E2F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45296-42CD-4ADB-8F78-A6FD916730D9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76555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F6E02331-AE94-45E7-BFA5-D97443DB64A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488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E785A8-BFF3-4470-BB0B-451FF71A5EEB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789397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7CE84C-5A44-4519-B097-785007DCE29F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397245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08F9AB-49B3-4039-9891-8DCEC5522FC3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109786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8E2C59-2204-4EBC-875A-11FC2839FBC8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323821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20C0B5-D3A2-42B8-B335-60004B6A42F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143363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DE9CA5-667A-496F-B4DE-D0725700B84D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732859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6ED50AC6-3FE5-479B-9B77-7D79618093BE}" type="datetime1">
              <a:rPr lang="en-US" smtClean="0">
                <a:solidFill>
                  <a:prstClr val="black"/>
                </a:solidFill>
                <a:ea typeface="+mn-ea"/>
              </a:rPr>
              <a:pPr/>
              <a:t>15-10-14</a:t>
            </a:fld>
            <a:endParaRPr lang="en-US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F7897-7B14-478A-A05B-CFB8AD6C7EB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5344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065679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05E282-E6EB-4709-995B-9BEECF97DE99}" type="slidenum">
              <a:rPr lang="en-US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252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179C16E9-2487-442D-BFD6-5BDC057DBA2A}" type="datetime1">
              <a:rPr lang="en-US" smtClean="0">
                <a:solidFill>
                  <a:prstClr val="black"/>
                </a:solidFill>
                <a:ea typeface="+mn-ea"/>
              </a:rPr>
              <a:pPr/>
              <a:t>15-10-14</a:t>
            </a:fld>
            <a:endParaRPr lang="en-US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06D51-0456-4D8B-A8ED-C4584DEDDE23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09830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47CD3EC1-CCEA-4862-80D7-B281565DDCEC}" type="datetime1">
              <a:rPr lang="en-US" smtClean="0">
                <a:solidFill>
                  <a:prstClr val="black"/>
                </a:solidFill>
                <a:ea typeface="+mn-ea"/>
              </a:rPr>
              <a:pPr/>
              <a:t>15-10-14</a:t>
            </a:fld>
            <a:endParaRPr lang="en-US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26D77-A6BD-4C42-82A5-405C5C8B8216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78129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269EA3CD-9C39-4D61-BF08-8AF4F60F08E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764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29693722-1834-492E-8A1D-E87E68831E2F}" type="datetime1">
              <a:rPr lang="en-US" smtClean="0">
                <a:solidFill>
                  <a:prstClr val="black"/>
                </a:solidFill>
                <a:ea typeface="+mn-ea"/>
              </a:rPr>
              <a:pPr/>
              <a:t>15-10-14</a:t>
            </a:fld>
            <a:endParaRPr lang="en-US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45296-42CD-4ADB-8F78-A6FD916730D9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744483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E785A8-BFF3-4470-BB0B-451FF71A5EEB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70708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7CE84C-5A44-4519-B097-785007DCE29F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8258494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08F9AB-49B3-4039-9891-8DCEC5522FC3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102938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8E2C59-2204-4EBC-875A-11FC2839FBC8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961356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20C0B5-D3A2-42B8-B335-60004B6A42F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483223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DE9CA5-667A-496F-B4DE-D0725700B84D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9740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969377BF-22EF-46B6-93E0-13E9786F74F1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05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D93A4479-CA86-4558-B5C7-7BE1314105FE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92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B9E7FF4F-E52F-4C10-BBAB-15E5ADC1F34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46FD07FB-BA9F-4E0D-8403-40315A9BC47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63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78F8002-93F2-4564-A552-616FFD8BEC6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93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1B601700-40DB-4051-9AEF-F42823AB3D4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9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Verdana" pitchFamily="34" charset="0"/>
                <a:ea typeface="ヒラギノ角ゴ Pro W3" charset="-128"/>
              </a:defRPr>
            </a:lvl1pPr>
          </a:lstStyle>
          <a:p>
            <a:r>
              <a:rPr lang="es-ES_tradnl"/>
              <a:t>Gobierno de Chile | Ministerio del Interior</a:t>
            </a:r>
          </a:p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BA71F1-6C53-4C0F-A88E-FFCC3AF5FE2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03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AF733716-21F6-4D8F-8062-90D184E7873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11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52C48F22-1508-40A4-8939-82C6B9FDEA9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8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65A82191-F104-4C8A-871A-27CB73D4C0D3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93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A6D81-D3C0-4DF7-AA6C-FF497936A9BE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96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Verdana" pitchFamily="34" charset="0"/>
                <a:ea typeface="ヒラギノ角ゴ Pro W3" charset="-128"/>
              </a:defRPr>
            </a:lvl1pPr>
          </a:lstStyle>
          <a:p>
            <a:r>
              <a:rPr lang="es-ES_tradnl"/>
              <a:t>Gobierno de Chile | Ministerio del Interior</a:t>
            </a:r>
          </a:p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BA71F1-6C53-4C0F-A88E-FFCC3AF5FE2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96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8FE52-EF80-47A1-B8CB-E3B4DF69657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09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24EBF-CC34-471B-A335-80AB24D1B9D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09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14CD4-0ACC-4D4D-86F4-1951CE75778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80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8261FB-7296-4B74-AA61-92D522DA197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54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43AF4A-7C72-4A6B-A883-30A113B3E691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5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8FE52-EF80-47A1-B8CB-E3B4DF69657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64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96B35A-7076-4DAE-A75C-4CE94F3C25F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51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F8DF7D-8C32-4A47-95A6-C47DF6AA159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1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DCD7A2-DBE2-4B6B-95B3-8DD62B47A85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96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F75C12-EC6A-48AF-8393-044D68552E0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695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2019A0D8-6878-4BD5-B01F-8123567430B6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C02C3-6B67-4679-89F4-BF0670B6A21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10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ヒラギノ角ゴ Pro W3" charset="-128"/>
              </a:defRPr>
            </a:lvl1pPr>
          </a:lstStyle>
          <a:p>
            <a:r>
              <a:rPr lang="es-ES_tradnl"/>
              <a:t>Gobierno de Chile | Ministerio del Interior</a:t>
            </a:r>
          </a:p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49B399-CE77-4733-B42B-78AE0FCB67E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63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CCE1ED08-A017-49C8-8239-3B52A519CF47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88926-59E5-4CFF-AB8C-F86E0E84A28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21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3CA12BCF-912B-48EB-B17D-5901D2792FAF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F8224-F0B6-4A9F-B326-4E2EA993F95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758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B8DFB4C5-1192-4B38-AD95-1FBE53B76431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F2F07-52C7-41FE-A458-267FC3D6D63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29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CF44AD-EFF1-4DBC-B4B3-2CA614B9643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15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24EBF-CC34-471B-A335-80AB24D1B9D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06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017D0C-93F4-415B-B308-0195F08ECC9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25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3917D8-D504-4BE8-9EE8-214BC20D7AED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11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2C6B9F-E765-41E5-963A-1B06B8D73E7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4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632810-712F-431B-958E-D338A0B6DF0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61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307BFA-4D20-4825-B00F-475D9F49B39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31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6ED50AC6-3FE5-479B-9B77-7D79618093BE}" type="datetime1">
              <a:rPr lang="en-US" smtClean="0">
                <a:solidFill>
                  <a:prstClr val="black"/>
                </a:solidFill>
                <a:ea typeface="+mn-ea"/>
              </a:rPr>
              <a:pPr/>
              <a:t>15-10-14</a:t>
            </a:fld>
            <a:endParaRPr lang="en-US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F7897-7B14-478A-A05B-CFB8AD6C7EB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5344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889436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05E282-E6EB-4709-995B-9BEECF97DE99}" type="slidenum">
              <a:rPr lang="en-US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44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179C16E9-2487-442D-BFD6-5BDC057DBA2A}" type="datetime1">
              <a:rPr lang="en-US" smtClean="0">
                <a:solidFill>
                  <a:prstClr val="black"/>
                </a:solidFill>
                <a:ea typeface="+mn-ea"/>
              </a:rPr>
              <a:pPr/>
              <a:t>15-10-14</a:t>
            </a:fld>
            <a:endParaRPr lang="en-US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06D51-0456-4D8B-A8ED-C4584DEDDE23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948998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47CD3EC1-CCEA-4862-80D7-B281565DDCEC}" type="datetime1">
              <a:rPr lang="en-US" smtClean="0">
                <a:solidFill>
                  <a:prstClr val="black"/>
                </a:solidFill>
                <a:ea typeface="+mn-ea"/>
              </a:rPr>
              <a:pPr/>
              <a:t>15-10-14</a:t>
            </a:fld>
            <a:endParaRPr lang="en-US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26D77-A6BD-4C42-82A5-405C5C8B8216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756167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29693722-1834-492E-8A1D-E87E68831E2F}" type="datetime1">
              <a:rPr lang="en-US" smtClean="0">
                <a:solidFill>
                  <a:prstClr val="black"/>
                </a:solidFill>
                <a:ea typeface="+mn-ea"/>
              </a:rPr>
              <a:pPr/>
              <a:t>15-10-14</a:t>
            </a:fld>
            <a:endParaRPr lang="en-US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45296-42CD-4ADB-8F78-A6FD916730D9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9160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14CD4-0ACC-4D4D-86F4-1951CE75778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449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E785A8-BFF3-4470-BB0B-451FF71A5EEB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111033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7CE84C-5A44-4519-B097-785007DCE29F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601267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08F9AB-49B3-4039-9891-8DCEC5522FC3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655168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8E2C59-2204-4EBC-875A-11FC2839FBC8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910073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20C0B5-D3A2-42B8-B335-60004B6A42F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354523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DE9CA5-667A-496F-B4DE-D0725700B84D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687699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6ED50AC6-3FE5-479B-9B77-7D79618093BE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F7897-7B14-478A-A05B-CFB8AD6C7EB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5344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529324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05E282-E6EB-4709-995B-9BEECF97DE99}" type="slidenum">
              <a:rPr lang="en-US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3937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179C16E9-2487-442D-BFD6-5BDC057DBA2A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06D51-0456-4D8B-A8ED-C4584DEDDE23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02438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47CD3EC1-CCEA-4862-80D7-B281565DDCEC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26D77-A6BD-4C42-82A5-405C5C8B8216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9489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8261FB-7296-4B74-AA61-92D522DA197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810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29693722-1834-492E-8A1D-E87E68831E2F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45296-42CD-4ADB-8F78-A6FD916730D9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91458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E785A8-BFF3-4470-BB0B-451FF71A5EEB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93302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7CE84C-5A44-4519-B097-785007DCE29F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850346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08F9AB-49B3-4039-9891-8DCEC5522FC3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019903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8E2C59-2204-4EBC-875A-11FC2839FBC8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4785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20C0B5-D3A2-42B8-B335-60004B6A42F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273933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DE9CA5-667A-496F-B4DE-D0725700B84D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54691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6ED50AC6-3FE5-479B-9B77-7D79618093BE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F7897-7B14-478A-A05B-CFB8AD6C7EB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5344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833564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05E282-E6EB-4709-995B-9BEECF97DE99}" type="slidenum">
              <a:rPr lang="en-US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1945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179C16E9-2487-442D-BFD6-5BDC057DBA2A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06D51-0456-4D8B-A8ED-C4584DEDDE23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78146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43AF4A-7C72-4A6B-A883-30A113B3E691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830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47CD3EC1-CCEA-4862-80D7-B281565DDCEC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26D77-A6BD-4C42-82A5-405C5C8B8216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486631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29693722-1834-492E-8A1D-E87E68831E2F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45296-42CD-4ADB-8F78-A6FD916730D9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195708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E785A8-BFF3-4470-BB0B-451FF71A5EEB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989373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7CE84C-5A44-4519-B097-785007DCE29F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960858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08F9AB-49B3-4039-9891-8DCEC5522FC3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252408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8E2C59-2204-4EBC-875A-11FC2839FBC8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311709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20C0B5-D3A2-42B8-B335-60004B6A42F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121757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DE9CA5-667A-496F-B4DE-D0725700B84D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550760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6ED50AC6-3FE5-479B-9B77-7D79618093BE}" type="datetime1">
              <a:rPr lang="en-US" smtClean="0">
                <a:solidFill>
                  <a:prstClr val="black"/>
                </a:solidFill>
                <a:ea typeface="+mn-ea"/>
              </a:rPr>
              <a:pPr/>
              <a:t>15-10-14</a:t>
            </a:fld>
            <a:endParaRPr lang="en-US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F7897-7B14-478A-A05B-CFB8AD6C7EB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5344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065679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05E282-E6EB-4709-995B-9BEECF97DE99}" type="slidenum">
              <a:rPr lang="en-US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2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96B35A-7076-4DAE-A75C-4CE94F3C25F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338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179C16E9-2487-442D-BFD6-5BDC057DBA2A}" type="datetime1">
              <a:rPr lang="en-US" smtClean="0">
                <a:solidFill>
                  <a:prstClr val="black"/>
                </a:solidFill>
                <a:ea typeface="+mn-ea"/>
              </a:rPr>
              <a:pPr/>
              <a:t>15-10-14</a:t>
            </a:fld>
            <a:endParaRPr lang="en-US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06D51-0456-4D8B-A8ED-C4584DEDDE23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09830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47CD3EC1-CCEA-4862-80D7-B281565DDCEC}" type="datetime1">
              <a:rPr lang="en-US" smtClean="0">
                <a:solidFill>
                  <a:prstClr val="black"/>
                </a:solidFill>
                <a:ea typeface="+mn-ea"/>
              </a:rPr>
              <a:pPr/>
              <a:t>15-10-14</a:t>
            </a:fld>
            <a:endParaRPr lang="en-US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26D77-A6BD-4C42-82A5-405C5C8B8216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781299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29693722-1834-492E-8A1D-E87E68831E2F}" type="datetime1">
              <a:rPr lang="en-US" smtClean="0">
                <a:solidFill>
                  <a:prstClr val="black"/>
                </a:solidFill>
                <a:ea typeface="+mn-ea"/>
              </a:rPr>
              <a:pPr/>
              <a:t>15-10-14</a:t>
            </a:fld>
            <a:endParaRPr lang="en-US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45296-42CD-4ADB-8F78-A6FD916730D9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744483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E785A8-BFF3-4470-BB0B-451FF71A5EEB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70708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7CE84C-5A44-4519-B097-785007DCE29F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825849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08F9AB-49B3-4039-9891-8DCEC5522FC3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102938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8E2C59-2204-4EBC-875A-11FC2839FBC8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961356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20C0B5-D3A2-42B8-B335-60004B6A42F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483223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DE9CA5-667A-496F-B4DE-D0725700B84D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97409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6ED50AC6-3FE5-479B-9B77-7D79618093BE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F7897-7B14-478A-A05B-CFB8AD6C7EB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5344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3973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Gobierno de Chile | Ministerio del Interior </a:t>
            </a: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F8DF7D-8C32-4A47-95A6-C47DF6AA159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996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05E282-E6EB-4709-995B-9BEECF97DE99}" type="slidenum">
              <a:rPr lang="en-US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886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179C16E9-2487-442D-BFD6-5BDC057DBA2A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06D51-0456-4D8B-A8ED-C4584DEDDE23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026270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47CD3EC1-CCEA-4862-80D7-B281565DDCEC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26D77-A6BD-4C42-82A5-405C5C8B8216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09108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29693722-1834-492E-8A1D-E87E68831E2F}" type="datetime1">
              <a:rPr lang="en-US" smtClean="0">
                <a:solidFill>
                  <a:prstClr val="black"/>
                </a:solidFill>
              </a:rPr>
              <a:pPr/>
              <a:t>15-10-14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45296-42CD-4ADB-8F78-A6FD916730D9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765550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E785A8-BFF3-4470-BB0B-451FF71A5EEB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789397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7CE84C-5A44-4519-B097-785007DCE29F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397245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08F9AB-49B3-4039-9891-8DCEC5522FC3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109786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8E2C59-2204-4EBC-875A-11FC2839FBC8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323821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20C0B5-D3A2-42B8-B335-60004B6A42F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143363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DE9CA5-667A-496F-B4DE-D0725700B84D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7328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theme" Target="../theme/theme1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5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6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908720"/>
            <a:ext cx="8545513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Verdana" charset="0"/>
                <a:ea typeface="ヒラギノ角ゴ Pro W3" charset="0"/>
                <a:cs typeface="Verdana" charset="0"/>
              </a:defRPr>
            </a:lvl1pPr>
          </a:lstStyle>
          <a:p>
            <a:pPr>
              <a:defRPr/>
            </a:pPr>
            <a:r>
              <a:rPr lang="es-ES_tradnl" smtClean="0"/>
              <a:t>Gobierno de Chile | Ministerio del Interior </a:t>
            </a: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fld id="{988CE6B8-02CD-46E3-B2E0-D70B7DB56549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blurRad="254000"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blurRad="254000"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+mn-lt"/>
              <a:ea typeface="ヒラギノ角ゴ Pro W3" charset="0"/>
              <a:cs typeface="ヒラギノ角ゴ Pro W3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charset="0"/>
              </a:defRPr>
            </a:lvl1pPr>
          </a:lstStyle>
          <a:p>
            <a:fld id="{520E7F79-A95F-4FBB-AB40-91FAF2C04626}" type="slidenum">
              <a:rPr lang="en-US" smtClean="0"/>
              <a:pPr/>
              <a:t>‹Nr.›</a:t>
            </a:fld>
            <a:endParaRPr lang="en-US" smtClean="0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blurRad="254000"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cs typeface="ヒラギノ角ゴ Pro W3" charset="-128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blurRad="254000"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545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595959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>
            <a:spLocks noChangeArrowheads="1"/>
          </p:cNvSpPr>
          <p:nvPr userDrawn="1"/>
        </p:nvSpPr>
        <p:spPr bwMode="auto">
          <a:xfrm>
            <a:off x="533400" y="3333750"/>
            <a:ext cx="1033463" cy="352425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blurRad="254000"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6" name="Rectangle 65"/>
          <p:cNvSpPr>
            <a:spLocks noChangeArrowheads="1"/>
          </p:cNvSpPr>
          <p:nvPr userDrawn="1"/>
        </p:nvSpPr>
        <p:spPr bwMode="auto">
          <a:xfrm>
            <a:off x="1566863" y="3333750"/>
            <a:ext cx="1260475" cy="352425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blurRad="254000"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028" name="Picture 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452813"/>
            <a:ext cx="8032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3452813"/>
            <a:ext cx="10318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70"/>
          <p:cNvSpPr>
            <a:spLocks noChangeArrowheads="1"/>
          </p:cNvSpPr>
          <p:nvPr userDrawn="1"/>
        </p:nvSpPr>
        <p:spPr bwMode="auto">
          <a:xfrm>
            <a:off x="533400" y="0"/>
            <a:ext cx="1033463" cy="13716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blurRad="254000"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2" name="Rectangle 71"/>
          <p:cNvSpPr>
            <a:spLocks noChangeArrowheads="1"/>
          </p:cNvSpPr>
          <p:nvPr userDrawn="1"/>
        </p:nvSpPr>
        <p:spPr bwMode="auto">
          <a:xfrm>
            <a:off x="1566863" y="0"/>
            <a:ext cx="1260475" cy="13716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blurRad="254000"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77963"/>
            <a:ext cx="81772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5344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charset="0"/>
              </a:defRPr>
            </a:lvl1pPr>
          </a:lstStyle>
          <a:p>
            <a:fld id="{7DCD8E44-E233-41E1-9E4F-8D5FC499F376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cs typeface="ヒラギノ角ゴ Pro W3" charset="-128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305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595959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77963"/>
            <a:ext cx="81772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5344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charset="0"/>
              </a:defRPr>
            </a:lvl1pPr>
          </a:lstStyle>
          <a:p>
            <a:fld id="{7DCD8E44-E233-41E1-9E4F-8D5FC499F376}" type="slidenum">
              <a:rPr lang="en-US">
                <a:ea typeface="+mn-ea"/>
              </a:rPr>
              <a:pPr/>
              <a:t>‹Nr.›</a:t>
            </a:fld>
            <a:endParaRPr lang="en-US" dirty="0">
              <a:ea typeface="+mn-ea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ea typeface="+mn-ea"/>
              <a:cs typeface="ヒラギノ角ゴ Pro W3" charset="-128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ea typeface="+mn-ea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337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595959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7153275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+mn-lt"/>
              <a:ea typeface="ヒラギノ角ゴ Pro W3" charset="0"/>
              <a:cs typeface="ヒラギノ角ゴ Pro W3" charset="0"/>
            </a:endParaRPr>
          </a:p>
        </p:txBody>
      </p:sp>
      <p:grpSp>
        <p:nvGrpSpPr>
          <p:cNvPr id="18436" name="Group 11"/>
          <p:cNvGrpSpPr>
            <a:grpSpLocks/>
          </p:cNvGrpSpPr>
          <p:nvPr userDrawn="1"/>
        </p:nvGrpSpPr>
        <p:grpSpPr bwMode="auto">
          <a:xfrm>
            <a:off x="7153275" y="2058988"/>
            <a:ext cx="1990725" cy="2038350"/>
            <a:chOff x="3511550" y="2133600"/>
            <a:chExt cx="2976563" cy="304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3511550" y="2133600"/>
              <a:ext cx="1338741" cy="3048000"/>
            </a:xfrm>
            <a:prstGeom prst="rect">
              <a:avLst/>
            </a:prstGeom>
            <a:solidFill>
              <a:srgbClr val="006C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>
                <a:solidFill>
                  <a:srgbClr val="FFFFFF"/>
                </a:solidFill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4850291" y="2133600"/>
              <a:ext cx="1637822" cy="3048000"/>
            </a:xfrm>
            <a:prstGeom prst="rect">
              <a:avLst/>
            </a:prstGeom>
            <a:solidFill>
              <a:srgbClr val="EF41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>
                <a:solidFill>
                  <a:srgbClr val="FFFFFF"/>
                </a:solidFill>
                <a:ea typeface="ヒラギノ角ゴ Pro W3" charset="0"/>
                <a:cs typeface="ヒラギノ角ゴ Pro W3" charset="0"/>
              </a:endParaRPr>
            </a:p>
          </p:txBody>
        </p:sp>
        <p:pic>
          <p:nvPicPr>
            <p:cNvPr id="18441" name="Picture 1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775" y="2287588"/>
              <a:ext cx="1041400" cy="76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1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5863" y="2287588"/>
              <a:ext cx="1339850" cy="5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Picture 1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800" y="4851400"/>
              <a:ext cx="13366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blurRad="508000"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84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3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908720"/>
            <a:ext cx="8545513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Verdana" charset="0"/>
                <a:ea typeface="ヒラギノ角ゴ Pro W3" charset="0"/>
                <a:cs typeface="Verdana" charset="0"/>
              </a:defRPr>
            </a:lvl1pPr>
          </a:lstStyle>
          <a:p>
            <a:pPr>
              <a:defRPr/>
            </a:pPr>
            <a:r>
              <a:rPr lang="es-ES_tradnl" smtClean="0"/>
              <a:t>Gobierno de Chile | Ministerio del Interior </a:t>
            </a: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fld id="{988CE6B8-02CD-46E3-B2E0-D70B7DB56549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blurRad="254000"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blurRad="254000"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+mn-lt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25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charset="0"/>
              </a:defRPr>
            </a:lvl1pPr>
          </a:lstStyle>
          <a:p>
            <a:fld id="{520E7F79-A95F-4FBB-AB40-91FAF2C04626}" type="slidenum">
              <a:rPr lang="en-US" smtClean="0"/>
              <a:pPr/>
              <a:t>‹Nr.›</a:t>
            </a:fld>
            <a:endParaRPr lang="en-US" smtClean="0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blurRad="254000"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cs typeface="ヒラギノ角ゴ Pro W3" charset="-128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blurRad="254000"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545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595959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77963"/>
            <a:ext cx="81772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5344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charset="0"/>
              </a:defRPr>
            </a:lvl1pPr>
          </a:lstStyle>
          <a:p>
            <a:fld id="{7DCD8E44-E233-41E1-9E4F-8D5FC499F376}" type="slidenum">
              <a:rPr lang="en-US">
                <a:ea typeface="+mn-ea"/>
              </a:rPr>
              <a:pPr/>
              <a:t>‹Nr.›</a:t>
            </a:fld>
            <a:endParaRPr lang="en-US" dirty="0">
              <a:ea typeface="+mn-ea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ea typeface="+mn-ea"/>
              <a:cs typeface="ヒラギノ角ゴ Pro W3" charset="-128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ea typeface="+mn-ea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501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595959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77963"/>
            <a:ext cx="81772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5344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charset="0"/>
              </a:defRPr>
            </a:lvl1pPr>
          </a:lstStyle>
          <a:p>
            <a:fld id="{7DCD8E44-E233-41E1-9E4F-8D5FC499F376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cs typeface="ヒラギノ角ゴ Pro W3" charset="-128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67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595959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77963"/>
            <a:ext cx="81772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5344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charset="0"/>
              </a:defRPr>
            </a:lvl1pPr>
          </a:lstStyle>
          <a:p>
            <a:fld id="{7DCD8E44-E233-41E1-9E4F-8D5FC499F376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cs typeface="ヒラギノ角ゴ Pro W3" charset="-128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882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595959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77963"/>
            <a:ext cx="81772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5344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charset="0"/>
              </a:defRPr>
            </a:lvl1pPr>
          </a:lstStyle>
          <a:p>
            <a:fld id="{7DCD8E44-E233-41E1-9E4F-8D5FC499F376}" type="slidenum">
              <a:rPr lang="en-US">
                <a:ea typeface="+mn-ea"/>
              </a:rPr>
              <a:pPr/>
              <a:t>‹Nr.›</a:t>
            </a:fld>
            <a:endParaRPr lang="en-US" dirty="0">
              <a:ea typeface="+mn-ea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ea typeface="+mn-ea"/>
              <a:cs typeface="ヒラギノ角ゴ Pro W3" charset="-128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ea typeface="+mn-ea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337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595959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77963"/>
            <a:ext cx="81772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5344"/>
            <a:ext cx="4480942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charset="0"/>
              </a:defRPr>
            </a:lvl1pPr>
          </a:lstStyle>
          <a:p>
            <a:fld id="{7DCD8E44-E233-41E1-9E4F-8D5FC499F376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cs typeface="ヒラギノ角ゴ Pro W3" charset="-128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solidFill>
                <a:srgbClr val="FFFFFF"/>
              </a:solidFill>
              <a:latin typeface="Calibri"/>
              <a:cs typeface="ヒラギノ角ゴ Pro W3" charset="-128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t="13420" r="6356" b="13388"/>
          <a:stretch/>
        </p:blipFill>
        <p:spPr bwMode="auto">
          <a:xfrm>
            <a:off x="8061162" y="64727"/>
            <a:ext cx="997674" cy="48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05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595959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595959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chart" Target="../charts/chart8.xml"/><Relationship Id="rId6" Type="http://schemas.openxmlformats.org/officeDocument/2006/relationships/chart" Target="../charts/chart9.xml"/><Relationship Id="rId7" Type="http://schemas.openxmlformats.org/officeDocument/2006/relationships/image" Target="../media/image8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84.xml"/><Relationship Id="rId2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9.xml"/><Relationship Id="rId2" Type="http://schemas.openxmlformats.org/officeDocument/2006/relationships/chart" Target="../charts/char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chart" Target="../charts/chart12.xml"/><Relationship Id="rId3" Type="http://schemas.openxmlformats.org/officeDocument/2006/relationships/chart" Target="../charts/char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4" Type="http://schemas.openxmlformats.org/officeDocument/2006/relationships/chart" Target="../charts/chart16.xml"/><Relationship Id="rId1" Type="http://schemas.openxmlformats.org/officeDocument/2006/relationships/slideLayout" Target="../slideLayouts/slideLayout84.xml"/><Relationship Id="rId2" Type="http://schemas.openxmlformats.org/officeDocument/2006/relationships/chart" Target="../charts/char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chart" Target="../charts/char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chart" Target="../charts/char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chart" Target="../charts/chart19.xml"/><Relationship Id="rId3" Type="http://schemas.openxmlformats.org/officeDocument/2006/relationships/chart" Target="../charts/char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chart" Target="../charts/chart1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84.xml"/><Relationship Id="rId2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ctrTitle"/>
          </p:nvPr>
        </p:nvSpPr>
        <p:spPr bwMode="auto">
          <a:xfrm>
            <a:off x="408897" y="1844824"/>
            <a:ext cx="8422266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</a:pPr>
            <a:r>
              <a:rPr lang="es-ES_tradnl" sz="3600" b="1" dirty="0" smtClean="0">
                <a:solidFill>
                  <a:srgbClr val="FFFFFF"/>
                </a:solidFill>
                <a:sym typeface="Verdana Bold" charset="0"/>
              </a:rPr>
              <a:t>Resultados Encuesta Nacional de Acceso y Usos de Internet</a:t>
            </a:r>
            <a:br>
              <a:rPr lang="es-ES_tradnl" sz="3600" b="1" dirty="0" smtClean="0">
                <a:solidFill>
                  <a:srgbClr val="FFFFFF"/>
                </a:solidFill>
                <a:sym typeface="Verdana Bold" charset="0"/>
              </a:rPr>
            </a:br>
            <a:r>
              <a:rPr lang="es-ES_tradnl" sz="3600" b="1" dirty="0" smtClean="0">
                <a:solidFill>
                  <a:srgbClr val="FFFFFF"/>
                </a:solidFill>
                <a:sym typeface="Verdana Bold" charset="0"/>
              </a:rPr>
              <a:t/>
            </a:r>
            <a:br>
              <a:rPr lang="es-ES_tradnl" sz="3600" b="1" dirty="0" smtClean="0">
                <a:solidFill>
                  <a:srgbClr val="FFFFFF"/>
                </a:solidFill>
                <a:sym typeface="Verdana Bold" charset="0"/>
              </a:rPr>
            </a:br>
            <a:endParaRPr lang="es-ES_tradnl" sz="3600" b="1" dirty="0" smtClean="0">
              <a:solidFill>
                <a:srgbClr val="FFFFFF"/>
              </a:solidFill>
              <a:sym typeface="Verdana Bold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2771800" y="5589240"/>
            <a:ext cx="612068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ヒラギノ角ゴ Pro W3" charset="0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ヒラギノ角ゴ Pro W3" charset="0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ヒラギノ角ゴ Pro W3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Aft>
                <a:spcPct val="0"/>
              </a:spcAft>
              <a:buFont typeface="Arial" pitchFamily="34" charset="0"/>
              <a:buNone/>
            </a:pPr>
            <a:r>
              <a:rPr lang="es-ES_tradnl" sz="1800" dirty="0" smtClean="0">
                <a:solidFill>
                  <a:srgbClr val="FFFFFF"/>
                </a:solidFill>
                <a:latin typeface="+mj-lt"/>
                <a:sym typeface="Verdana" pitchFamily="34" charset="0"/>
              </a:rPr>
              <a:t>División de Política Regulatoria y Estudios</a:t>
            </a:r>
          </a:p>
          <a:p>
            <a:pPr algn="r" fontAlgn="base">
              <a:spcAft>
                <a:spcPct val="0"/>
              </a:spcAft>
              <a:buFont typeface="Arial" pitchFamily="34" charset="0"/>
              <a:buNone/>
            </a:pPr>
            <a:r>
              <a:rPr lang="es-ES_tradnl" sz="1800" dirty="0" smtClean="0">
                <a:solidFill>
                  <a:srgbClr val="FFFFFF"/>
                </a:solidFill>
                <a:latin typeface="+mj-lt"/>
                <a:sym typeface="Verdana" pitchFamily="34" charset="0"/>
              </a:rPr>
              <a:t>Subsecretaria de Telecomunicaciones</a:t>
            </a:r>
          </a:p>
          <a:p>
            <a:pPr algn="r" fontAlgn="base">
              <a:spcAft>
                <a:spcPct val="0"/>
              </a:spcAft>
              <a:buFont typeface="Arial" pitchFamily="34" charset="0"/>
              <a:buNone/>
            </a:pPr>
            <a:r>
              <a:rPr lang="es-ES_tradnl" sz="1800" dirty="0" smtClean="0">
                <a:solidFill>
                  <a:srgbClr val="FFFFFF"/>
                </a:solidFill>
                <a:latin typeface="+mj-lt"/>
                <a:sym typeface="Verdana" pitchFamily="34" charset="0"/>
              </a:rPr>
              <a:t>Octubre de 2014</a:t>
            </a:r>
          </a:p>
          <a:p>
            <a:pPr fontAlgn="base">
              <a:spcAft>
                <a:spcPct val="0"/>
              </a:spcAft>
              <a:buFont typeface="Arial" pitchFamily="34" charset="0"/>
              <a:buNone/>
            </a:pPr>
            <a:endParaRPr lang="es-ES_tradnl" sz="1800" dirty="0" smtClean="0">
              <a:solidFill>
                <a:srgbClr val="FFFFFF"/>
              </a:solidFill>
              <a:latin typeface="+mj-lt"/>
              <a:sym typeface="Verdana" pitchFamily="34" charset="0"/>
            </a:endParaRPr>
          </a:p>
          <a:p>
            <a:pPr fontAlgn="base">
              <a:spcAft>
                <a:spcPct val="0"/>
              </a:spcAft>
              <a:buFont typeface="Arial" pitchFamily="34" charset="0"/>
              <a:buNone/>
            </a:pPr>
            <a:endParaRPr lang="en-US" sz="1800" dirty="0" smtClean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3690935476"/>
              </p:ext>
            </p:extLst>
          </p:nvPr>
        </p:nvGraphicFramePr>
        <p:xfrm>
          <a:off x="476092" y="1228062"/>
          <a:ext cx="2238425" cy="303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7" y="2449043"/>
            <a:ext cx="309494" cy="23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2" y="1896073"/>
            <a:ext cx="343360" cy="22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11560" y="260648"/>
            <a:ext cx="8424936" cy="44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500" b="1">
                <a:solidFill>
                  <a:srgbClr val="006CB7"/>
                </a:solidFill>
                <a:latin typeface="Verdana"/>
                <a:cs typeface="Verdana"/>
              </a:defRPr>
            </a:lvl1pPr>
            <a:lvl2pPr eaLnBrk="0" hangingPunct="0">
              <a:defRPr sz="2400">
                <a:solidFill>
                  <a:srgbClr val="006CB7"/>
                </a:solidFill>
                <a:latin typeface="Verdana" charset="0"/>
              </a:defRPr>
            </a:lvl2pPr>
            <a:lvl3pPr eaLnBrk="0" hangingPunct="0">
              <a:defRPr sz="2400">
                <a:solidFill>
                  <a:srgbClr val="006CB7"/>
                </a:solidFill>
                <a:latin typeface="Verdana" charset="0"/>
              </a:defRPr>
            </a:lvl3pPr>
            <a:lvl4pPr eaLnBrk="0" hangingPunct="0">
              <a:defRPr sz="2400">
                <a:solidFill>
                  <a:srgbClr val="006CB7"/>
                </a:solidFill>
                <a:latin typeface="Verdana" charset="0"/>
              </a:defRPr>
            </a:lvl4pPr>
            <a:lvl5pPr eaLnBrk="0" hangingPunct="0">
              <a:defRPr sz="2400">
                <a:solidFill>
                  <a:srgbClr val="006CB7"/>
                </a:solidFill>
                <a:latin typeface="Verdana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9pPr>
          </a:lstStyle>
          <a:p>
            <a:r>
              <a:rPr lang="es-ES" sz="2800" dirty="0" smtClean="0">
                <a:latin typeface="+mj-lt"/>
              </a:rPr>
              <a:t>Hogares con internet según tipo de acceso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827584" y="140507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</a:rPr>
              <a:t>Internet fijo y móvil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113569" y="1522665"/>
            <a:ext cx="593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</a:rPr>
              <a:t>Otro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59961" y="870237"/>
            <a:ext cx="1760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ctr"/>
            <a:r>
              <a:rPr lang="es-ES" sz="1600" b="1" dirty="0" smtClean="0">
                <a:latin typeface="+mj-lt"/>
              </a:rPr>
              <a:t>Urbanos (%)</a:t>
            </a:r>
            <a:endParaRPr lang="en-US" sz="1600" dirty="0">
              <a:latin typeface="+mj-lt"/>
            </a:endParaRPr>
          </a:p>
        </p:txBody>
      </p:sp>
      <p:graphicFrame>
        <p:nvGraphicFramePr>
          <p:cNvPr id="19" name="18 Gráfico"/>
          <p:cNvGraphicFramePr/>
          <p:nvPr>
            <p:extLst>
              <p:ext uri="{D42A27DB-BD31-4B8C-83A1-F6EECF244321}">
                <p14:modId xmlns:p14="http://schemas.microsoft.com/office/powerpoint/2010/main" val="1741200200"/>
              </p:ext>
            </p:extLst>
          </p:nvPr>
        </p:nvGraphicFramePr>
        <p:xfrm>
          <a:off x="3296071" y="1391287"/>
          <a:ext cx="2559125" cy="2960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20 CuadroTexto"/>
          <p:cNvSpPr txBox="1"/>
          <p:nvPr/>
        </p:nvSpPr>
        <p:spPr>
          <a:xfrm>
            <a:off x="3275856" y="1218665"/>
            <a:ext cx="101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</a:rPr>
              <a:t>Internet fijo y móvil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491880" y="3996162"/>
            <a:ext cx="1789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solidFill>
                  <a:schemeClr val="accent1">
                    <a:lumMod val="50000"/>
                  </a:schemeClr>
                </a:solidFill>
              </a:rPr>
              <a:t>Móvil vía USB (pincho)</a:t>
            </a: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147865" y="1421471"/>
            <a:ext cx="684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</a:rPr>
              <a:t>Otro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556466" y="870237"/>
            <a:ext cx="1807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ctr"/>
            <a:r>
              <a:rPr lang="es-ES" sz="1600" b="1" dirty="0" smtClean="0">
                <a:latin typeface="+mj-lt"/>
              </a:rPr>
              <a:t>Rurales (%)</a:t>
            </a:r>
            <a:endParaRPr lang="en-US" sz="1600" dirty="0">
              <a:latin typeface="+mj-lt"/>
            </a:endParaRPr>
          </a:p>
        </p:txBody>
      </p:sp>
      <p:graphicFrame>
        <p:nvGraphicFramePr>
          <p:cNvPr id="26" name="25 Gráfico"/>
          <p:cNvGraphicFramePr/>
          <p:nvPr>
            <p:extLst>
              <p:ext uri="{D42A27DB-BD31-4B8C-83A1-F6EECF244321}">
                <p14:modId xmlns:p14="http://schemas.microsoft.com/office/powerpoint/2010/main" val="3101442577"/>
              </p:ext>
            </p:extLst>
          </p:nvPr>
        </p:nvGraphicFramePr>
        <p:xfrm>
          <a:off x="6537234" y="1463294"/>
          <a:ext cx="2643278" cy="3079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27 CuadroTexto"/>
          <p:cNvSpPr txBox="1"/>
          <p:nvPr/>
        </p:nvSpPr>
        <p:spPr>
          <a:xfrm>
            <a:off x="6347218" y="1678532"/>
            <a:ext cx="100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</a:rPr>
              <a:t>Internet fijo y móvil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7622216" y="1420903"/>
            <a:ext cx="593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</a:rPr>
              <a:t>Otro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6804701" y="870237"/>
            <a:ext cx="201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z="1600" dirty="0" smtClean="0">
                <a:latin typeface="+mj-lt"/>
              </a:rPr>
              <a:t>Chile (%)</a:t>
            </a:r>
            <a:endParaRPr lang="en-US" sz="1600" b="0" dirty="0">
              <a:latin typeface="+mj-lt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59961" y="4653136"/>
            <a:ext cx="79930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A nivel nacional en un 20,1% de los casos existe complementariedad de acceso las tecnologías fija y móvil, predominantemente en las zonas urbanas (21,6%).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A nivel urbano el acceso fijo es por si sólo predominante en un 54,9% de los casos.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A nivel rural el 80,9% de los hogares con internet posee sólo acceso móvil.</a:t>
            </a:r>
            <a:endParaRPr lang="es-CL" sz="1600" dirty="0">
              <a:solidFill>
                <a:srgbClr val="385D8A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9" name="38 Conector angular"/>
          <p:cNvCxnSpPr/>
          <p:nvPr/>
        </p:nvCxnSpPr>
        <p:spPr>
          <a:xfrm>
            <a:off x="2420906" y="3021843"/>
            <a:ext cx="1315998" cy="314822"/>
          </a:xfrm>
          <a:prstGeom prst="bentConnector3">
            <a:avLst>
              <a:gd name="adj1" fmla="val -665"/>
            </a:avLst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640482" y="6228020"/>
            <a:ext cx="7000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latin typeface="+mj-lt"/>
              </a:rPr>
              <a:t>Fuente: </a:t>
            </a:r>
            <a:r>
              <a:rPr lang="es-ES" sz="1000" dirty="0">
                <a:latin typeface="+mj-lt"/>
              </a:rPr>
              <a:t>E</a:t>
            </a:r>
            <a:r>
              <a:rPr lang="es-ES" sz="1000" dirty="0" smtClean="0">
                <a:latin typeface="+mj-lt"/>
              </a:rPr>
              <a:t>ncuesta Nacional de accesos, usos y usuarios de internet,  Universidad de Chile, Dic. 2013-Marzo 2014</a:t>
            </a: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9" y="1912780"/>
            <a:ext cx="112355" cy="18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71" y="1971673"/>
            <a:ext cx="343360" cy="22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52" y="2644561"/>
            <a:ext cx="102141" cy="17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778" y="1968561"/>
            <a:ext cx="135950" cy="22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84" y="2638553"/>
            <a:ext cx="283768" cy="1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212" y="2196958"/>
            <a:ext cx="273870" cy="25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949" y="2871974"/>
            <a:ext cx="443149" cy="40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392" y="2831995"/>
            <a:ext cx="492850" cy="45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27" y="3308865"/>
            <a:ext cx="181996" cy="32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17" y="2753026"/>
            <a:ext cx="181996" cy="32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89573"/>
            <a:ext cx="225936" cy="40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008605"/>
            <a:ext cx="321235" cy="23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566" y="2998282"/>
            <a:ext cx="416463" cy="31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22" y="2140198"/>
            <a:ext cx="278297" cy="22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1" y="2045840"/>
            <a:ext cx="229997" cy="18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18" y="2727811"/>
            <a:ext cx="229997" cy="18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69" y="4015872"/>
            <a:ext cx="278297" cy="22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47834"/>
            <a:ext cx="135950" cy="22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" b="1"/>
          <a:stretch/>
        </p:blipFill>
        <p:spPr bwMode="auto">
          <a:xfrm>
            <a:off x="4981563" y="4001183"/>
            <a:ext cx="297501" cy="26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77 CuadroTexto"/>
          <p:cNvSpPr txBox="1"/>
          <p:nvPr/>
        </p:nvSpPr>
        <p:spPr>
          <a:xfrm>
            <a:off x="1979712" y="4008392"/>
            <a:ext cx="1485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solidFill>
                  <a:schemeClr val="accent1">
                    <a:lumMod val="50000"/>
                  </a:schemeClr>
                </a:solidFill>
              </a:rPr>
              <a:t>Smartphone/</a:t>
            </a:r>
            <a:r>
              <a:rPr lang="es-ES" sz="1000" dirty="0" err="1" smtClean="0">
                <a:solidFill>
                  <a:schemeClr val="accent1">
                    <a:lumMod val="50000"/>
                  </a:schemeClr>
                </a:solidFill>
              </a:rPr>
              <a:t>tablets</a:t>
            </a: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9" name="78 CuadroTexto"/>
          <p:cNvSpPr txBox="1"/>
          <p:nvPr/>
        </p:nvSpPr>
        <p:spPr>
          <a:xfrm>
            <a:off x="5249714" y="4006934"/>
            <a:ext cx="16269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solidFill>
                  <a:schemeClr val="accent1">
                    <a:lumMod val="50000"/>
                  </a:schemeClr>
                </a:solidFill>
              </a:rPr>
              <a:t>Banda Ancha Fija</a:t>
            </a: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835696" y="3933056"/>
            <a:ext cx="4701538" cy="35611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CuadroTexto"/>
          <p:cNvSpPr txBox="1"/>
          <p:nvPr/>
        </p:nvSpPr>
        <p:spPr>
          <a:xfrm>
            <a:off x="2461336" y="3336665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 smtClean="0">
                <a:solidFill>
                  <a:srgbClr val="FF0000"/>
                </a:solidFill>
              </a:rPr>
              <a:t>Sustitución</a:t>
            </a:r>
            <a:endParaRPr lang="es-CL" sz="1000" dirty="0">
              <a:solidFill>
                <a:srgbClr val="FF0000"/>
              </a:solidFill>
            </a:endParaRPr>
          </a:p>
        </p:txBody>
      </p:sp>
      <p:sp>
        <p:nvSpPr>
          <p:cNvPr id="48" name="1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212607" y="6615931"/>
            <a:ext cx="2133600" cy="193675"/>
          </a:xfrm>
        </p:spPr>
        <p:txBody>
          <a:bodyPr/>
          <a:lstStyle/>
          <a:p>
            <a:fld id="{597CE84C-5A44-4519-B097-785007DCE29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9" name="33 Rectángulo"/>
          <p:cNvSpPr/>
          <p:nvPr/>
        </p:nvSpPr>
        <p:spPr>
          <a:xfrm>
            <a:off x="136480" y="6597352"/>
            <a:ext cx="487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SUBTEL – División Política Regulatoria y Estudios</a:t>
            </a:r>
            <a:endParaRPr lang="es-ES_tradnl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02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1319862"/>
              </p:ext>
            </p:extLst>
          </p:nvPr>
        </p:nvGraphicFramePr>
        <p:xfrm>
          <a:off x="755576" y="1340768"/>
          <a:ext cx="7160765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856" y="260648"/>
            <a:ext cx="8496656" cy="88543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sz="2800" b="1" dirty="0" smtClean="0">
                <a:latin typeface="+mj-lt"/>
              </a:rPr>
              <a:t>Uso </a:t>
            </a:r>
            <a:r>
              <a:rPr lang="es-CL" sz="2800" b="1" dirty="0">
                <a:latin typeface="+mj-lt"/>
              </a:rPr>
              <a:t>masivo de </a:t>
            </a:r>
            <a:r>
              <a:rPr lang="es-CL" sz="2800" b="1" dirty="0" smtClean="0">
                <a:latin typeface="+mj-lt"/>
              </a:rPr>
              <a:t>tecnologías emergentes en todos los estratos sociales</a:t>
            </a:r>
            <a:r>
              <a:rPr lang="es-CL" sz="2800" b="1" dirty="0">
                <a:latin typeface="+mj-lt"/>
              </a:rPr>
              <a:t/>
            </a:r>
            <a:br>
              <a:rPr lang="es-CL" sz="2800" b="1" dirty="0">
                <a:latin typeface="+mj-lt"/>
              </a:rPr>
            </a:br>
            <a:endParaRPr lang="es-CL" sz="2800" b="1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433">
            <a:off x="6900863" y="3039616"/>
            <a:ext cx="923925" cy="615950"/>
          </a:xfrm>
          <a:prstGeom prst="rect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b="25000"/>
          <a:stretch/>
        </p:blipFill>
        <p:spPr bwMode="auto">
          <a:xfrm rot="21148475">
            <a:off x="6848730" y="3636461"/>
            <a:ext cx="1028191" cy="66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361" y="4337892"/>
            <a:ext cx="1016929" cy="74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38597" y="6136130"/>
            <a:ext cx="7000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latin typeface="+mj-lt"/>
              </a:rPr>
              <a:t>Fuente: Encuesta Nacional de accesos, usos y usuarios de internet. U. de Chile , Dic. 2013-Marzo 2014</a:t>
            </a:r>
          </a:p>
          <a:p>
            <a:r>
              <a:rPr lang="es-ES" sz="1000" dirty="0" smtClean="0">
                <a:latin typeface="+mj-lt"/>
              </a:rPr>
              <a:t>(*) Considera ingresos por quintiles de Casen 2011</a:t>
            </a:r>
            <a:endParaRPr lang="en-US" sz="1000" dirty="0">
              <a:latin typeface="+mj-lt"/>
            </a:endParaRPr>
          </a:p>
        </p:txBody>
      </p:sp>
      <p:sp>
        <p:nvSpPr>
          <p:cNvPr id="10" name="1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212607" y="6615931"/>
            <a:ext cx="2133600" cy="193675"/>
          </a:xfrm>
        </p:spPr>
        <p:txBody>
          <a:bodyPr/>
          <a:lstStyle/>
          <a:p>
            <a:fld id="{597CE84C-5A44-4519-B097-785007DCE29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33 Rectángulo"/>
          <p:cNvSpPr/>
          <p:nvPr/>
        </p:nvSpPr>
        <p:spPr>
          <a:xfrm>
            <a:off x="136480" y="6597352"/>
            <a:ext cx="487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SUBTEL – División Política Regulatoria y Estudios</a:t>
            </a:r>
            <a:endParaRPr lang="es-ES_tradnl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07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3128083"/>
              </p:ext>
            </p:extLst>
          </p:nvPr>
        </p:nvGraphicFramePr>
        <p:xfrm>
          <a:off x="683568" y="2071307"/>
          <a:ext cx="7838553" cy="3712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995518" y="2113111"/>
            <a:ext cx="3700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Internet, penetración cada 100 habitantes</a:t>
            </a:r>
            <a:endParaRPr lang="es-ES" sz="1600" dirty="0">
              <a:solidFill>
                <a:schemeClr val="tx2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315549" y="2190055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Penetración cada 100 hab.</a:t>
            </a:r>
            <a:endParaRPr lang="es-ES" sz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825316" y="3810235"/>
            <a:ext cx="1190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Miles de </a:t>
            </a:r>
            <a:r>
              <a:rPr lang="es-ES" sz="12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accesos </a:t>
            </a:r>
            <a:endParaRPr lang="en-US" sz="12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630986" y="260648"/>
            <a:ext cx="8333502" cy="88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500" b="1">
                <a:solidFill>
                  <a:srgbClr val="006CB7"/>
                </a:solidFill>
                <a:latin typeface="Verdana"/>
                <a:cs typeface="Verdana"/>
              </a:defRPr>
            </a:lvl1pPr>
            <a:lvl2pPr eaLnBrk="0" hangingPunct="0">
              <a:defRPr sz="2400">
                <a:solidFill>
                  <a:srgbClr val="006CB7"/>
                </a:solidFill>
                <a:latin typeface="Verdana" charset="0"/>
              </a:defRPr>
            </a:lvl2pPr>
            <a:lvl3pPr eaLnBrk="0" hangingPunct="0">
              <a:defRPr sz="2400">
                <a:solidFill>
                  <a:srgbClr val="006CB7"/>
                </a:solidFill>
                <a:latin typeface="Verdana" charset="0"/>
              </a:defRPr>
            </a:lvl3pPr>
            <a:lvl4pPr eaLnBrk="0" hangingPunct="0">
              <a:defRPr sz="2400">
                <a:solidFill>
                  <a:srgbClr val="006CB7"/>
                </a:solidFill>
                <a:latin typeface="Verdana" charset="0"/>
              </a:defRPr>
            </a:lvl4pPr>
            <a:lvl5pPr eaLnBrk="0" hangingPunct="0">
              <a:defRPr sz="2400">
                <a:solidFill>
                  <a:srgbClr val="006CB7"/>
                </a:solidFill>
                <a:latin typeface="Verdana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9pPr>
          </a:lstStyle>
          <a:p>
            <a:r>
              <a:rPr lang="es-ES" sz="2800" dirty="0" smtClean="0">
                <a:latin typeface="+mj-lt"/>
              </a:rPr>
              <a:t>Los resultados de la Encuesta Nacional de internet son consistentes con la masificación de accesos móviles 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271" y="3326818"/>
            <a:ext cx="180950" cy="30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22" y="3332298"/>
            <a:ext cx="386835" cy="2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12" y="4769891"/>
            <a:ext cx="387116" cy="31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612" y="3335101"/>
            <a:ext cx="457013" cy="29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errar llave"/>
          <p:cNvSpPr/>
          <p:nvPr/>
        </p:nvSpPr>
        <p:spPr>
          <a:xfrm>
            <a:off x="7609292" y="2852936"/>
            <a:ext cx="107812" cy="237626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21 CuadroTexto"/>
          <p:cNvSpPr txBox="1"/>
          <p:nvPr/>
        </p:nvSpPr>
        <p:spPr>
          <a:xfrm>
            <a:off x="638597" y="6136130"/>
            <a:ext cx="7000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latin typeface="+mj-lt"/>
              </a:rPr>
              <a:t>Fuente: Estadísticas de Subtel según lo informado por los operadores</a:t>
            </a:r>
            <a:endParaRPr lang="en-US" sz="1000" dirty="0">
              <a:latin typeface="+mj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" b="1"/>
          <a:stretch/>
        </p:blipFill>
        <p:spPr bwMode="auto">
          <a:xfrm>
            <a:off x="7032271" y="4915152"/>
            <a:ext cx="245868" cy="22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58" y="3576848"/>
            <a:ext cx="229997" cy="18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1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212607" y="6615931"/>
            <a:ext cx="2133600" cy="193675"/>
          </a:xfrm>
        </p:spPr>
        <p:txBody>
          <a:bodyPr/>
          <a:lstStyle/>
          <a:p>
            <a:fld id="{597CE84C-5A44-4519-B097-785007DCE29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4" name="33 Rectángulo"/>
          <p:cNvSpPr/>
          <p:nvPr/>
        </p:nvSpPr>
        <p:spPr>
          <a:xfrm>
            <a:off x="136480" y="6597352"/>
            <a:ext cx="487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SUBTEL – División Política Regulatoria y Estudios</a:t>
            </a:r>
            <a:endParaRPr lang="es-ES_tradnl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5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7CE84C-5A44-4519-B097-785007DCE29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Imagen 5" descr="chaca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7591"/>
            <a:ext cx="9252520" cy="7786991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5940152" y="72008"/>
            <a:ext cx="4176464" cy="8367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2 CuadroTexto"/>
          <p:cNvSpPr txBox="1"/>
          <p:nvPr/>
        </p:nvSpPr>
        <p:spPr>
          <a:xfrm>
            <a:off x="6215237" y="107147"/>
            <a:ext cx="1351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chemeClr val="tx2"/>
                </a:solidFill>
                <a:latin typeface="+mj-lt"/>
              </a:rPr>
              <a:t>USOS</a:t>
            </a:r>
            <a:endParaRPr lang="en-US" sz="40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72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347864" y="1002214"/>
            <a:ext cx="2568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% Respuestas  múltiples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11560" y="116632"/>
            <a:ext cx="802838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500" b="1">
                <a:solidFill>
                  <a:srgbClr val="006CB7"/>
                </a:solidFill>
                <a:latin typeface="Verdana"/>
                <a:cs typeface="Verdana"/>
              </a:defRPr>
            </a:lvl1pPr>
            <a:lvl2pPr eaLnBrk="0" hangingPunct="0">
              <a:defRPr sz="2400">
                <a:solidFill>
                  <a:srgbClr val="006CB7"/>
                </a:solidFill>
                <a:latin typeface="Verdana" charset="0"/>
              </a:defRPr>
            </a:lvl2pPr>
            <a:lvl3pPr eaLnBrk="0" hangingPunct="0">
              <a:defRPr sz="2400">
                <a:solidFill>
                  <a:srgbClr val="006CB7"/>
                </a:solidFill>
                <a:latin typeface="Verdana" charset="0"/>
              </a:defRPr>
            </a:lvl3pPr>
            <a:lvl4pPr eaLnBrk="0" hangingPunct="0">
              <a:defRPr sz="2400">
                <a:solidFill>
                  <a:srgbClr val="006CB7"/>
                </a:solidFill>
                <a:latin typeface="Verdana" charset="0"/>
              </a:defRPr>
            </a:lvl4pPr>
            <a:lvl5pPr eaLnBrk="0" hangingPunct="0">
              <a:defRPr sz="2400">
                <a:solidFill>
                  <a:srgbClr val="006CB7"/>
                </a:solidFill>
                <a:latin typeface="Verdana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9pPr>
          </a:lstStyle>
          <a:p>
            <a:r>
              <a:rPr lang="es-ES" sz="2800" dirty="0" smtClean="0">
                <a:latin typeface="+mj-lt"/>
              </a:rPr>
              <a:t>Razones que declara el Jefe de Hogar para tener internet en el hogar</a:t>
            </a: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2284123323"/>
              </p:ext>
            </p:extLst>
          </p:nvPr>
        </p:nvGraphicFramePr>
        <p:xfrm>
          <a:off x="3281031" y="1324511"/>
          <a:ext cx="2515105" cy="3400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640482" y="6381908"/>
            <a:ext cx="7000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latin typeface="+mj-lt"/>
              </a:rPr>
              <a:t>Fuente: </a:t>
            </a:r>
            <a:r>
              <a:rPr lang="es-ES" sz="1000" dirty="0">
                <a:latin typeface="+mj-lt"/>
              </a:rPr>
              <a:t>E</a:t>
            </a:r>
            <a:r>
              <a:rPr lang="es-ES" sz="1000" dirty="0" smtClean="0">
                <a:latin typeface="+mj-lt"/>
              </a:rPr>
              <a:t>ncuesta Nacional de accesos, usos y usuarios de internet. Universidad de Chile , Dic. 2013-Marzo 2014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05415" y="1783849"/>
            <a:ext cx="278646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" sz="1200" dirty="0" smtClean="0">
                <a:solidFill>
                  <a:schemeClr val="tx2"/>
                </a:solidFill>
              </a:rPr>
              <a:t>Información / Comunicarse / juegos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05415" y="2839249"/>
            <a:ext cx="1901161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s-ES" sz="1200" dirty="0" smtClean="0">
                <a:solidFill>
                  <a:schemeClr val="tx2"/>
                </a:solidFill>
              </a:rPr>
              <a:t>Negocios / empresa familiar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05415" y="2071881"/>
            <a:ext cx="1772921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s-ES" sz="1200" dirty="0" smtClean="0">
                <a:solidFill>
                  <a:schemeClr val="tx2"/>
                </a:solidFill>
              </a:rPr>
              <a:t>Laborales / buscar trabajo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05415" y="3212976"/>
            <a:ext cx="1150956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s-ES" sz="1200" dirty="0" smtClean="0">
                <a:solidFill>
                  <a:schemeClr val="tx2"/>
                </a:solidFill>
              </a:rPr>
              <a:t>Pagar impuestos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05415" y="3573016"/>
            <a:ext cx="621965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s-ES" sz="1200" dirty="0" smtClean="0">
                <a:solidFill>
                  <a:schemeClr val="tx2"/>
                </a:solidFill>
              </a:rPr>
              <a:t>Compras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084168" y="1002214"/>
            <a:ext cx="2812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% de razón más importante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27428" y="1002214"/>
            <a:ext cx="2388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Razones</a:t>
            </a:r>
          </a:p>
        </p:txBody>
      </p:sp>
      <p:sp>
        <p:nvSpPr>
          <p:cNvPr id="32" name="31 Elipse"/>
          <p:cNvSpPr/>
          <p:nvPr/>
        </p:nvSpPr>
        <p:spPr>
          <a:xfrm>
            <a:off x="3281031" y="1844824"/>
            <a:ext cx="2386605" cy="357269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2 CuadroTexto"/>
          <p:cNvSpPr txBox="1"/>
          <p:nvPr/>
        </p:nvSpPr>
        <p:spPr>
          <a:xfrm>
            <a:off x="534648" y="4581128"/>
            <a:ext cx="79930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Las razones más recurrente, según el jefe de hogar, para tener internet son fines educativos, información, comunicarse, juegos, trabajo y tramites personales.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La principal razón, que declaran los jefes de hogar, para contratar internet en el hogar es la educación.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Los usos para fines transaccionales (negocios, impuestos y compras) no figuran entre las razones relevantes declaradas para el acceso a internet</a:t>
            </a:r>
            <a:endParaRPr lang="es-CL" sz="1600" dirty="0">
              <a:solidFill>
                <a:srgbClr val="385D8A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705415" y="1455167"/>
            <a:ext cx="2095552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" sz="1200" dirty="0" smtClean="0">
                <a:solidFill>
                  <a:schemeClr val="tx2"/>
                </a:solidFill>
              </a:rPr>
              <a:t>Educación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05415" y="3933056"/>
            <a:ext cx="376706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s-ES" sz="1200" dirty="0" smtClean="0">
                <a:solidFill>
                  <a:schemeClr val="tx2"/>
                </a:solidFill>
              </a:rPr>
              <a:t>Otras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705415" y="2431921"/>
            <a:ext cx="1384097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s-ES" sz="1200" dirty="0">
                <a:solidFill>
                  <a:schemeClr val="tx2"/>
                </a:solidFill>
              </a:rPr>
              <a:t>T</a:t>
            </a:r>
            <a:r>
              <a:rPr lang="es-ES" sz="1200" dirty="0" smtClean="0">
                <a:solidFill>
                  <a:schemeClr val="tx2"/>
                </a:solidFill>
              </a:rPr>
              <a:t>rámites personales</a:t>
            </a:r>
            <a:endParaRPr lang="en-US" sz="1200" dirty="0">
              <a:solidFill>
                <a:schemeClr val="tx2"/>
              </a:solidFill>
            </a:endParaRPr>
          </a:p>
        </p:txBody>
      </p:sp>
      <p:graphicFrame>
        <p:nvGraphicFramePr>
          <p:cNvPr id="29" name="28 Gráfico"/>
          <p:cNvGraphicFramePr/>
          <p:nvPr>
            <p:extLst>
              <p:ext uri="{D42A27DB-BD31-4B8C-83A1-F6EECF244321}">
                <p14:modId xmlns:p14="http://schemas.microsoft.com/office/powerpoint/2010/main" val="350561491"/>
              </p:ext>
            </p:extLst>
          </p:nvPr>
        </p:nvGraphicFramePr>
        <p:xfrm>
          <a:off x="6066929" y="1247274"/>
          <a:ext cx="2249488" cy="3400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30 Elipse"/>
          <p:cNvSpPr/>
          <p:nvPr/>
        </p:nvSpPr>
        <p:spPr>
          <a:xfrm>
            <a:off x="5976502" y="1350422"/>
            <a:ext cx="2479160" cy="392996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Elipse"/>
          <p:cNvSpPr/>
          <p:nvPr/>
        </p:nvSpPr>
        <p:spPr>
          <a:xfrm>
            <a:off x="3247281" y="1469692"/>
            <a:ext cx="2386605" cy="357269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5 Elipse"/>
          <p:cNvSpPr/>
          <p:nvPr/>
        </p:nvSpPr>
        <p:spPr>
          <a:xfrm>
            <a:off x="3256806" y="2223914"/>
            <a:ext cx="1793092" cy="295264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1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212607" y="6615931"/>
            <a:ext cx="2133600" cy="193675"/>
          </a:xfrm>
        </p:spPr>
        <p:txBody>
          <a:bodyPr/>
          <a:lstStyle/>
          <a:p>
            <a:fld id="{597CE84C-5A44-4519-B097-785007DCE29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4" name="33 Rectángulo"/>
          <p:cNvSpPr/>
          <p:nvPr/>
        </p:nvSpPr>
        <p:spPr>
          <a:xfrm>
            <a:off x="136480" y="6597352"/>
            <a:ext cx="487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SUBTEL – División Política Regulatoria y Estudios</a:t>
            </a:r>
            <a:endParaRPr lang="es-ES_tradnl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2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216024"/>
            <a:ext cx="849694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500" b="1">
                <a:solidFill>
                  <a:srgbClr val="006CB7"/>
                </a:solidFill>
                <a:latin typeface="Verdana"/>
                <a:cs typeface="Verdana"/>
              </a:defRPr>
            </a:lvl1pPr>
            <a:lvl2pPr eaLnBrk="0" hangingPunct="0">
              <a:defRPr sz="2400">
                <a:solidFill>
                  <a:srgbClr val="006CB7"/>
                </a:solidFill>
                <a:latin typeface="Verdana" charset="0"/>
              </a:defRPr>
            </a:lvl2pPr>
            <a:lvl3pPr eaLnBrk="0" hangingPunct="0">
              <a:defRPr sz="2400">
                <a:solidFill>
                  <a:srgbClr val="006CB7"/>
                </a:solidFill>
                <a:latin typeface="Verdana" charset="0"/>
              </a:defRPr>
            </a:lvl3pPr>
            <a:lvl4pPr eaLnBrk="0" hangingPunct="0">
              <a:defRPr sz="2400">
                <a:solidFill>
                  <a:srgbClr val="006CB7"/>
                </a:solidFill>
                <a:latin typeface="Verdana" charset="0"/>
              </a:defRPr>
            </a:lvl4pPr>
            <a:lvl5pPr eaLnBrk="0" hangingPunct="0">
              <a:defRPr sz="2400">
                <a:solidFill>
                  <a:srgbClr val="006CB7"/>
                </a:solidFill>
                <a:latin typeface="Verdana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9pPr>
          </a:lstStyle>
          <a:p>
            <a:r>
              <a:rPr lang="es-ES" sz="2800" dirty="0" smtClean="0">
                <a:latin typeface="+mj-lt"/>
              </a:rPr>
              <a:t>Usos de Internet en el hogar según usuarios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11560" y="757883"/>
            <a:ext cx="80702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Usos en los últimos 3 meses por </a:t>
            </a:r>
            <a:r>
              <a:rPr lang="es-E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zona </a:t>
            </a:r>
            <a:r>
              <a:rPr lang="es-E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(% de los que usaron Internet en el hogar en los últimos 12 meses).</a:t>
            </a:r>
            <a:endParaRPr lang="en-US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23765" y="1916832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Banca electrónica</a:t>
            </a:r>
            <a:endParaRPr lang="es-CL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23765" y="2183031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Prensa, revistas</a:t>
            </a:r>
            <a:endParaRPr lang="es-CL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23765" y="2470592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Música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películas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623765" y="2780928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Telefonía o videoconferencia</a:t>
            </a:r>
            <a:endParaRPr lang="es-CL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23765" y="3068960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edes 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sociales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23765" y="3356992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Correos 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electrónicos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623765" y="3645024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Consultas de salud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623765" y="3933056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Buscar bienes 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servicios</a:t>
            </a:r>
          </a:p>
        </p:txBody>
      </p:sp>
      <p:graphicFrame>
        <p:nvGraphicFramePr>
          <p:cNvPr id="23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4730983"/>
              </p:ext>
            </p:extLst>
          </p:nvPr>
        </p:nvGraphicFramePr>
        <p:xfrm>
          <a:off x="4775052" y="1738770"/>
          <a:ext cx="23241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9093041"/>
              </p:ext>
            </p:extLst>
          </p:nvPr>
        </p:nvGraphicFramePr>
        <p:xfrm>
          <a:off x="2663588" y="1745685"/>
          <a:ext cx="23050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3464044"/>
              </p:ext>
            </p:extLst>
          </p:nvPr>
        </p:nvGraphicFramePr>
        <p:xfrm>
          <a:off x="6846888" y="1738770"/>
          <a:ext cx="233362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25 CuadroTexto"/>
          <p:cNvSpPr txBox="1"/>
          <p:nvPr/>
        </p:nvSpPr>
        <p:spPr>
          <a:xfrm>
            <a:off x="2784005" y="1522383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Urbana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4944245" y="1484784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Rural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7032477" y="1484784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Nacional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83435" y="5013176"/>
            <a:ext cx="799302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No existen diferencias significativas en los principales usos de internet entre usuarios de hogares urbanos y rurales.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Cabe destacar que el uso de redes sociales es prácticamente igual entre zonas urbanas y rurales.</a:t>
            </a:r>
            <a:endParaRPr lang="es-CL" sz="1600" dirty="0">
              <a:solidFill>
                <a:srgbClr val="385D8A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1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212607" y="6615931"/>
            <a:ext cx="2133600" cy="193675"/>
          </a:xfrm>
        </p:spPr>
        <p:txBody>
          <a:bodyPr/>
          <a:lstStyle/>
          <a:p>
            <a:fld id="{597CE84C-5A44-4519-B097-785007DCE29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1" name="33 Rectángulo"/>
          <p:cNvSpPr/>
          <p:nvPr/>
        </p:nvSpPr>
        <p:spPr>
          <a:xfrm>
            <a:off x="136480" y="6597352"/>
            <a:ext cx="487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SUBTEL – División Política Regulatoria y Estudios</a:t>
            </a:r>
            <a:endParaRPr lang="es-ES_tradnl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38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48072" y="288032"/>
            <a:ext cx="802838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500" b="1">
                <a:solidFill>
                  <a:srgbClr val="006CB7"/>
                </a:solidFill>
                <a:latin typeface="Verdana"/>
                <a:cs typeface="Verdana"/>
              </a:defRPr>
            </a:lvl1pPr>
            <a:lvl2pPr eaLnBrk="0" hangingPunct="0">
              <a:defRPr sz="2400">
                <a:solidFill>
                  <a:srgbClr val="006CB7"/>
                </a:solidFill>
                <a:latin typeface="Verdana" charset="0"/>
              </a:defRPr>
            </a:lvl2pPr>
            <a:lvl3pPr eaLnBrk="0" hangingPunct="0">
              <a:defRPr sz="2400">
                <a:solidFill>
                  <a:srgbClr val="006CB7"/>
                </a:solidFill>
                <a:latin typeface="Verdana" charset="0"/>
              </a:defRPr>
            </a:lvl3pPr>
            <a:lvl4pPr eaLnBrk="0" hangingPunct="0">
              <a:defRPr sz="2400">
                <a:solidFill>
                  <a:srgbClr val="006CB7"/>
                </a:solidFill>
                <a:latin typeface="Verdana" charset="0"/>
              </a:defRPr>
            </a:lvl4pPr>
            <a:lvl5pPr eaLnBrk="0" hangingPunct="0">
              <a:defRPr sz="2400">
                <a:solidFill>
                  <a:srgbClr val="006CB7"/>
                </a:solidFill>
                <a:latin typeface="Verdana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9pPr>
          </a:lstStyle>
          <a:p>
            <a:r>
              <a:rPr lang="es-ES" sz="2800" dirty="0" smtClean="0">
                <a:latin typeface="+mj-lt"/>
              </a:rPr>
              <a:t>Usos de Internet en el hogar por quintil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48072" y="742678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Últimos 3 meses por quintiles, respuestas múltiples,  % de usuarios</a:t>
            </a:r>
            <a:endParaRPr lang="en-US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3223212"/>
              </p:ext>
            </p:extLst>
          </p:nvPr>
        </p:nvGraphicFramePr>
        <p:xfrm>
          <a:off x="2915816" y="1265898"/>
          <a:ext cx="5112568" cy="5043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259632" y="1484784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Banca electrónica</a:t>
            </a:r>
            <a:endParaRPr lang="es-CL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259632" y="2065437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Prensa, revistas</a:t>
            </a:r>
            <a:endParaRPr lang="es-CL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259632" y="2569022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Música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películas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259632" y="3599438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edes 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259632" y="4175502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Correos 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electrónicos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259632" y="4751566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Consultas de salud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259632" y="5327630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Buscar bienes 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servicios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259632" y="3068960"/>
            <a:ext cx="1368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Telefonía o videoconferencia</a:t>
            </a:r>
            <a:endParaRPr lang="es-CL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1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212607" y="6615931"/>
            <a:ext cx="2133600" cy="193675"/>
          </a:xfrm>
        </p:spPr>
        <p:txBody>
          <a:bodyPr/>
          <a:lstStyle/>
          <a:p>
            <a:fld id="{597CE84C-5A44-4519-B097-785007DCE29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7" name="33 Rectángulo"/>
          <p:cNvSpPr/>
          <p:nvPr/>
        </p:nvSpPr>
        <p:spPr>
          <a:xfrm>
            <a:off x="136480" y="6597352"/>
            <a:ext cx="487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SUBTEL – División Política Regulatoria y Estudios</a:t>
            </a:r>
            <a:endParaRPr lang="es-ES_tradnl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5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48072" y="288032"/>
            <a:ext cx="802838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500" b="1">
                <a:solidFill>
                  <a:srgbClr val="006CB7"/>
                </a:solidFill>
                <a:latin typeface="Verdana"/>
                <a:cs typeface="Verdana"/>
              </a:defRPr>
            </a:lvl1pPr>
            <a:lvl2pPr eaLnBrk="0" hangingPunct="0">
              <a:defRPr sz="2400">
                <a:solidFill>
                  <a:srgbClr val="006CB7"/>
                </a:solidFill>
                <a:latin typeface="Verdana" charset="0"/>
              </a:defRPr>
            </a:lvl2pPr>
            <a:lvl3pPr eaLnBrk="0" hangingPunct="0">
              <a:defRPr sz="2400">
                <a:solidFill>
                  <a:srgbClr val="006CB7"/>
                </a:solidFill>
                <a:latin typeface="Verdana" charset="0"/>
              </a:defRPr>
            </a:lvl3pPr>
            <a:lvl4pPr eaLnBrk="0" hangingPunct="0">
              <a:defRPr sz="2400">
                <a:solidFill>
                  <a:srgbClr val="006CB7"/>
                </a:solidFill>
                <a:latin typeface="Verdana" charset="0"/>
              </a:defRPr>
            </a:lvl4pPr>
            <a:lvl5pPr eaLnBrk="0" hangingPunct="0">
              <a:defRPr sz="2400">
                <a:solidFill>
                  <a:srgbClr val="006CB7"/>
                </a:solidFill>
                <a:latin typeface="Verdana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9pPr>
          </a:lstStyle>
          <a:p>
            <a:r>
              <a:rPr lang="es-ES" sz="2800" dirty="0" smtClean="0">
                <a:latin typeface="+mj-lt"/>
              </a:rPr>
              <a:t>Usos de Internet en el hogar por edad</a:t>
            </a:r>
          </a:p>
        </p:txBody>
      </p:sp>
      <p:graphicFrame>
        <p:nvGraphicFramePr>
          <p:cNvPr id="5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892442"/>
              </p:ext>
            </p:extLst>
          </p:nvPr>
        </p:nvGraphicFramePr>
        <p:xfrm>
          <a:off x="2771800" y="1195011"/>
          <a:ext cx="5616624" cy="526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899592" y="1484784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Banca electrónica</a:t>
            </a:r>
            <a:endParaRPr lang="es-CL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99592" y="2065437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Prensa, revistas</a:t>
            </a:r>
            <a:endParaRPr lang="es-CL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99592" y="2569022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Música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películas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99592" y="3068960"/>
            <a:ext cx="1368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Telefonía o videoconferencia</a:t>
            </a:r>
            <a:endParaRPr lang="es-CL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99592" y="3671446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edes 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sociales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899592" y="4175502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Correos 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electrónicos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899592" y="4751566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Consultas de salud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899592" y="5327630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Buscar bienes 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servicios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648072" y="930206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Últimos 3 meses por quintiles, respuestas múltiples, % de usuarios</a:t>
            </a:r>
            <a:endParaRPr lang="en-US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1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212607" y="6615931"/>
            <a:ext cx="2133600" cy="193675"/>
          </a:xfrm>
        </p:spPr>
        <p:txBody>
          <a:bodyPr/>
          <a:lstStyle/>
          <a:p>
            <a:fld id="{597CE84C-5A44-4519-B097-785007DCE29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8" name="33 Rectángulo"/>
          <p:cNvSpPr/>
          <p:nvPr/>
        </p:nvSpPr>
        <p:spPr>
          <a:xfrm>
            <a:off x="136480" y="6597352"/>
            <a:ext cx="487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SUBTEL – División Política Regulatoria y Estudios</a:t>
            </a:r>
            <a:endParaRPr lang="es-ES_tradnl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92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7CE84C-5A44-4519-B097-785007DCE29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Imagen 3" descr="fibra_opti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247040" cy="702940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-1620688" y="3573016"/>
            <a:ext cx="5832648" cy="28083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 CuadroTexto"/>
          <p:cNvSpPr txBox="1"/>
          <p:nvPr/>
        </p:nvSpPr>
        <p:spPr>
          <a:xfrm>
            <a:off x="179512" y="3699900"/>
            <a:ext cx="37385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chemeClr val="tx2"/>
                </a:solidFill>
                <a:latin typeface="+mj-lt"/>
              </a:rPr>
              <a:t>BRECHA </a:t>
            </a:r>
            <a:r>
              <a:rPr lang="es-ES" sz="4000" b="1" dirty="0">
                <a:solidFill>
                  <a:schemeClr val="tx2"/>
                </a:solidFill>
                <a:latin typeface="+mj-lt"/>
              </a:rPr>
              <a:t>DIGITAL </a:t>
            </a:r>
            <a:endParaRPr lang="es-ES" sz="4000" b="1" dirty="0" smtClean="0">
              <a:solidFill>
                <a:schemeClr val="tx2"/>
              </a:solidFill>
              <a:latin typeface="+mj-lt"/>
            </a:endParaRPr>
          </a:p>
          <a:p>
            <a:r>
              <a:rPr lang="es-ES" sz="4000" b="1" dirty="0" smtClean="0">
                <a:solidFill>
                  <a:schemeClr val="tx2"/>
                </a:solidFill>
                <a:latin typeface="+mj-lt"/>
              </a:rPr>
              <a:t>DE </a:t>
            </a:r>
            <a:r>
              <a:rPr lang="es-ES" sz="4000" b="1" dirty="0">
                <a:solidFill>
                  <a:schemeClr val="tx2"/>
                </a:solidFill>
                <a:latin typeface="+mj-lt"/>
              </a:rPr>
              <a:t>ACCESO A </a:t>
            </a:r>
            <a:endParaRPr lang="es-ES" sz="4000" b="1" dirty="0" smtClean="0">
              <a:solidFill>
                <a:schemeClr val="tx2"/>
              </a:solidFill>
              <a:latin typeface="+mj-lt"/>
            </a:endParaRPr>
          </a:p>
          <a:p>
            <a:r>
              <a:rPr lang="es-ES" sz="4000" b="1" dirty="0" smtClean="0">
                <a:solidFill>
                  <a:schemeClr val="tx2"/>
                </a:solidFill>
                <a:latin typeface="+mj-lt"/>
              </a:rPr>
              <a:t>INTERNET </a:t>
            </a:r>
            <a:r>
              <a:rPr lang="es-ES" sz="4000" b="1" dirty="0">
                <a:solidFill>
                  <a:schemeClr val="tx2"/>
                </a:solidFill>
                <a:latin typeface="+mj-lt"/>
              </a:rPr>
              <a:t>EN </a:t>
            </a:r>
            <a:endParaRPr lang="es-ES" sz="4000" b="1" dirty="0" smtClean="0">
              <a:solidFill>
                <a:schemeClr val="tx2"/>
              </a:solidFill>
              <a:latin typeface="+mj-lt"/>
            </a:endParaRPr>
          </a:p>
          <a:p>
            <a:r>
              <a:rPr lang="es-ES" sz="4000" b="1" dirty="0" smtClean="0">
                <a:solidFill>
                  <a:schemeClr val="tx2"/>
                </a:solidFill>
                <a:latin typeface="+mj-lt"/>
              </a:rPr>
              <a:t>EL </a:t>
            </a:r>
            <a:r>
              <a:rPr lang="es-ES" sz="4000" b="1" dirty="0">
                <a:solidFill>
                  <a:schemeClr val="tx2"/>
                </a:solidFill>
                <a:latin typeface="+mj-lt"/>
              </a:rPr>
              <a:t>HOGAR</a:t>
            </a:r>
            <a:endParaRPr lang="en-US" sz="40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47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096343" y="786190"/>
            <a:ext cx="2297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% Respuestas  múltiples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48072" y="288032"/>
            <a:ext cx="802838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500" b="1">
                <a:solidFill>
                  <a:srgbClr val="006CB7"/>
                </a:solidFill>
                <a:latin typeface="Verdana"/>
                <a:cs typeface="Verdana"/>
              </a:defRPr>
            </a:lvl1pPr>
            <a:lvl2pPr eaLnBrk="0" hangingPunct="0">
              <a:defRPr sz="2400">
                <a:solidFill>
                  <a:srgbClr val="006CB7"/>
                </a:solidFill>
                <a:latin typeface="Verdana" charset="0"/>
              </a:defRPr>
            </a:lvl2pPr>
            <a:lvl3pPr eaLnBrk="0" hangingPunct="0">
              <a:defRPr sz="2400">
                <a:solidFill>
                  <a:srgbClr val="006CB7"/>
                </a:solidFill>
                <a:latin typeface="Verdana" charset="0"/>
              </a:defRPr>
            </a:lvl3pPr>
            <a:lvl4pPr eaLnBrk="0" hangingPunct="0">
              <a:defRPr sz="2400">
                <a:solidFill>
                  <a:srgbClr val="006CB7"/>
                </a:solidFill>
                <a:latin typeface="Verdana" charset="0"/>
              </a:defRPr>
            </a:lvl4pPr>
            <a:lvl5pPr eaLnBrk="0" hangingPunct="0">
              <a:defRPr sz="2400">
                <a:solidFill>
                  <a:srgbClr val="006CB7"/>
                </a:solidFill>
                <a:latin typeface="Verdana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9pPr>
          </a:lstStyle>
          <a:p>
            <a:r>
              <a:rPr lang="es-ES" sz="2800" dirty="0" smtClean="0">
                <a:latin typeface="+mj-lt"/>
              </a:rPr>
              <a:t>Razones para no tener internet en el hogar</a:t>
            </a: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2096843245"/>
              </p:ext>
            </p:extLst>
          </p:nvPr>
        </p:nvGraphicFramePr>
        <p:xfrm>
          <a:off x="2952327" y="1075094"/>
          <a:ext cx="2515105" cy="3400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640482" y="6366520"/>
            <a:ext cx="7000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latin typeface="+mj-lt"/>
              </a:rPr>
              <a:t>Fuente: Quinta encuesta de accesos, usos y usuarios de internet. U. de Chile , Dic. 2013-Marzo 2014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87183" y="1999873"/>
            <a:ext cx="278646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" sz="1400" b="1" dirty="0" smtClean="0">
                <a:solidFill>
                  <a:schemeClr val="accent1">
                    <a:lumMod val="75000"/>
                  </a:schemeClr>
                </a:solidFill>
              </a:rPr>
              <a:t>Baja frecuencia de uso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65336" y="3656057"/>
            <a:ext cx="119423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s-ES" sz="1400" b="1" dirty="0" smtClean="0">
                <a:solidFill>
                  <a:schemeClr val="accent1">
                    <a:lumMod val="75000"/>
                  </a:schemeClr>
                </a:solidFill>
              </a:rPr>
              <a:t>Otras razones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87183" y="2492896"/>
            <a:ext cx="506549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s-ES" sz="1400" b="1" dirty="0" smtClean="0">
                <a:solidFill>
                  <a:schemeClr val="accent1">
                    <a:lumMod val="75000"/>
                  </a:schemeClr>
                </a:solidFill>
              </a:rPr>
              <a:t>Costo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827472" y="786190"/>
            <a:ext cx="2920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% de razón más importante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720078" y="786190"/>
            <a:ext cx="1617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Razones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534648" y="4653136"/>
            <a:ext cx="82138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Las principales razones para no tener internet en el hogar son la poca relevancia/usabilidad y  el costo del servicio.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No obstante el 60% de con la razón “poco relevante y 34% de “poca usabilidad” han necesitado de internet con la ayuda de un tercero (imprimir tarea, ver un mail, etc.)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La falta de cobertura emerge como una razón relevante en las zonas rurales.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792088" y="1423809"/>
            <a:ext cx="209555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" sz="1400" b="1" dirty="0" smtClean="0">
                <a:solidFill>
                  <a:schemeClr val="accent1">
                    <a:lumMod val="75000"/>
                  </a:schemeClr>
                </a:solidFill>
              </a:rPr>
              <a:t>Poca relevancia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787183" y="3140968"/>
            <a:ext cx="1550104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s-ES" sz="1400" b="1" dirty="0" smtClean="0">
                <a:solidFill>
                  <a:schemeClr val="accent1">
                    <a:lumMod val="75000"/>
                  </a:schemeClr>
                </a:solidFill>
              </a:rPr>
              <a:t>Falta de cobertura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30 Elipse"/>
          <p:cNvSpPr/>
          <p:nvPr/>
        </p:nvSpPr>
        <p:spPr>
          <a:xfrm>
            <a:off x="5647798" y="1206406"/>
            <a:ext cx="2479160" cy="566410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22 Gráfico"/>
          <p:cNvGraphicFramePr/>
          <p:nvPr>
            <p:extLst>
              <p:ext uri="{D42A27DB-BD31-4B8C-83A1-F6EECF244321}">
                <p14:modId xmlns:p14="http://schemas.microsoft.com/office/powerpoint/2010/main" val="2803382908"/>
              </p:ext>
            </p:extLst>
          </p:nvPr>
        </p:nvGraphicFramePr>
        <p:xfrm>
          <a:off x="5804205" y="1054402"/>
          <a:ext cx="2515105" cy="3400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1 Rectángulo"/>
          <p:cNvSpPr/>
          <p:nvPr/>
        </p:nvSpPr>
        <p:spPr>
          <a:xfrm>
            <a:off x="726348" y="4143564"/>
            <a:ext cx="256857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24 Rectángulo"/>
          <p:cNvSpPr/>
          <p:nvPr/>
        </p:nvSpPr>
        <p:spPr>
          <a:xfrm>
            <a:off x="1909651" y="4143564"/>
            <a:ext cx="256857" cy="1440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33 CuadroTexto"/>
          <p:cNvSpPr txBox="1"/>
          <p:nvPr/>
        </p:nvSpPr>
        <p:spPr>
          <a:xfrm>
            <a:off x="1029958" y="4077072"/>
            <a:ext cx="1922369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" sz="1200" dirty="0" smtClean="0"/>
              <a:t>Urbano                   rural</a:t>
            </a:r>
            <a:endParaRPr lang="en-US" sz="1200" dirty="0"/>
          </a:p>
        </p:txBody>
      </p:sp>
      <p:sp>
        <p:nvSpPr>
          <p:cNvPr id="20" name="1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212607" y="6615931"/>
            <a:ext cx="2133600" cy="193675"/>
          </a:xfrm>
        </p:spPr>
        <p:txBody>
          <a:bodyPr/>
          <a:lstStyle/>
          <a:p>
            <a:fld id="{597CE84C-5A44-4519-B097-785007DCE29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1" name="33 Rectángulo"/>
          <p:cNvSpPr/>
          <p:nvPr/>
        </p:nvSpPr>
        <p:spPr>
          <a:xfrm>
            <a:off x="136480" y="6597352"/>
            <a:ext cx="487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SUBTEL – División Política Regulatoria y Estudios</a:t>
            </a:r>
            <a:endParaRPr lang="es-ES_tradnl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5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11560" y="299131"/>
            <a:ext cx="8028384" cy="88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500" b="1">
                <a:solidFill>
                  <a:srgbClr val="006CB7"/>
                </a:solidFill>
                <a:latin typeface="Verdana"/>
                <a:cs typeface="Verdana"/>
              </a:defRPr>
            </a:lvl1pPr>
            <a:lvl2pPr eaLnBrk="0" hangingPunct="0">
              <a:defRPr sz="2400">
                <a:solidFill>
                  <a:srgbClr val="006CB7"/>
                </a:solidFill>
                <a:latin typeface="Verdana" charset="0"/>
              </a:defRPr>
            </a:lvl2pPr>
            <a:lvl3pPr eaLnBrk="0" hangingPunct="0">
              <a:defRPr sz="2400">
                <a:solidFill>
                  <a:srgbClr val="006CB7"/>
                </a:solidFill>
                <a:latin typeface="Verdana" charset="0"/>
              </a:defRPr>
            </a:lvl3pPr>
            <a:lvl4pPr eaLnBrk="0" hangingPunct="0">
              <a:defRPr sz="2400">
                <a:solidFill>
                  <a:srgbClr val="006CB7"/>
                </a:solidFill>
                <a:latin typeface="Verdana" charset="0"/>
              </a:defRPr>
            </a:lvl4pPr>
            <a:lvl5pPr eaLnBrk="0" hangingPunct="0">
              <a:defRPr sz="2400">
                <a:solidFill>
                  <a:srgbClr val="006CB7"/>
                </a:solidFill>
                <a:latin typeface="Verdana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9pPr>
          </a:lstStyle>
          <a:p>
            <a:r>
              <a:rPr lang="es-ES" sz="2800" dirty="0" smtClean="0">
                <a:latin typeface="+mj-lt"/>
              </a:rPr>
              <a:t>Introducción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90414" y="1412776"/>
            <a:ext cx="69939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La Encuesta Nacional de Acceso, Usos y Usuarios de internet fue dirigida y ejecutada por la consultoría de Intelis del Departamento de Economía de la Universidad de Chile, según licitación adjudicada en octubre de 2013.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La muestra consideró 9.050 encuestas representativas a nivel nacional, de ellas 7.630 urbanas y 1.420 rurales con un error muestral de 1,1% a nivel urbano y 2,5% a nivel rural.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Es el primer estudio con representatividad a nivel regional con error muestral entre 2,1% y 8% a nivel urbano y 2,1% y 6,2% a nivel rural </a:t>
            </a:r>
            <a:r>
              <a:rPr lang="es-CL" sz="1600" baseline="300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(*)</a:t>
            </a:r>
            <a:endParaRPr lang="es-CL" sz="1600" dirty="0" smtClean="0">
              <a:solidFill>
                <a:srgbClr val="385D8A"/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Base de levantamiento según extrapolación de datos del Censo 2002 para una población total de 17,6 millones.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El levantamiento de terreno se realizó entre Dic 2013 y Marzo de 2014.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971600" y="609329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/>
            </a:lvl1pPr>
          </a:lstStyle>
          <a:p>
            <a:r>
              <a:rPr lang="es-CL" dirty="0"/>
              <a:t>(*) Estudio anterior </a:t>
            </a:r>
            <a:r>
              <a:rPr lang="es-CL" dirty="0" smtClean="0"/>
              <a:t>de diciembre de  2012 consideraba </a:t>
            </a:r>
            <a:r>
              <a:rPr lang="es-CL" dirty="0"/>
              <a:t>un muestreo urbano en 4 regiones y rural a nivel </a:t>
            </a:r>
            <a:r>
              <a:rPr lang="es-CL" dirty="0" smtClean="0"/>
              <a:t>nacional, extrapolado estadísticamente a todo el país.</a:t>
            </a:r>
            <a:endParaRPr lang="es-CL" dirty="0"/>
          </a:p>
        </p:txBody>
      </p:sp>
      <p:sp>
        <p:nvSpPr>
          <p:cNvPr id="6" name="1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212607" y="6615931"/>
            <a:ext cx="2133600" cy="193675"/>
          </a:xfrm>
        </p:spPr>
        <p:txBody>
          <a:bodyPr/>
          <a:lstStyle/>
          <a:p>
            <a:fld id="{597CE84C-5A44-4519-B097-785007DCE29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33 Rectángulo"/>
          <p:cNvSpPr/>
          <p:nvPr/>
        </p:nvSpPr>
        <p:spPr>
          <a:xfrm>
            <a:off x="136480" y="6597352"/>
            <a:ext cx="487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SUBTEL – División Política Regulatoria y Estudios</a:t>
            </a:r>
            <a:endParaRPr lang="es-ES_tradnl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22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05E282-E6EB-4709-995B-9BEECF97DE9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" name="Imagen 1" descr="rj45_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2711" y="0"/>
            <a:ext cx="12192000" cy="6858000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5940152" y="504056"/>
            <a:ext cx="4176464" cy="8367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2 CuadroTexto"/>
          <p:cNvSpPr txBox="1"/>
          <p:nvPr/>
        </p:nvSpPr>
        <p:spPr>
          <a:xfrm>
            <a:off x="6215237" y="539195"/>
            <a:ext cx="1713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chemeClr val="tx2"/>
                </a:solidFill>
                <a:latin typeface="+mj-lt"/>
              </a:rPr>
              <a:t>ANEXO</a:t>
            </a:r>
            <a:endParaRPr lang="en-US" sz="40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501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3011" y="224408"/>
            <a:ext cx="7745413" cy="972344"/>
          </a:xfrm>
        </p:spPr>
        <p:txBody>
          <a:bodyPr/>
          <a:lstStyle/>
          <a:p>
            <a:r>
              <a:rPr lang="es-ES" sz="2800" dirty="0" smtClean="0">
                <a:latin typeface="+mj-lt"/>
              </a:rPr>
              <a:t>Distribución final de la muestra según región y zona urbana y rural</a:t>
            </a:r>
            <a:endParaRPr lang="en-US" sz="2800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80" y="1268760"/>
            <a:ext cx="8355608" cy="513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212607" y="6615931"/>
            <a:ext cx="2133600" cy="193675"/>
          </a:xfrm>
        </p:spPr>
        <p:txBody>
          <a:bodyPr/>
          <a:lstStyle/>
          <a:p>
            <a:fld id="{597CE84C-5A44-4519-B097-785007DCE29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33 Rectángulo"/>
          <p:cNvSpPr/>
          <p:nvPr/>
        </p:nvSpPr>
        <p:spPr>
          <a:xfrm>
            <a:off x="136480" y="6597352"/>
            <a:ext cx="487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SUBTEL – División Política Regulatoria y Estudios</a:t>
            </a:r>
            <a:endParaRPr lang="es-ES_tradnl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4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2699792" y="3226678"/>
            <a:ext cx="3744416" cy="1833488"/>
            <a:chOff x="4860032" y="2675632"/>
            <a:chExt cx="3744416" cy="1833488"/>
          </a:xfrm>
        </p:grpSpPr>
        <p:pic>
          <p:nvPicPr>
            <p:cNvPr id="7" name="Imagen 6" descr="redessociales-facebook-SUBTE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2675632"/>
              <a:ext cx="495300" cy="520700"/>
            </a:xfrm>
            <a:prstGeom prst="rect">
              <a:avLst/>
            </a:prstGeom>
          </p:spPr>
        </p:pic>
        <p:pic>
          <p:nvPicPr>
            <p:cNvPr id="8" name="Imagen 7" descr="redessociales-twiter-SUBTE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3340348"/>
              <a:ext cx="508000" cy="520700"/>
            </a:xfrm>
            <a:prstGeom prst="rect">
              <a:avLst/>
            </a:prstGeom>
          </p:spPr>
        </p:pic>
        <p:pic>
          <p:nvPicPr>
            <p:cNvPr id="9" name="Imagen 8" descr="redessociales-youtube-SUBTE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3988420"/>
              <a:ext cx="495300" cy="520700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5501014" y="2747640"/>
              <a:ext cx="3103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err="1">
                  <a:solidFill>
                    <a:srgbClr val="0F69B4"/>
                  </a:solidFill>
                  <a:latin typeface="Verdana"/>
                  <a:cs typeface="Verdana"/>
                </a:rPr>
                <a:t>facebook.com</a:t>
              </a:r>
              <a:r>
                <a:rPr lang="es-ES" sz="1200" dirty="0">
                  <a:solidFill>
                    <a:srgbClr val="0F69B4"/>
                  </a:solidFill>
                  <a:latin typeface="Verdana"/>
                  <a:cs typeface="Verdana"/>
                </a:rPr>
                <a:t>/</a:t>
              </a:r>
              <a:r>
                <a:rPr lang="es-ES" sz="1200" dirty="0" err="1">
                  <a:solidFill>
                    <a:srgbClr val="0F69B4"/>
                  </a:solidFill>
                  <a:latin typeface="Verdana"/>
                  <a:cs typeface="Verdana"/>
                </a:rPr>
                <a:t>subtelecomunicaciones</a:t>
              </a:r>
              <a:endParaRPr lang="es-ES" sz="1200" dirty="0">
                <a:solidFill>
                  <a:srgbClr val="0F69B4"/>
                </a:solidFill>
                <a:latin typeface="Verdana"/>
                <a:cs typeface="Verdana"/>
              </a:endParaRP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5501014" y="3467720"/>
              <a:ext cx="2038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err="1">
                  <a:solidFill>
                    <a:srgbClr val="0F69B4"/>
                  </a:solidFill>
                  <a:latin typeface="Verdana"/>
                  <a:cs typeface="Verdana"/>
                </a:rPr>
                <a:t>twitter.com</a:t>
              </a:r>
              <a:r>
                <a:rPr lang="es-ES" sz="1200" dirty="0">
                  <a:solidFill>
                    <a:srgbClr val="0F69B4"/>
                  </a:solidFill>
                  <a:latin typeface="Verdana"/>
                  <a:cs typeface="Verdana"/>
                </a:rPr>
                <a:t>/</a:t>
              </a:r>
              <a:r>
                <a:rPr lang="es-ES" sz="1200" dirty="0" err="1">
                  <a:solidFill>
                    <a:srgbClr val="0F69B4"/>
                  </a:solidFill>
                  <a:latin typeface="Verdana"/>
                  <a:cs typeface="Verdana"/>
                </a:rPr>
                <a:t>subtel_chile</a:t>
              </a:r>
              <a:endParaRPr lang="es-ES" sz="1200" dirty="0">
                <a:solidFill>
                  <a:srgbClr val="0F69B4"/>
                </a:solidFill>
                <a:latin typeface="Verdana"/>
                <a:cs typeface="Verdana"/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5501014" y="4115792"/>
              <a:ext cx="24673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err="1">
                  <a:solidFill>
                    <a:srgbClr val="0F69B4"/>
                  </a:solidFill>
                  <a:latin typeface="Verdana"/>
                  <a:cs typeface="Verdana"/>
                </a:rPr>
                <a:t>youtube.com</a:t>
              </a:r>
              <a:r>
                <a:rPr lang="es-ES" sz="1200" dirty="0">
                  <a:solidFill>
                    <a:srgbClr val="0F69B4"/>
                  </a:solidFill>
                  <a:latin typeface="Verdana"/>
                  <a:cs typeface="Verdana"/>
                </a:rPr>
                <a:t>/</a:t>
              </a:r>
              <a:r>
                <a:rPr lang="es-ES" sz="1200" dirty="0" err="1">
                  <a:solidFill>
                    <a:srgbClr val="0F69B4"/>
                  </a:solidFill>
                  <a:latin typeface="Verdana"/>
                  <a:cs typeface="Verdana"/>
                </a:rPr>
                <a:t>user</a:t>
              </a:r>
              <a:r>
                <a:rPr lang="es-ES" sz="1200" dirty="0">
                  <a:solidFill>
                    <a:srgbClr val="0F69B4"/>
                  </a:solidFill>
                  <a:latin typeface="Verdana"/>
                  <a:cs typeface="Verdana"/>
                </a:rPr>
                <a:t>/</a:t>
              </a:r>
              <a:r>
                <a:rPr lang="es-ES" sz="1200" dirty="0" err="1">
                  <a:solidFill>
                    <a:srgbClr val="0F69B4"/>
                  </a:solidFill>
                  <a:latin typeface="Verdana"/>
                  <a:cs typeface="Verdana"/>
                </a:rPr>
                <a:t>SubtelCHL</a:t>
              </a:r>
              <a:endParaRPr lang="es-ES" sz="1200" dirty="0">
                <a:solidFill>
                  <a:srgbClr val="0F69B4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3225631" y="5566928"/>
            <a:ext cx="2692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www.subtel.cl</a:t>
            </a:r>
            <a:endParaRPr lang="es-ES" sz="28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14" name="4 CuadroTexto"/>
          <p:cNvSpPr txBox="1"/>
          <p:nvPr/>
        </p:nvSpPr>
        <p:spPr>
          <a:xfrm>
            <a:off x="2180692" y="1484784"/>
            <a:ext cx="4782616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500" b="1">
                <a:solidFill>
                  <a:srgbClr val="006CB7"/>
                </a:solidFill>
                <a:latin typeface="Verdana"/>
                <a:cs typeface="Verdana"/>
              </a:defRPr>
            </a:lvl1pPr>
            <a:lvl2pPr eaLnBrk="0" hangingPunct="0">
              <a:defRPr sz="2400">
                <a:solidFill>
                  <a:srgbClr val="006CB7"/>
                </a:solidFill>
                <a:latin typeface="Verdana" charset="0"/>
              </a:defRPr>
            </a:lvl2pPr>
            <a:lvl3pPr eaLnBrk="0" hangingPunct="0">
              <a:defRPr sz="2400">
                <a:solidFill>
                  <a:srgbClr val="006CB7"/>
                </a:solidFill>
                <a:latin typeface="Verdana" charset="0"/>
              </a:defRPr>
            </a:lvl3pPr>
            <a:lvl4pPr eaLnBrk="0" hangingPunct="0">
              <a:defRPr sz="2400">
                <a:solidFill>
                  <a:srgbClr val="006CB7"/>
                </a:solidFill>
                <a:latin typeface="Verdana" charset="0"/>
              </a:defRPr>
            </a:lvl4pPr>
            <a:lvl5pPr eaLnBrk="0" hangingPunct="0">
              <a:defRPr sz="2400">
                <a:solidFill>
                  <a:srgbClr val="006CB7"/>
                </a:solidFill>
                <a:latin typeface="Verdana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9pPr>
          </a:lstStyle>
          <a:p>
            <a:pPr algn="ctr"/>
            <a:r>
              <a:rPr lang="es-ES" sz="7200" dirty="0" smtClean="0">
                <a:latin typeface="Calibri"/>
                <a:cs typeface="Calibri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45584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11560" y="299131"/>
            <a:ext cx="8028384" cy="88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500" b="1">
                <a:solidFill>
                  <a:srgbClr val="006CB7"/>
                </a:solidFill>
                <a:latin typeface="Verdana"/>
                <a:cs typeface="Verdana"/>
              </a:defRPr>
            </a:lvl1pPr>
            <a:lvl2pPr eaLnBrk="0" hangingPunct="0">
              <a:defRPr sz="2400">
                <a:solidFill>
                  <a:srgbClr val="006CB7"/>
                </a:solidFill>
                <a:latin typeface="Verdana" charset="0"/>
              </a:defRPr>
            </a:lvl2pPr>
            <a:lvl3pPr eaLnBrk="0" hangingPunct="0">
              <a:defRPr sz="2400">
                <a:solidFill>
                  <a:srgbClr val="006CB7"/>
                </a:solidFill>
                <a:latin typeface="Verdana" charset="0"/>
              </a:defRPr>
            </a:lvl3pPr>
            <a:lvl4pPr eaLnBrk="0" hangingPunct="0">
              <a:defRPr sz="2400">
                <a:solidFill>
                  <a:srgbClr val="006CB7"/>
                </a:solidFill>
                <a:latin typeface="Verdana" charset="0"/>
              </a:defRPr>
            </a:lvl4pPr>
            <a:lvl5pPr eaLnBrk="0" hangingPunct="0">
              <a:defRPr sz="2400">
                <a:solidFill>
                  <a:srgbClr val="006CB7"/>
                </a:solidFill>
                <a:latin typeface="Verdana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9pPr>
          </a:lstStyle>
          <a:p>
            <a:r>
              <a:rPr lang="es-ES" sz="2800" dirty="0" smtClean="0">
                <a:latin typeface="+mj-lt"/>
              </a:rPr>
              <a:t>Principales Resultados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811712" y="6093296"/>
            <a:ext cx="7216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latin typeface="+mj-lt"/>
              </a:rPr>
              <a:t>Fuente: Quinta encuesta de accesos, usos y usuarios de internet. U. de Chile , Dic. 2013-Marzo 2014</a:t>
            </a:r>
          </a:p>
          <a:p>
            <a:r>
              <a:rPr lang="es-ES" sz="1000" dirty="0" smtClean="0">
                <a:latin typeface="+mj-lt"/>
              </a:rPr>
              <a:t>(*) Según metodología OCDE.</a:t>
            </a:r>
          </a:p>
          <a:p>
            <a:r>
              <a:rPr lang="es-ES" sz="1000" dirty="0" smtClean="0">
                <a:latin typeface="+mj-lt"/>
              </a:rPr>
              <a:t> Al incluir los nativos digitales y todos quienes han usado internet en un año la cifra sube a un 67% respecto a toda la población.</a:t>
            </a:r>
            <a:endParaRPr lang="en-US" sz="1000" dirty="0">
              <a:latin typeface="+mj-l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90414" y="940360"/>
            <a:ext cx="7930058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b="1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66% </a:t>
            </a: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son usuarios de internet (encuestados entre 15 y 75 años*)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b="1" dirty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62% </a:t>
            </a:r>
            <a:r>
              <a:rPr lang="es-CL" sz="1600" dirty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de los hogares cuentan con acceso propio a </a:t>
            </a: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internet</a:t>
            </a:r>
          </a:p>
          <a:p>
            <a:pPr marL="742950" lvl="1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65% urbano y 40% rural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Tecnología de accesos en hogares con internet</a:t>
            </a:r>
          </a:p>
          <a:p>
            <a:pPr marL="742950" lvl="1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51,3% </a:t>
            </a: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sólo </a:t>
            </a:r>
            <a:r>
              <a:rPr lang="es-CL" sz="1600" dirty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banda ancha fija</a:t>
            </a:r>
          </a:p>
          <a:p>
            <a:pPr marL="742950" lvl="1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28,3% sólo </a:t>
            </a:r>
            <a:r>
              <a:rPr lang="es-CL" sz="1600" dirty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internet </a:t>
            </a: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móvil </a:t>
            </a:r>
          </a:p>
          <a:p>
            <a:pPr marL="723900" lvl="1" indent="-273050" algn="just">
              <a:spcAft>
                <a:spcPts val="1200"/>
              </a:spcAft>
              <a:buClr>
                <a:srgbClr val="003399"/>
              </a:buClr>
              <a:buSzPct val="120000"/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Pinchos  11,2%, smartphones 13,8% y ambos 3,3%</a:t>
            </a:r>
            <a:endParaRPr lang="es-CL" sz="1600" dirty="0">
              <a:solidFill>
                <a:srgbClr val="385D8A"/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pPr marL="742950" lvl="1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20,4% </a:t>
            </a: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internet fija y móvil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Principales razones declaradas por el jefe de hogar para tener internet en el hogar es la educación con un 51,3%, seguido de comunicación y entretenimiento con un 30,9%.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Las principales razones declaradas para no tener internet en el hogar son la poca relevancia, la poca frecuencia de uso y el costo del servicio / dispositivo.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El principal uso de internet son las redes sociales y mails en todos los grupos sociales y rangos etarios.</a:t>
            </a:r>
          </a:p>
        </p:txBody>
      </p:sp>
      <p:sp>
        <p:nvSpPr>
          <p:cNvPr id="6" name="1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212607" y="6615931"/>
            <a:ext cx="2133600" cy="193675"/>
          </a:xfrm>
        </p:spPr>
        <p:txBody>
          <a:bodyPr/>
          <a:lstStyle/>
          <a:p>
            <a:fld id="{597CE84C-5A44-4519-B097-785007DCE29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33 Rectángulo"/>
          <p:cNvSpPr/>
          <p:nvPr/>
        </p:nvSpPr>
        <p:spPr>
          <a:xfrm>
            <a:off x="136480" y="6597352"/>
            <a:ext cx="487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SUBTEL – División Política Regulatoria y Estudios</a:t>
            </a:r>
            <a:endParaRPr lang="es-ES_tradnl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40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7CE84C-5A44-4519-B097-785007DCE29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Imagen 3" descr="DSC029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169" y="-99392"/>
            <a:ext cx="10610561" cy="705678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-1044624" y="80988"/>
            <a:ext cx="4176464" cy="8367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725488" y="116632"/>
            <a:ext cx="2337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chemeClr val="tx2"/>
                </a:solidFill>
                <a:latin typeface="+mj-lt"/>
              </a:rPr>
              <a:t>RESUMEN</a:t>
            </a:r>
            <a:endParaRPr lang="en-US" sz="40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847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269776"/>
            <a:ext cx="7992888" cy="1143000"/>
          </a:xfrm>
        </p:spPr>
        <p:txBody>
          <a:bodyPr/>
          <a:lstStyle/>
          <a:p>
            <a:r>
              <a:rPr lang="es-CL" sz="2800" b="1" dirty="0" smtClean="0">
                <a:latin typeface="+mj-lt"/>
              </a:rPr>
              <a:t>El primer trimestre de 2014 el 66% de los Chilenos son usuarios </a:t>
            </a:r>
            <a:r>
              <a:rPr lang="es-CL" sz="2800" b="1" dirty="0">
                <a:latin typeface="+mj-lt"/>
              </a:rPr>
              <a:t>de </a:t>
            </a:r>
            <a:r>
              <a:rPr lang="es-CL" sz="2800" b="1" dirty="0" smtClean="0">
                <a:latin typeface="+mj-lt"/>
              </a:rPr>
              <a:t>internet</a:t>
            </a:r>
            <a:r>
              <a:rPr lang="es-CL" sz="2800" baseline="30000" dirty="0" smtClean="0">
                <a:latin typeface="+mj-lt"/>
              </a:rPr>
              <a:t>(*)</a:t>
            </a:r>
            <a:endParaRPr lang="es-CL" sz="2800" baseline="30000" dirty="0">
              <a:latin typeface="+mj-lt"/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6516216" y="1412776"/>
            <a:ext cx="244827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b="1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12 millones de chilenos son usuarios de internet </a:t>
            </a:r>
            <a:r>
              <a:rPr lang="es-CL" sz="1600" baseline="300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(**)</a:t>
            </a:r>
            <a:endParaRPr lang="es-CL" sz="1600" b="1" dirty="0" smtClean="0">
              <a:solidFill>
                <a:srgbClr val="385D8A"/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b="1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Se estima un 70% de penetración de usuarios para fines de 2014.</a:t>
            </a:r>
          </a:p>
          <a:p>
            <a:pPr marL="285750" indent="-285750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Principal crecimiento de los </a:t>
            </a:r>
            <a:r>
              <a:rPr lang="es-CL" sz="1600" dirty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ú</a:t>
            </a: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ltimos 5 años debido a la masificación de los accesos </a:t>
            </a:r>
            <a:r>
              <a:rPr lang="es-CL" sz="1600" baseline="300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(***)</a:t>
            </a: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 con tecnología 3G y </a:t>
            </a:r>
            <a:r>
              <a:rPr lang="es-CL" sz="1600" dirty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s</a:t>
            </a: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martphones.</a:t>
            </a:r>
            <a:endParaRPr lang="es-CL" sz="1600" dirty="0">
              <a:solidFill>
                <a:srgbClr val="385D8A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647164" y="1268104"/>
            <a:ext cx="5824181" cy="4321136"/>
            <a:chOff x="377770" y="1088740"/>
            <a:chExt cx="5454370" cy="3550689"/>
          </a:xfrm>
        </p:grpSpPr>
        <p:graphicFrame>
          <p:nvGraphicFramePr>
            <p:cNvPr id="26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25557811"/>
                </p:ext>
              </p:extLst>
            </p:nvPr>
          </p:nvGraphicFramePr>
          <p:xfrm>
            <a:off x="377770" y="1088740"/>
            <a:ext cx="5454370" cy="35506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1596" y="2091197"/>
              <a:ext cx="341289" cy="240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36 Rectángulo"/>
            <p:cNvSpPr/>
            <p:nvPr/>
          </p:nvSpPr>
          <p:spPr>
            <a:xfrm>
              <a:off x="476546" y="1196752"/>
              <a:ext cx="5310589" cy="3096344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41 Rectángulo"/>
            <p:cNvSpPr/>
            <p:nvPr/>
          </p:nvSpPr>
          <p:spPr>
            <a:xfrm>
              <a:off x="675076" y="1223755"/>
              <a:ext cx="4572000" cy="27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smtClean="0">
                  <a:solidFill>
                    <a:schemeClr val="tx2">
                      <a:lumMod val="75000"/>
                    </a:schemeClr>
                  </a:solidFill>
                </a:rPr>
                <a:t>Usuarios  de Internet cada 100 habitantes</a:t>
              </a:r>
              <a:endParaRPr lang="es-ES" sz="1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45" name="44 Rectángulo"/>
          <p:cNvSpPr/>
          <p:nvPr/>
        </p:nvSpPr>
        <p:spPr>
          <a:xfrm>
            <a:off x="467544" y="5427801"/>
            <a:ext cx="83529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+mj-lt"/>
              </a:rPr>
              <a:t>Fuente: International Telecommunications Union (ITU), Chile año 2013 según la Encuesta Nacional de Accesos y Usos de Internet (Intelis</a:t>
            </a:r>
            <a:r>
              <a:rPr lang="en-US" sz="1000" dirty="0">
                <a:latin typeface="+mj-lt"/>
              </a:rPr>
              <a:t> </a:t>
            </a:r>
            <a:r>
              <a:rPr lang="en-US" sz="1000" dirty="0" smtClean="0">
                <a:latin typeface="+mj-lt"/>
              </a:rPr>
              <a:t>de la Universidad de Chile). Chile año 2012 extrapolado al país según la 4ta Encuesta de </a:t>
            </a:r>
            <a:r>
              <a:rPr lang="en-US" sz="1000" dirty="0">
                <a:latin typeface="+mj-lt"/>
              </a:rPr>
              <a:t>A</a:t>
            </a:r>
            <a:r>
              <a:rPr lang="en-US" sz="1000" dirty="0" smtClean="0">
                <a:latin typeface="+mj-lt"/>
              </a:rPr>
              <a:t>cceso y </a:t>
            </a:r>
            <a:r>
              <a:rPr lang="en-US" sz="1000" dirty="0">
                <a:latin typeface="+mj-lt"/>
              </a:rPr>
              <a:t>U</a:t>
            </a:r>
            <a:r>
              <a:rPr lang="en-US" sz="1000" dirty="0" smtClean="0">
                <a:latin typeface="+mj-lt"/>
              </a:rPr>
              <a:t>sos de Internet en principales regiones del pais que arrojó una penetración de 68% de usuarios</a:t>
            </a:r>
          </a:p>
          <a:p>
            <a:r>
              <a:rPr lang="en-US" sz="1000" dirty="0" smtClean="0">
                <a:latin typeface="+mj-lt"/>
              </a:rPr>
              <a:t>(*) Considera individuos entre 15 y 75 años que declaran haber usado internet en los últimos tres meses desde cualquier lugar (hogar, trabajo, colegio, etc.).</a:t>
            </a:r>
          </a:p>
          <a:p>
            <a:r>
              <a:rPr lang="en-US" sz="1000" dirty="0" smtClean="0">
                <a:latin typeface="+mj-lt"/>
              </a:rPr>
              <a:t>(**) Incluye 2,6 milllones de nativos digitales (menores de 15 años) y 0,5 millon de usuarios que declaran haberlo usado al menos una vez en los últimos 12 meses.</a:t>
            </a:r>
          </a:p>
          <a:p>
            <a:r>
              <a:rPr lang="en-US" sz="1000" dirty="0" smtClean="0">
                <a:latin typeface="+mj-lt"/>
              </a:rPr>
              <a:t>(***) En general un acceso puede ser utilizado más de usuario, por ejemplo en el hogar.</a:t>
            </a:r>
            <a:endParaRPr lang="en-US" sz="1000" dirty="0">
              <a:latin typeface="+mj-lt"/>
            </a:endParaRPr>
          </a:p>
        </p:txBody>
      </p:sp>
      <p:sp>
        <p:nvSpPr>
          <p:cNvPr id="12" name="1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212607" y="6615931"/>
            <a:ext cx="2133600" cy="193675"/>
          </a:xfrm>
        </p:spPr>
        <p:txBody>
          <a:bodyPr/>
          <a:lstStyle/>
          <a:p>
            <a:fld id="{597CE84C-5A44-4519-B097-785007DCE29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33 Rectángulo"/>
          <p:cNvSpPr/>
          <p:nvPr/>
        </p:nvSpPr>
        <p:spPr>
          <a:xfrm>
            <a:off x="136480" y="6597352"/>
            <a:ext cx="487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SUBTEL – División Política Regulatoria y Estudios</a:t>
            </a:r>
            <a:endParaRPr lang="es-ES_tradnl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4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389680" y="1916832"/>
            <a:ext cx="4998744" cy="2520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2894987243"/>
              </p:ext>
            </p:extLst>
          </p:nvPr>
        </p:nvGraphicFramePr>
        <p:xfrm>
          <a:off x="1043608" y="1437682"/>
          <a:ext cx="7344816" cy="3791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712616" y="5733256"/>
            <a:ext cx="7747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Fuente: OCDE según Eurostat Survey, Latinoamérica según CEPAL con datos de ITU.</a:t>
            </a:r>
            <a:br>
              <a:rPr lang="es-CL" sz="1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</a:br>
            <a:r>
              <a:rPr lang="es-CL" sz="1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Chile  según  Casen 2009 . Año 2010 estimado por Subtel según accesos por tecnología. Años 2011, </a:t>
            </a:r>
            <a:r>
              <a:rPr lang="es-CL" sz="1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2012 </a:t>
            </a:r>
            <a:r>
              <a:rPr lang="es-CL" sz="1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y 2013 según Encuesta </a:t>
            </a:r>
            <a:r>
              <a:rPr lang="es-CL" sz="1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de </a:t>
            </a:r>
            <a:r>
              <a:rPr lang="es-CL" sz="1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Accesos </a:t>
            </a:r>
            <a:r>
              <a:rPr lang="es-CL" sz="1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y </a:t>
            </a:r>
            <a:r>
              <a:rPr lang="es-CL" sz="1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Usos </a:t>
            </a:r>
            <a:r>
              <a:rPr lang="es-CL" sz="1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de Internet </a:t>
            </a:r>
            <a:r>
              <a:rPr lang="es-CL" sz="1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Universidad de Chile. No incluye WiFi abiertos.</a:t>
            </a:r>
            <a:endParaRPr lang="es-CL" sz="1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706760" y="1465039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CL" dirty="0"/>
              <a:t>Chile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611560" y="260648"/>
            <a:ext cx="81645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6CB7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9pPr>
          </a:lstStyle>
          <a:p>
            <a:r>
              <a:rPr lang="es-ES" sz="2800" b="1" dirty="0" smtClean="0">
                <a:latin typeface="+mj-lt"/>
              </a:rPr>
              <a:t>Hogares con Internet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043608" y="1068350"/>
            <a:ext cx="5004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Porcentaje de hogares, en todas las tecnologías de acceso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212607" y="6615931"/>
            <a:ext cx="2133600" cy="193675"/>
          </a:xfrm>
          <a:prstGeom prst="rect">
            <a:avLst/>
          </a:prstGeom>
        </p:spPr>
        <p:txBody>
          <a:bodyPr/>
          <a:lstStyle/>
          <a:p>
            <a:pPr algn="r"/>
            <a:fld id="{597CE84C-5A44-4519-B097-785007DCE29F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 algn="r"/>
              <a:t>6</a:t>
            </a:fld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33 Rectángulo"/>
          <p:cNvSpPr/>
          <p:nvPr/>
        </p:nvSpPr>
        <p:spPr>
          <a:xfrm>
            <a:off x="136480" y="6597352"/>
            <a:ext cx="487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SUBTEL – División Política Regulatoria y Estudios</a:t>
            </a:r>
            <a:endParaRPr lang="es-ES_tradnl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27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98282" y="4869160"/>
            <a:ext cx="1951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+mj-lt"/>
              </a:rPr>
              <a:t>Quintiles de Ingresos (*)</a:t>
            </a:r>
            <a:endParaRPr lang="en-US" sz="1400" dirty="0">
              <a:latin typeface="+mj-lt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979712" y="1249015"/>
            <a:ext cx="548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% Hogares con acceso a internet fijo y/o móvil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11560" y="299131"/>
            <a:ext cx="8028384" cy="88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500" b="1">
                <a:solidFill>
                  <a:srgbClr val="006CB7"/>
                </a:solidFill>
                <a:latin typeface="Verdana"/>
                <a:cs typeface="Verdana"/>
              </a:defRPr>
            </a:lvl1pPr>
            <a:lvl2pPr eaLnBrk="0" hangingPunct="0">
              <a:defRPr sz="2400">
                <a:solidFill>
                  <a:srgbClr val="006CB7"/>
                </a:solidFill>
                <a:latin typeface="Verdana" charset="0"/>
              </a:defRPr>
            </a:lvl2pPr>
            <a:lvl3pPr eaLnBrk="0" hangingPunct="0">
              <a:defRPr sz="2400">
                <a:solidFill>
                  <a:srgbClr val="006CB7"/>
                </a:solidFill>
                <a:latin typeface="Verdana" charset="0"/>
              </a:defRPr>
            </a:lvl3pPr>
            <a:lvl4pPr eaLnBrk="0" hangingPunct="0">
              <a:defRPr sz="2400">
                <a:solidFill>
                  <a:srgbClr val="006CB7"/>
                </a:solidFill>
                <a:latin typeface="Verdana" charset="0"/>
              </a:defRPr>
            </a:lvl4pPr>
            <a:lvl5pPr eaLnBrk="0" hangingPunct="0">
              <a:defRPr sz="2400">
                <a:solidFill>
                  <a:srgbClr val="006CB7"/>
                </a:solidFill>
                <a:latin typeface="Verdana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9pPr>
          </a:lstStyle>
          <a:p>
            <a:r>
              <a:rPr lang="es-ES" sz="2800" dirty="0" smtClean="0">
                <a:latin typeface="+mj-lt"/>
              </a:rPr>
              <a:t>Hogares con internet por quintiles / zonas urbana y rurales</a:t>
            </a: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1835936864"/>
              </p:ext>
            </p:extLst>
          </p:nvPr>
        </p:nvGraphicFramePr>
        <p:xfrm>
          <a:off x="382617" y="1612381"/>
          <a:ext cx="6133599" cy="4192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640482" y="5962891"/>
            <a:ext cx="7000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latin typeface="+mj-lt"/>
              </a:rPr>
              <a:t>Fuente: Encuesta Nacional de accesos, usos y usuarios de internet. Universidad de Chile , Dic. 2013-Marzo 2014</a:t>
            </a:r>
          </a:p>
          <a:p>
            <a:r>
              <a:rPr lang="es-ES" sz="1000" dirty="0" smtClean="0">
                <a:latin typeface="+mj-lt"/>
              </a:rPr>
              <a:t>(*) Considera ingresos por quintiles de Casen 2011</a:t>
            </a:r>
            <a:endParaRPr lang="en-US" sz="1000" dirty="0">
              <a:latin typeface="+mj-l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444208" y="2098010"/>
            <a:ext cx="252028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62% de los hogares declaran tener acceso propio a internet.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A nivel urbano la penetración de acceso a internet es de 65%.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A nivel rural la cifra es de 40%.</a:t>
            </a:r>
            <a:endParaRPr lang="es-CL" sz="1600" dirty="0">
              <a:solidFill>
                <a:srgbClr val="385D8A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1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212607" y="6615931"/>
            <a:ext cx="2133600" cy="193675"/>
          </a:xfrm>
        </p:spPr>
        <p:txBody>
          <a:bodyPr/>
          <a:lstStyle/>
          <a:p>
            <a:fld id="{597CE84C-5A44-4519-B097-785007DCE29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33 Rectángulo"/>
          <p:cNvSpPr/>
          <p:nvPr/>
        </p:nvSpPr>
        <p:spPr>
          <a:xfrm>
            <a:off x="136480" y="6597352"/>
            <a:ext cx="487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SUBTEL – División Política Regulatoria y Estudios</a:t>
            </a:r>
            <a:endParaRPr lang="es-ES_tradnl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02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83568" y="299131"/>
            <a:ext cx="8208912" cy="66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500" b="1">
                <a:solidFill>
                  <a:srgbClr val="006CB7"/>
                </a:solidFill>
                <a:latin typeface="Verdana"/>
                <a:cs typeface="Verdana"/>
              </a:defRPr>
            </a:lvl1pPr>
            <a:lvl2pPr eaLnBrk="0" hangingPunct="0">
              <a:defRPr sz="2400">
                <a:solidFill>
                  <a:srgbClr val="006CB7"/>
                </a:solidFill>
                <a:latin typeface="Verdana" charset="0"/>
              </a:defRPr>
            </a:lvl2pPr>
            <a:lvl3pPr eaLnBrk="0" hangingPunct="0">
              <a:defRPr sz="2400">
                <a:solidFill>
                  <a:srgbClr val="006CB7"/>
                </a:solidFill>
                <a:latin typeface="Verdana" charset="0"/>
              </a:defRPr>
            </a:lvl3pPr>
            <a:lvl4pPr eaLnBrk="0" hangingPunct="0">
              <a:defRPr sz="2400">
                <a:solidFill>
                  <a:srgbClr val="006CB7"/>
                </a:solidFill>
                <a:latin typeface="Verdana" charset="0"/>
              </a:defRPr>
            </a:lvl4pPr>
            <a:lvl5pPr eaLnBrk="0" hangingPunct="0">
              <a:defRPr sz="2400">
                <a:solidFill>
                  <a:srgbClr val="006CB7"/>
                </a:solidFill>
                <a:latin typeface="Verdana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9pPr>
          </a:lstStyle>
          <a:p>
            <a:r>
              <a:rPr lang="es-ES" sz="2800" dirty="0" smtClean="0">
                <a:latin typeface="+mj-lt"/>
              </a:rPr>
              <a:t>Jefes de hogar que declaran tener internet en el hogar</a:t>
            </a:r>
          </a:p>
        </p:txBody>
      </p:sp>
      <p:pic>
        <p:nvPicPr>
          <p:cNvPr id="7" name="Picture 3" descr="\\maule\UEPE\02_PROYECTOS\Memoria Institucional\mapa chi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47">
            <a:off x="3954091" y="1333231"/>
            <a:ext cx="1230681" cy="502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839650" y="1249543"/>
            <a:ext cx="2684678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XV Arica 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y 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Parinacota 63,8%</a:t>
            </a:r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444500" y="1448820"/>
            <a:ext cx="1522192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s-CL" sz="1600" dirty="0" smtClean="0">
                <a:solidFill>
                  <a:srgbClr val="FF5050"/>
                </a:solidFill>
                <a:latin typeface="+mj-lt"/>
              </a:rPr>
              <a:t>I Tarapacá 53,0%</a:t>
            </a:r>
            <a:endParaRPr lang="es-CL" sz="1600" dirty="0">
              <a:solidFill>
                <a:srgbClr val="FF5050"/>
              </a:solidFill>
              <a:latin typeface="+mj-lt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839650" y="1825607"/>
            <a:ext cx="1833948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s-CL" sz="1600" dirty="0" smtClean="0">
                <a:solidFill>
                  <a:srgbClr val="00B050"/>
                </a:solidFill>
                <a:latin typeface="+mj-lt"/>
              </a:rPr>
              <a:t>II Antofagasta 71,6%</a:t>
            </a:r>
            <a:endParaRPr lang="es-CL" sz="16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839650" y="3121751"/>
            <a:ext cx="1178858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s-CL" sz="1600" dirty="0" smtClean="0">
                <a:solidFill>
                  <a:srgbClr val="00B050"/>
                </a:solidFill>
                <a:latin typeface="+mj-lt"/>
              </a:rPr>
              <a:t>RM  67,7%</a:t>
            </a:r>
            <a:endParaRPr lang="es-CL" sz="16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839650" y="4777935"/>
            <a:ext cx="1945022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XI Aysén 64,9%</a:t>
            </a:r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839650" y="5538718"/>
            <a:ext cx="1972525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s-CL" sz="1600" dirty="0" smtClean="0">
                <a:solidFill>
                  <a:srgbClr val="00B050"/>
                </a:solidFill>
                <a:latin typeface="+mj-lt"/>
              </a:rPr>
              <a:t>XII Magallanes  72,2%</a:t>
            </a:r>
            <a:endParaRPr lang="es-CL" sz="16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444500" y="3139065"/>
            <a:ext cx="1847977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s-CL" sz="1600" dirty="0" smtClean="0">
                <a:solidFill>
                  <a:srgbClr val="FF5050"/>
                </a:solidFill>
                <a:latin typeface="+mj-lt"/>
              </a:rPr>
              <a:t>VI  O’Higgins 53,9%</a:t>
            </a:r>
            <a:endParaRPr lang="es-CL" sz="1600" dirty="0">
              <a:solidFill>
                <a:srgbClr val="FF5050"/>
              </a:solidFill>
              <a:latin typeface="+mj-lt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839650" y="3697815"/>
            <a:ext cx="1972497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s-CL" sz="1600" dirty="0" smtClean="0">
                <a:solidFill>
                  <a:srgbClr val="FF5050"/>
                </a:solidFill>
                <a:latin typeface="+mj-lt"/>
              </a:rPr>
              <a:t>IX Araucanía 52,1%</a:t>
            </a:r>
            <a:endParaRPr lang="es-CL" sz="1600" dirty="0">
              <a:solidFill>
                <a:srgbClr val="FF5050"/>
              </a:solidFill>
              <a:latin typeface="+mj-lt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2444500" y="2271687"/>
            <a:ext cx="2271516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III  Atacama 63,3%</a:t>
            </a:r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839650" y="2741966"/>
            <a:ext cx="2271516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IV Coquimbo 64,1%</a:t>
            </a:r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444500" y="2893195"/>
            <a:ext cx="2271516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 Valparaíso 62,4%</a:t>
            </a:r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2444500" y="3889922"/>
            <a:ext cx="1945022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XIV Los Ríos 58,9%</a:t>
            </a:r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444500" y="3539231"/>
            <a:ext cx="1972497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s-CL" sz="1600" dirty="0" smtClean="0">
                <a:solidFill>
                  <a:srgbClr val="FF5050"/>
                </a:solidFill>
                <a:latin typeface="+mj-lt"/>
              </a:rPr>
              <a:t>VIII Bío </a:t>
            </a:r>
            <a:r>
              <a:rPr lang="es-CL" sz="1600" dirty="0" err="1" smtClean="0">
                <a:solidFill>
                  <a:srgbClr val="FF5050"/>
                </a:solidFill>
                <a:latin typeface="+mj-lt"/>
              </a:rPr>
              <a:t>Bío</a:t>
            </a:r>
            <a:r>
              <a:rPr lang="es-CL" sz="1600" dirty="0" smtClean="0">
                <a:solidFill>
                  <a:srgbClr val="FF5050"/>
                </a:solidFill>
                <a:latin typeface="+mj-lt"/>
              </a:rPr>
              <a:t> 54,3%</a:t>
            </a:r>
            <a:endParaRPr lang="es-CL" sz="1600" dirty="0">
              <a:solidFill>
                <a:srgbClr val="FF5050"/>
              </a:solidFill>
              <a:latin typeface="+mj-lt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4839650" y="4191997"/>
            <a:ext cx="1945022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s-CL" sz="1600" dirty="0" smtClean="0">
                <a:solidFill>
                  <a:srgbClr val="FF5050"/>
                </a:solidFill>
                <a:latin typeface="+mj-lt"/>
              </a:rPr>
              <a:t>X Los Lagos 51,9%</a:t>
            </a:r>
            <a:endParaRPr lang="es-CL" sz="1600" dirty="0">
              <a:solidFill>
                <a:srgbClr val="FF5050"/>
              </a:solidFill>
              <a:latin typeface="+mj-lt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4860032" y="3377324"/>
            <a:ext cx="1847977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s-CL" sz="1600" dirty="0" smtClean="0">
                <a:solidFill>
                  <a:srgbClr val="FF5050"/>
                </a:solidFill>
                <a:latin typeface="+mj-lt"/>
              </a:rPr>
              <a:t>VII Maule 47,4%</a:t>
            </a:r>
            <a:endParaRPr lang="es-CL" sz="1600" dirty="0">
              <a:solidFill>
                <a:srgbClr val="FF5050"/>
              </a:solidFill>
              <a:latin typeface="+mj-lt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1118127" y="2756966"/>
            <a:ext cx="6511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Baja</a:t>
            </a:r>
          </a:p>
          <a:p>
            <a:endParaRPr lang="es-CL" sz="14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es-CL" sz="1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Media</a:t>
            </a:r>
          </a:p>
          <a:p>
            <a:endParaRPr lang="es-CL" sz="14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es-CL" sz="1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Alta </a:t>
            </a:r>
            <a:endParaRPr lang="es-CL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974111" y="2823458"/>
            <a:ext cx="144016" cy="15388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974111" y="3269733"/>
            <a:ext cx="144016" cy="153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974111" y="3680046"/>
            <a:ext cx="144016" cy="15388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755576" y="2420888"/>
            <a:ext cx="1268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Brecha digital*</a:t>
            </a:r>
            <a:endParaRPr lang="es-CL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755576" y="2728666"/>
            <a:ext cx="1080120" cy="13112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51520" y="6237312"/>
            <a:ext cx="4453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 smtClean="0">
                <a:latin typeface="+mj-lt"/>
              </a:rPr>
              <a:t>(*) Hogares sin acceso a internet. Asociado al concepto “digital divide” de la OCDE</a:t>
            </a:r>
            <a:endParaRPr lang="es-CL" sz="1000" dirty="0">
              <a:latin typeface="+mj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791378" y="960983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/>
              <a:t>Chile 62%</a:t>
            </a:r>
            <a:endParaRPr lang="es-CL" sz="1400" dirty="0"/>
          </a:p>
        </p:txBody>
      </p:sp>
      <p:sp>
        <p:nvSpPr>
          <p:cNvPr id="35" name="1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212607" y="6615931"/>
            <a:ext cx="2133600" cy="193675"/>
          </a:xfrm>
        </p:spPr>
        <p:txBody>
          <a:bodyPr/>
          <a:lstStyle/>
          <a:p>
            <a:fld id="{597CE84C-5A44-4519-B097-785007DCE29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6" name="33 Rectángulo"/>
          <p:cNvSpPr/>
          <p:nvPr/>
        </p:nvSpPr>
        <p:spPr>
          <a:xfrm>
            <a:off x="136480" y="6597352"/>
            <a:ext cx="487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SUBTEL – División Política Regulatoria y Estudios</a:t>
            </a:r>
            <a:endParaRPr lang="es-ES_tradnl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3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059832" y="1319861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Urbana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48072" y="260648"/>
            <a:ext cx="8028384" cy="88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500" b="1">
                <a:solidFill>
                  <a:srgbClr val="006CB7"/>
                </a:solidFill>
                <a:latin typeface="Verdana"/>
                <a:cs typeface="Verdana"/>
              </a:defRPr>
            </a:lvl1pPr>
            <a:lvl2pPr eaLnBrk="0" hangingPunct="0">
              <a:defRPr sz="2400">
                <a:solidFill>
                  <a:srgbClr val="006CB7"/>
                </a:solidFill>
                <a:latin typeface="Verdana" charset="0"/>
              </a:defRPr>
            </a:lvl2pPr>
            <a:lvl3pPr eaLnBrk="0" hangingPunct="0">
              <a:defRPr sz="2400">
                <a:solidFill>
                  <a:srgbClr val="006CB7"/>
                </a:solidFill>
                <a:latin typeface="Verdana" charset="0"/>
              </a:defRPr>
            </a:lvl3pPr>
            <a:lvl4pPr eaLnBrk="0" hangingPunct="0">
              <a:defRPr sz="2400">
                <a:solidFill>
                  <a:srgbClr val="006CB7"/>
                </a:solidFill>
                <a:latin typeface="Verdana" charset="0"/>
              </a:defRPr>
            </a:lvl4pPr>
            <a:lvl5pPr eaLnBrk="0" hangingPunct="0">
              <a:defRPr sz="2400">
                <a:solidFill>
                  <a:srgbClr val="006CB7"/>
                </a:solidFill>
                <a:latin typeface="Verdana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9pPr>
          </a:lstStyle>
          <a:p>
            <a:r>
              <a:rPr lang="es-ES" sz="2800" dirty="0" smtClean="0">
                <a:latin typeface="+mj-lt"/>
              </a:rPr>
              <a:t>Tipos de acceso y dispositivos en hogares que declaran tener internet</a:t>
            </a: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3811410209"/>
              </p:ext>
            </p:extLst>
          </p:nvPr>
        </p:nvGraphicFramePr>
        <p:xfrm>
          <a:off x="2848983" y="1684550"/>
          <a:ext cx="2042385" cy="3184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640482" y="6228020"/>
            <a:ext cx="7000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latin typeface="+mj-lt"/>
              </a:rPr>
              <a:t>Fuente: </a:t>
            </a:r>
            <a:r>
              <a:rPr lang="es-ES" sz="1000" dirty="0">
                <a:latin typeface="+mj-lt"/>
              </a:rPr>
              <a:t>E</a:t>
            </a:r>
            <a:r>
              <a:rPr lang="es-ES" sz="1000" dirty="0" smtClean="0">
                <a:latin typeface="+mj-lt"/>
              </a:rPr>
              <a:t>ncuesta Nacional de accesos, usos y usuarios de internet,  Universidad de Chile, Dic. 2013-Marzo 2014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336815" y="1872840"/>
            <a:ext cx="1141338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s-ES" sz="1200" dirty="0" smtClean="0"/>
              <a:t>Banda ancha fija</a:t>
            </a:r>
            <a:endParaRPr lang="en-US" sz="1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336815" y="2348879"/>
            <a:ext cx="1312411" cy="46166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s-ES" sz="1200" dirty="0" smtClean="0"/>
              <a:t>Banda Ancha Móvil</a:t>
            </a:r>
            <a:br>
              <a:rPr lang="es-ES" sz="1200" dirty="0" smtClean="0"/>
            </a:br>
            <a:r>
              <a:rPr lang="es-ES" sz="1200" dirty="0" smtClean="0"/>
              <a:t>(pinchos)</a:t>
            </a:r>
            <a:endParaRPr lang="en-US" sz="12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336815" y="2935976"/>
            <a:ext cx="835165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s-ES" sz="1200" dirty="0" smtClean="0"/>
              <a:t>Smartphone</a:t>
            </a:r>
            <a:endParaRPr lang="en-US" sz="12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336815" y="3284983"/>
            <a:ext cx="486287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s-ES" sz="1200" dirty="0" smtClean="0"/>
              <a:t>Tablets</a:t>
            </a:r>
            <a:endParaRPr lang="en-US" sz="12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336815" y="3717031"/>
            <a:ext cx="1208664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s-ES" sz="1200" dirty="0" smtClean="0"/>
              <a:t>Conexión satelital</a:t>
            </a:r>
            <a:endParaRPr lang="en-US" sz="12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336815" y="4221087"/>
            <a:ext cx="299762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s-ES" sz="1200" dirty="0" smtClean="0"/>
              <a:t>Otro</a:t>
            </a:r>
            <a:endParaRPr lang="en-US" sz="12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434678" y="1319861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Rural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17" name="16 Gráfico"/>
          <p:cNvGraphicFramePr/>
          <p:nvPr>
            <p:extLst>
              <p:ext uri="{D42A27DB-BD31-4B8C-83A1-F6EECF244321}">
                <p14:modId xmlns:p14="http://schemas.microsoft.com/office/powerpoint/2010/main" val="1685906948"/>
              </p:ext>
            </p:extLst>
          </p:nvPr>
        </p:nvGraphicFramePr>
        <p:xfrm>
          <a:off x="5081231" y="1728364"/>
          <a:ext cx="1975553" cy="3212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17 Gráfico"/>
          <p:cNvGraphicFramePr/>
          <p:nvPr>
            <p:extLst>
              <p:ext uri="{D42A27DB-BD31-4B8C-83A1-F6EECF244321}">
                <p14:modId xmlns:p14="http://schemas.microsoft.com/office/powerpoint/2010/main" val="1716810902"/>
              </p:ext>
            </p:extLst>
          </p:nvPr>
        </p:nvGraphicFramePr>
        <p:xfrm>
          <a:off x="6988935" y="1728363"/>
          <a:ext cx="1975553" cy="3212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18 CuadroTexto"/>
          <p:cNvSpPr txBox="1"/>
          <p:nvPr/>
        </p:nvSpPr>
        <p:spPr>
          <a:xfrm>
            <a:off x="7200800" y="1319861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Nacional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44" y="2836970"/>
            <a:ext cx="180950" cy="30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86" y="3284983"/>
            <a:ext cx="386835" cy="2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85" y="3693368"/>
            <a:ext cx="459001" cy="39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3" y="1935740"/>
            <a:ext cx="387116" cy="31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3" y="2348879"/>
            <a:ext cx="457013" cy="29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29 CuadroTexto"/>
          <p:cNvSpPr txBox="1"/>
          <p:nvPr/>
        </p:nvSpPr>
        <p:spPr>
          <a:xfrm>
            <a:off x="460595" y="1196751"/>
            <a:ext cx="2388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Dispositivo de acceso</a:t>
            </a:r>
          </a:p>
          <a:p>
            <a:pPr algn="ctr"/>
            <a:r>
              <a:rPr lang="es-ES" sz="1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(respuestas múltiples)</a:t>
            </a:r>
            <a:endParaRPr lang="en-US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2" name="21 Elipse"/>
          <p:cNvSpPr/>
          <p:nvPr/>
        </p:nvSpPr>
        <p:spPr>
          <a:xfrm>
            <a:off x="5004048" y="2204863"/>
            <a:ext cx="1723017" cy="449032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1 Elipse"/>
          <p:cNvSpPr/>
          <p:nvPr/>
        </p:nvSpPr>
        <p:spPr>
          <a:xfrm>
            <a:off x="2835241" y="1719607"/>
            <a:ext cx="2168807" cy="505654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2 CuadroTexto"/>
          <p:cNvSpPr txBox="1"/>
          <p:nvPr/>
        </p:nvSpPr>
        <p:spPr>
          <a:xfrm>
            <a:off x="683435" y="5006206"/>
            <a:ext cx="799302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Los hogares urbanos usan mayoritariamente banda ancha fija mientras que los hogares rurales usan internet móvil.</a:t>
            </a:r>
          </a:p>
          <a:p>
            <a:pPr marL="285750" indent="-285750" algn="just">
              <a:spcAft>
                <a:spcPts val="1200"/>
              </a:spcAft>
              <a:buClr>
                <a:srgbClr val="003399"/>
              </a:buClr>
              <a:buSzPct val="120000"/>
              <a:buFont typeface="Wingdings" pitchFamily="2" charset="2"/>
              <a:buChar char="ü"/>
            </a:pPr>
            <a:r>
              <a:rPr lang="es-CL" sz="1600" dirty="0" smtClean="0">
                <a:solidFill>
                  <a:srgbClr val="385D8A"/>
                </a:solidFill>
                <a:latin typeface="+mj-lt"/>
                <a:ea typeface="Verdana" pitchFamily="34" charset="0"/>
                <a:cs typeface="Verdana" pitchFamily="34" charset="0"/>
              </a:rPr>
              <a:t>El uso de smartphones y tablets da cuenta niveles relativamente similares en los hogares urbanos y rurales</a:t>
            </a:r>
            <a:endParaRPr lang="es-CL" sz="1600" dirty="0">
              <a:solidFill>
                <a:srgbClr val="385D8A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" b="1"/>
          <a:stretch/>
        </p:blipFill>
        <p:spPr bwMode="auto">
          <a:xfrm>
            <a:off x="1006587" y="2060453"/>
            <a:ext cx="245868" cy="22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1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212607" y="6615931"/>
            <a:ext cx="2133600" cy="193675"/>
          </a:xfrm>
        </p:spPr>
        <p:txBody>
          <a:bodyPr/>
          <a:lstStyle/>
          <a:p>
            <a:fld id="{597CE84C-5A44-4519-B097-785007DCE29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8" name="33 Rectángulo"/>
          <p:cNvSpPr/>
          <p:nvPr/>
        </p:nvSpPr>
        <p:spPr>
          <a:xfrm>
            <a:off x="136480" y="6597352"/>
            <a:ext cx="487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9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SUBTEL – División Política Regulatoria y Estudios</a:t>
            </a:r>
            <a:endParaRPr lang="es-ES_tradnl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05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mpues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23394</TotalTime>
  <Words>1810</Words>
  <Application>Microsoft Macintosh PowerPoint</Application>
  <PresentationFormat>Presentación en pantalla (4:3)</PresentationFormat>
  <Paragraphs>257</Paragraphs>
  <Slides>22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13</vt:i4>
      </vt:variant>
      <vt:variant>
        <vt:lpstr>Títulos de diapositiva</vt:lpstr>
      </vt:variant>
      <vt:variant>
        <vt:i4>22</vt:i4>
      </vt:variant>
    </vt:vector>
  </HeadingPairs>
  <TitlesOfParts>
    <vt:vector size="35" baseType="lpstr"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Resultados Encuesta Nacional de Acceso y Usos de Internet  </vt:lpstr>
      <vt:lpstr>Presentación de PowerPoint</vt:lpstr>
      <vt:lpstr>Presentación de PowerPoint</vt:lpstr>
      <vt:lpstr>Presentación de PowerPoint</vt:lpstr>
      <vt:lpstr>El primer trimestre de 2014 el 66% de los Chilenos son usuarios de internet(*)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Uso masivo de tecnologías emergentes en todos los estratos sociales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Distribución final de la muestra según región y zona urbana y rural</vt:lpstr>
      <vt:lpstr>Presentación de PowerPoint</vt:lpstr>
    </vt:vector>
  </TitlesOfParts>
  <Company>Gabriel Badagnani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Executive Director</dc:creator>
  <cp:lastModifiedBy>Eduardo Sanchez Ortiz</cp:lastModifiedBy>
  <cp:revision>1368</cp:revision>
  <cp:lastPrinted>2014-02-17T19:40:01Z</cp:lastPrinted>
  <dcterms:created xsi:type="dcterms:W3CDTF">2010-11-27T19:44:20Z</dcterms:created>
  <dcterms:modified xsi:type="dcterms:W3CDTF">2014-10-15T16:28:26Z</dcterms:modified>
</cp:coreProperties>
</file>